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376" r:id="rId3"/>
    <p:sldId id="392" r:id="rId4"/>
    <p:sldId id="396" r:id="rId5"/>
    <p:sldId id="397" r:id="rId6"/>
    <p:sldId id="411" r:id="rId7"/>
    <p:sldId id="399" r:id="rId8"/>
    <p:sldId id="401" r:id="rId9"/>
    <p:sldId id="409" r:id="rId10"/>
    <p:sldId id="403" r:id="rId11"/>
    <p:sldId id="405" r:id="rId12"/>
    <p:sldId id="404" r:id="rId13"/>
    <p:sldId id="412" r:id="rId14"/>
    <p:sldId id="406" r:id="rId15"/>
    <p:sldId id="413" r:id="rId16"/>
    <p:sldId id="289" r:id="rId17"/>
    <p:sldId id="373" r:id="rId18"/>
    <p:sldId id="414" r:id="rId19"/>
    <p:sldId id="400" r:id="rId20"/>
    <p:sldId id="380" r:id="rId21"/>
    <p:sldId id="407" r:id="rId22"/>
    <p:sldId id="408" r:id="rId23"/>
    <p:sldId id="386" r:id="rId24"/>
    <p:sldId id="387"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6E87"/>
    <a:srgbClr val="FFFF99"/>
    <a:srgbClr val="F8F200"/>
    <a:srgbClr val="115670"/>
    <a:srgbClr val="256680"/>
    <a:srgbClr val="FFFFFF"/>
    <a:srgbClr val="DCEAF7"/>
    <a:srgbClr val="1717FF"/>
    <a:srgbClr val="B356A9"/>
    <a:srgbClr val="FAEC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82582" autoAdjust="0"/>
  </p:normalViewPr>
  <p:slideViewPr>
    <p:cSldViewPr snapToGrid="0">
      <p:cViewPr varScale="1">
        <p:scale>
          <a:sx n="61" d="100"/>
          <a:sy n="61" d="100"/>
        </p:scale>
        <p:origin x="884" y="52"/>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7FB325-5A63-42DE-A595-4895EF60E23C}" type="datetimeFigureOut">
              <a:rPr lang="fr-FR" smtClean="0"/>
              <a:t>24/06/2026</a:t>
            </a:fld>
            <a:endParaRPr lang="fr-F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fr-FR"/>
              <a:t>单击此处编辑母版文本样式</a:t>
            </a:r>
          </a:p>
          <a:p>
            <a:pPr lvl="1"/>
            <a:r>
              <a:rPr lang="zh-CN" altLang="fr-FR"/>
              <a:t>二级</a:t>
            </a:r>
          </a:p>
          <a:p>
            <a:pPr lvl="2"/>
            <a:r>
              <a:rPr lang="zh-CN" altLang="fr-FR"/>
              <a:t>三级</a:t>
            </a:r>
          </a:p>
          <a:p>
            <a:pPr lvl="3"/>
            <a:r>
              <a:rPr lang="zh-CN" altLang="fr-FR"/>
              <a:t>四级</a:t>
            </a:r>
          </a:p>
          <a:p>
            <a:pPr lvl="4"/>
            <a:r>
              <a:rPr lang="zh-CN" altLang="fr-FR"/>
              <a:t>五级</a:t>
            </a:r>
            <a:endParaRPr lang="fr-F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AB4106-9B66-49A7-B430-4778DF004DCC}" type="slidenum">
              <a:rPr lang="fr-FR" smtClean="0"/>
              <a:t>‹#›</a:t>
            </a:fld>
            <a:endParaRPr lang="fr-FR"/>
          </a:p>
        </p:txBody>
      </p:sp>
    </p:spTree>
    <p:extLst>
      <p:ext uri="{BB962C8B-B14F-4D97-AF65-F5344CB8AC3E}">
        <p14:creationId xmlns:p14="http://schemas.microsoft.com/office/powerpoint/2010/main" val="1281170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31324682" name="Slide Image Placeholder 1"/>
          <p:cNvSpPr>
            <a:spLocks noGrp="1" noRot="1" noChangeAspect="1"/>
          </p:cNvSpPr>
          <p:nvPr>
            <p:ph type="sldImg"/>
          </p:nvPr>
        </p:nvSpPr>
        <p:spPr bwMode="auto">
          <a:xfrm>
            <a:off x="685800" y="1143000"/>
            <a:ext cx="5486400" cy="3086100"/>
          </a:xfrm>
        </p:spPr>
      </p:sp>
      <p:sp>
        <p:nvSpPr>
          <p:cNvPr id="1245511317" name="Notes Placeholder 2"/>
          <p:cNvSpPr>
            <a:spLocks noGrp="1"/>
          </p:cNvSpPr>
          <p:nvPr>
            <p:ph type="body" idx="1"/>
          </p:nvPr>
        </p:nvSpPr>
        <p:spPr bwMode="auto"/>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Bonjour à tous, aujourd’hui présente un modèle de </a:t>
            </a:r>
            <a:r>
              <a:rPr lang="zh-CN"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标题</a:t>
            </a:r>
            <a:r>
              <a:rPr lang="zh-CN" sz="1800" kern="100" dirty="0">
                <a:solidFill>
                  <a:srgbClr val="156082"/>
                </a:solidFill>
                <a:effectLst/>
                <a:latin typeface="Aptos" panose="020B0004020202020204" pitchFamily="34" charset="0"/>
                <a:ea typeface="Candara" panose="020E0502030303020204" pitchFamily="34" charset="0"/>
                <a:cs typeface="Times New Roman" panose="02020603050405020304" pitchFamily="18" charset="0"/>
              </a:rPr>
              <a:t> </a:t>
            </a: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Je suis doctorante à l’UGE campus de Nantes.</a:t>
            </a:r>
            <a:r>
              <a:rPr lang="fr-FR" sz="1800" kern="100" dirty="0">
                <a:solidFill>
                  <a:schemeClr val="tx1"/>
                </a:solidFill>
                <a:effectLst/>
                <a:latin typeface="Aptos" panose="020B0004020202020204" pitchFamily="34" charset="0"/>
                <a:ea typeface="DengXian" panose="02010600030101010101" pitchFamily="2" charset="-122"/>
                <a:cs typeface="Times New Roman" panose="02020603050405020304" pitchFamily="18" charset="0"/>
              </a:rPr>
              <a:t> </a:t>
            </a: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Ce modèle fait partie de ma thèse. Mes directeurs sont…</a:t>
            </a:r>
            <a:endParaRPr lang="fr-FR"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zh-CN" dirty="0"/>
              <a:t>Latex</a:t>
            </a:r>
            <a:r>
              <a:rPr lang="zh-CN" altLang="fr-FR" dirty="0"/>
              <a:t>公式截图缩放尺寸 </a:t>
            </a:r>
            <a:r>
              <a:rPr lang="fr-FR" altLang="zh-CN" dirty="0"/>
              <a:t>193%</a:t>
            </a:r>
            <a:endParaRPr lang="fr-FR" dirty="0"/>
          </a:p>
          <a:p>
            <a:pPr>
              <a:defRPr/>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Voici les champs de vitesse obtenues pour 90 km/h. Le champ vibratoire à droite pour la chaussée AP est similaire à la simulation de la thèse de Bazari.</a:t>
            </a:r>
            <a:endParaRPr lang="fr-FR" sz="18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fr-FR" dirty="0"/>
          </a:p>
        </p:txBody>
      </p:sp>
      <p:sp>
        <p:nvSpPr>
          <p:cNvPr id="4" name="灯片编号占位符 3"/>
          <p:cNvSpPr>
            <a:spLocks noGrp="1"/>
          </p:cNvSpPr>
          <p:nvPr>
            <p:ph type="sldNum" sz="quarter" idx="5"/>
          </p:nvPr>
        </p:nvSpPr>
        <p:spPr/>
        <p:txBody>
          <a:bodyPr/>
          <a:lstStyle/>
          <a:p>
            <a:fld id="{A5AB4106-9B66-49A7-B430-4778DF004DCC}" type="slidenum">
              <a:rPr lang="fr-FR" smtClean="0"/>
              <a:t>10</a:t>
            </a:fld>
            <a:endParaRPr lang="fr-FR"/>
          </a:p>
        </p:txBody>
      </p:sp>
    </p:spTree>
    <p:extLst>
      <p:ext uri="{BB962C8B-B14F-4D97-AF65-F5344CB8AC3E}">
        <p14:creationId xmlns:p14="http://schemas.microsoft.com/office/powerpoint/2010/main" val="161952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Comme les déplacements radiaux sont bruités, une décomposition en série de Fourier a été réalisée sur le champ de vitesse. Dans la Figure, l’abscisse devient l’ordre circonférentiel. La couleur c’est l’énergie. Il y a des zones en jaunes et rouges avec des énergies plus élevées. Les symboles sont les courbes de dispersion. </a:t>
            </a:r>
            <a:endParaRPr lang="fr-FR" sz="18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fr-FR" dirty="0"/>
          </a:p>
        </p:txBody>
      </p:sp>
      <p:sp>
        <p:nvSpPr>
          <p:cNvPr id="4" name="灯片编号占位符 3"/>
          <p:cNvSpPr>
            <a:spLocks noGrp="1"/>
          </p:cNvSpPr>
          <p:nvPr>
            <p:ph type="sldNum" sz="quarter" idx="5"/>
          </p:nvPr>
        </p:nvSpPr>
        <p:spPr/>
        <p:txBody>
          <a:bodyPr/>
          <a:lstStyle/>
          <a:p>
            <a:fld id="{A5AB4106-9B66-49A7-B430-4778DF004DCC}" type="slidenum">
              <a:rPr lang="fr-FR" smtClean="0"/>
              <a:t>11</a:t>
            </a:fld>
            <a:endParaRPr lang="fr-FR"/>
          </a:p>
        </p:txBody>
      </p:sp>
    </p:spTree>
    <p:extLst>
      <p:ext uri="{BB962C8B-B14F-4D97-AF65-F5344CB8AC3E}">
        <p14:creationId xmlns:p14="http://schemas.microsoft.com/office/powerpoint/2010/main" val="2975249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Avant 30 km/h, ici c’est pour 90 km/h. L’asymétrie des courbes de dispersion due à la rotation devient plus marquée.</a:t>
            </a:r>
            <a:endParaRPr lang="fr-FR" sz="18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La bande ici représente l’effort de contact. Elle s’incline avec la vitesse du véhicule en raison de l’effet Doppler. </a:t>
            </a:r>
            <a:endParaRPr lang="fr-FR" sz="18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fr-FR" dirty="0"/>
          </a:p>
        </p:txBody>
      </p:sp>
      <p:sp>
        <p:nvSpPr>
          <p:cNvPr id="4" name="灯片编号占位符 3"/>
          <p:cNvSpPr>
            <a:spLocks noGrp="1"/>
          </p:cNvSpPr>
          <p:nvPr>
            <p:ph type="sldNum" sz="quarter" idx="5"/>
          </p:nvPr>
        </p:nvSpPr>
        <p:spPr/>
        <p:txBody>
          <a:bodyPr/>
          <a:lstStyle/>
          <a:p>
            <a:fld id="{A5AB4106-9B66-49A7-B430-4778DF004DCC}" type="slidenum">
              <a:rPr lang="fr-FR" smtClean="0"/>
              <a:t>12</a:t>
            </a:fld>
            <a:endParaRPr lang="fr-FR"/>
          </a:p>
        </p:txBody>
      </p:sp>
    </p:spTree>
    <p:extLst>
      <p:ext uri="{BB962C8B-B14F-4D97-AF65-F5344CB8AC3E}">
        <p14:creationId xmlns:p14="http://schemas.microsoft.com/office/powerpoint/2010/main" val="474821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15000"/>
              </a:lnSpc>
              <a:spcAft>
                <a:spcPts val="800"/>
              </a:spcAft>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Ces résultats sont en accord avec les travaux de </a:t>
            </a:r>
            <a:r>
              <a:rPr lang="fr-FR" sz="1800" kern="100" dirty="0" err="1">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Wullens</a:t>
            </a: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 et </a:t>
            </a:r>
            <a:r>
              <a:rPr lang="fr-FR" sz="1800" kern="100" dirty="0" err="1">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Kropp</a:t>
            </a: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a:t>
            </a:r>
            <a:endParaRPr lang="fr-FR" sz="1800" kern="100" dirty="0">
              <a:effectLst/>
              <a:latin typeface="Aptos" panose="020B0004020202020204" pitchFamily="34" charset="0"/>
              <a:ea typeface="DengXian"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5AB4106-9B66-49A7-B430-4778DF004DCC}" type="slidenum">
              <a:rPr lang="fr-FR" smtClean="0"/>
              <a:t>13</a:t>
            </a:fld>
            <a:endParaRPr lang="fr-FR"/>
          </a:p>
        </p:txBody>
      </p:sp>
    </p:spTree>
    <p:extLst>
      <p:ext uri="{BB962C8B-B14F-4D97-AF65-F5344CB8AC3E}">
        <p14:creationId xmlns:p14="http://schemas.microsoft.com/office/powerpoint/2010/main" val="4031652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fr-FR" dirty="0"/>
          </a:p>
        </p:txBody>
      </p:sp>
      <p:sp>
        <p:nvSpPr>
          <p:cNvPr id="4" name="灯片编号占位符 3"/>
          <p:cNvSpPr>
            <a:spLocks noGrp="1"/>
          </p:cNvSpPr>
          <p:nvPr>
            <p:ph type="sldNum" sz="quarter" idx="5"/>
          </p:nvPr>
        </p:nvSpPr>
        <p:spPr/>
        <p:txBody>
          <a:bodyPr/>
          <a:lstStyle/>
          <a:p>
            <a:fld id="{A5AB4106-9B66-49A7-B430-4778DF004DCC}" type="slidenum">
              <a:rPr lang="fr-FR" smtClean="0"/>
              <a:t>14</a:t>
            </a:fld>
            <a:endParaRPr lang="fr-FR"/>
          </a:p>
        </p:txBody>
      </p:sp>
    </p:spTree>
    <p:extLst>
      <p:ext uri="{BB962C8B-B14F-4D97-AF65-F5344CB8AC3E}">
        <p14:creationId xmlns:p14="http://schemas.microsoft.com/office/powerpoint/2010/main" val="3649766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À ce stade, un modèle de roulage dynamique pneumatique/chaussée pour un pneu lisse est mis en place.</a:t>
            </a:r>
            <a:endParaRPr lang="fr-FR" sz="18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Ce modèle dynamique intègre la vitesse comme paramètre du modèle, la vitesse du véhicule étant un facteur important du bruit de roulement.</a:t>
            </a:r>
            <a:endParaRPr lang="fr-FR" sz="18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Les calculs sont effectués dans une zone de contact fixée. Cette formulation eulérienne permet de prendre en compte les conditions de contact à chaque instant, notamment les variations de l’aire et de la géométrie de la zone de contact.</a:t>
            </a:r>
            <a:endParaRPr lang="fr-FR" sz="18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Le modèle de contact associé représente de manière réaliste les textures de la chaussée. Il offre aussi la possibilité d’intégrer le motif réaliste du pneumatique à l’avenir.</a:t>
            </a:r>
            <a:endParaRPr lang="fr-FR" sz="18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Les effets de rotation et de pressurisation sont pris en compte par le modèle WFE associé. Il permet de mieux comprendre les comportements dynamiques en haute fréquence jusqu’à 4 kHz.</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Par la suite, ce modèle sera utilisé pendent ma thèse pour la prévision du bruit.</a:t>
            </a:r>
            <a:endParaRPr lang="fr-FR" sz="18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fr-FR" dirty="0"/>
          </a:p>
        </p:txBody>
      </p:sp>
      <p:sp>
        <p:nvSpPr>
          <p:cNvPr id="4" name="灯片编号占位符 3"/>
          <p:cNvSpPr>
            <a:spLocks noGrp="1"/>
          </p:cNvSpPr>
          <p:nvPr>
            <p:ph type="sldNum" sz="quarter" idx="5"/>
          </p:nvPr>
        </p:nvSpPr>
        <p:spPr/>
        <p:txBody>
          <a:bodyPr/>
          <a:lstStyle/>
          <a:p>
            <a:fld id="{A5AB4106-9B66-49A7-B430-4778DF004DCC}" type="slidenum">
              <a:rPr lang="fr-FR" smtClean="0"/>
              <a:t>15</a:t>
            </a:fld>
            <a:endParaRPr lang="fr-FR"/>
          </a:p>
        </p:txBody>
      </p:sp>
    </p:spTree>
    <p:extLst>
      <p:ext uri="{BB962C8B-B14F-4D97-AF65-F5344CB8AC3E}">
        <p14:creationId xmlns:p14="http://schemas.microsoft.com/office/powerpoint/2010/main" val="1401543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019573125" name="Slide Image Placeholder 1"/>
          <p:cNvSpPr>
            <a:spLocks noGrp="1" noRot="1" noChangeAspect="1"/>
          </p:cNvSpPr>
          <p:nvPr>
            <p:ph type="sldImg"/>
          </p:nvPr>
        </p:nvSpPr>
        <p:spPr bwMode="auto">
          <a:xfrm>
            <a:off x="685800" y="1143000"/>
            <a:ext cx="5486400" cy="3086100"/>
          </a:xfrm>
        </p:spPr>
      </p:sp>
      <p:sp>
        <p:nvSpPr>
          <p:cNvPr id="930421260" name="Notes Placeholder 2"/>
          <p:cNvSpPr>
            <a:spLocks noGrp="1"/>
          </p:cNvSpPr>
          <p:nvPr>
            <p:ph type="body" idx="1"/>
          </p:nvPr>
        </p:nvSpPr>
        <p:spPr bwMode="auto"/>
        <p:txBody>
          <a:bodyPr/>
          <a:lstStyle/>
          <a:p>
            <a:pPr>
              <a:defRPr/>
            </a:pPr>
            <a:endParaRPr b="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fr-FR" dirty="0"/>
              <a:t>Je vous présente la méthodologie de mon modèle actuel. C’est un modèle de </a:t>
            </a:r>
            <a:r>
              <a:rPr lang="zh-CN" altLang="fr-FR" dirty="0"/>
              <a:t>实习标题</a:t>
            </a:r>
            <a:r>
              <a:rPr lang="fr-FR" altLang="zh-CN" dirty="0"/>
              <a:t>. </a:t>
            </a:r>
            <a:r>
              <a:rPr lang="fr-FR" dirty="0"/>
              <a:t>Aucun couplage.</a:t>
            </a:r>
          </a:p>
          <a:p>
            <a:endParaRPr lang="fr-FR" dirty="0"/>
          </a:p>
          <a:p>
            <a:r>
              <a:rPr lang="fr-FR" dirty="0"/>
              <a:t>Tout d’abord, il existe un modèle de contact …UMRAE. Entrées …hauteurs de la texture mesurées. Sorties … les distributions eulériennes de la pression et puis la force de contact à chaque instant. </a:t>
            </a:r>
          </a:p>
          <a:p>
            <a:endParaRPr lang="fr-FR" dirty="0"/>
          </a:p>
          <a:p>
            <a:r>
              <a:rPr lang="fr-FR" dirty="0"/>
              <a:t>Ensuite, un modèle numérique … </a:t>
            </a:r>
            <a:r>
              <a:rPr lang="fr-FR" b="1" dirty="0"/>
              <a:t>fait le lien modèle contact / MWFE</a:t>
            </a:r>
            <a:r>
              <a:rPr lang="fr-FR" dirty="0"/>
              <a:t>. Les forces de contact sont post-traitées par un passage du repère…Les excitations sont enfin adaptées au maillage…pour calculer les réponses forcées.</a:t>
            </a:r>
          </a:p>
          <a:p>
            <a:endParaRPr lang="fr-FR" dirty="0"/>
          </a:p>
          <a:p>
            <a:r>
              <a:rPr lang="fr-FR" dirty="0"/>
              <a:t>Une fois … finalisé, EPs ont été réalisées. Les résultats montrent une tendance opposée à celle attendue et une sous-estimation de l’amplitude des écarts. En particulier, </a:t>
            </a:r>
            <a:r>
              <a:rPr lang="fr-FR" dirty="0" err="1"/>
              <a:t>Vr</a:t>
            </a:r>
            <a:r>
              <a:rPr lang="fr-FR" dirty="0"/>
              <a:t> n’augmen</a:t>
            </a:r>
            <a:r>
              <a:rPr lang="fr-FR" b="1" dirty="0">
                <a:highlight>
                  <a:srgbClr val="FFFF00"/>
                </a:highlight>
              </a:rPr>
              <a:t>tait</a:t>
            </a:r>
            <a:r>
              <a:rPr lang="fr-FR" b="1" dirty="0"/>
              <a:t> </a:t>
            </a:r>
            <a:r>
              <a:rPr lang="fr-FR" dirty="0"/>
              <a:t>ni avec la ⻋速, ni avec le niveau des forces de contact induit par les différents types de chaussée. Donc, la première année a été consacré aux analyses supplémentaires et corrections. </a:t>
            </a:r>
          </a:p>
          <a:p>
            <a:endParaRPr lang="fr-FR" dirty="0"/>
          </a:p>
          <a:p>
            <a:endParaRPr lang="fr-FR" dirty="0"/>
          </a:p>
        </p:txBody>
      </p:sp>
      <p:sp>
        <p:nvSpPr>
          <p:cNvPr id="4" name="灯片编号占位符 3"/>
          <p:cNvSpPr>
            <a:spLocks noGrp="1"/>
          </p:cNvSpPr>
          <p:nvPr>
            <p:ph type="sldNum" sz="quarter" idx="5"/>
          </p:nvPr>
        </p:nvSpPr>
        <p:spPr/>
        <p:txBody>
          <a:bodyPr/>
          <a:lstStyle/>
          <a:p>
            <a:fld id="{A5AB4106-9B66-49A7-B430-4778DF004DCC}" type="slidenum">
              <a:rPr lang="fr-FR" smtClean="0"/>
              <a:t>17</a:t>
            </a:fld>
            <a:endParaRPr lang="fr-FR"/>
          </a:p>
        </p:txBody>
      </p:sp>
    </p:spTree>
    <p:extLst>
      <p:ext uri="{BB962C8B-B14F-4D97-AF65-F5344CB8AC3E}">
        <p14:creationId xmlns:p14="http://schemas.microsoft.com/office/powerpoint/2010/main" val="2115707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Côté modèle vibratoire, on peut utiliser un modèle EF détaillé. Il est précis, mais très coûteux en calcul. Avec un modèle WFE, la section du pneu est discrétisée par éléments finis classiques. La propagation autour de la circonférence est présentée par l’équation d’onde. Le modèle WFE utilisé ici prend en compte les effets de rotation et de pressurisation.</a:t>
            </a:r>
            <a:endParaRPr lang="fr-FR" sz="18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2800" dirty="0"/>
              <a:t>À partir de ces hypothèses,</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Les modes propres et les fréquences propres sont déterminés par la réponse libre. L’effet de rotation et l’amortissement sont pris en compte. Les forces de contact sont injectées ici pour obtenir les coefficients modaux. Après, le déplacement en surface du pneumatique est développé selon une double base de modes propres et d’ordre circonférentiel.</a:t>
            </a:r>
            <a:endParaRPr lang="fr-FR" sz="18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fr-FR" dirty="0"/>
          </a:p>
        </p:txBody>
      </p:sp>
      <p:sp>
        <p:nvSpPr>
          <p:cNvPr id="4" name="灯片编号占位符 3"/>
          <p:cNvSpPr>
            <a:spLocks noGrp="1"/>
          </p:cNvSpPr>
          <p:nvPr>
            <p:ph type="sldNum" sz="quarter" idx="5"/>
          </p:nvPr>
        </p:nvSpPr>
        <p:spPr/>
        <p:txBody>
          <a:bodyPr/>
          <a:lstStyle/>
          <a:p>
            <a:fld id="{A5AB4106-9B66-49A7-B430-4778DF004DCC}" type="slidenum">
              <a:rPr lang="fr-FR" smtClean="0"/>
              <a:t>18</a:t>
            </a:fld>
            <a:endParaRPr lang="fr-FR"/>
          </a:p>
        </p:txBody>
      </p:sp>
    </p:spTree>
    <p:extLst>
      <p:ext uri="{BB962C8B-B14F-4D97-AF65-F5344CB8AC3E}">
        <p14:creationId xmlns:p14="http://schemas.microsoft.com/office/powerpoint/2010/main" val="880108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fr-FR" dirty="0"/>
          </a:p>
        </p:txBody>
      </p:sp>
      <p:sp>
        <p:nvSpPr>
          <p:cNvPr id="4" name="灯片编号占位符 3"/>
          <p:cNvSpPr>
            <a:spLocks noGrp="1"/>
          </p:cNvSpPr>
          <p:nvPr>
            <p:ph type="sldNum" sz="quarter" idx="5"/>
          </p:nvPr>
        </p:nvSpPr>
        <p:spPr/>
        <p:txBody>
          <a:bodyPr/>
          <a:lstStyle/>
          <a:p>
            <a:fld id="{A5AB4106-9B66-49A7-B430-4778DF004DCC}" type="slidenum">
              <a:rPr lang="fr-FR" smtClean="0"/>
              <a:t>19</a:t>
            </a:fld>
            <a:endParaRPr lang="fr-FR"/>
          </a:p>
        </p:txBody>
      </p:sp>
    </p:spTree>
    <p:extLst>
      <p:ext uri="{BB962C8B-B14F-4D97-AF65-F5344CB8AC3E}">
        <p14:creationId xmlns:p14="http://schemas.microsoft.com/office/powerpoint/2010/main" val="881152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4DD7D-1983-9784-74DE-789E4BFD99E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7D0EB88-5B59-0757-D752-27BFE070FB4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2E3FAC9-88B1-9C21-DCDB-F1B8DEC6B57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Avec le développement des véhicules électriques, les moteurs sont plus silencieux. Le bruit </a:t>
            </a:r>
            <a:r>
              <a:rPr lang="fr-FR" sz="1800" b="1"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de contact pneu/chaussée</a:t>
            </a: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 devient une source sonore de plus en plus </a:t>
            </a:r>
            <a:r>
              <a:rPr lang="fr-FR" sz="1800" b="1"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dominante</a:t>
            </a: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 Il est donc essentiel de mieux le comprendre et </a:t>
            </a:r>
            <a:r>
              <a:rPr lang="fr-FR" sz="1800" b="1"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de le </a:t>
            </a: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modéliser pour réduire </a:t>
            </a:r>
            <a:r>
              <a:rPr lang="fr-FR" sz="1800" b="1"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l’impact du bruit</a:t>
            </a: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a:t>
            </a:r>
            <a:endParaRPr lang="fr-FR" sz="18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L’objectif est de développé une méthode de calcul de la réponse vibratoire forcée d’un pneumatique à partir des forces de contact </a:t>
            </a:r>
            <a:r>
              <a:rPr lang="fr-FR" sz="1800" b="1"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issues du roulement</a:t>
            </a: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 sur une surface de chaussée </a:t>
            </a:r>
            <a:r>
              <a:rPr lang="fr-FR" sz="1800" b="1"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réelle</a:t>
            </a: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a:t>
            </a:r>
            <a:endParaRPr lang="fr-FR" sz="18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fr-FR" dirty="0"/>
          </a:p>
          <a:p>
            <a:pPr algn="just">
              <a:lnSpc>
                <a:spcPct val="115000"/>
              </a:lnSpc>
              <a:spcAft>
                <a:spcPts val="800"/>
              </a:spcAft>
              <a:tabLst>
                <a:tab pos="3594100" algn="l"/>
              </a:tabLst>
            </a:pPr>
            <a:r>
              <a:rPr lang="fr-FR" sz="12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L’interaction entre le pneumatique et la chaussée génère des bruit d’origine mécanique et aérodynamique. </a:t>
            </a:r>
            <a:r>
              <a:rPr lang="fr-FR" sz="12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Ce modèle se concentre uniquement sur le chemin en haut. Il commence par une étude du contact dynamique entre le pneu et la chaussée, puis les forces de contacts sont post-traitées et injectées dans un modèle vibratoire du pneu pour calculer les réponses forcées. </a:t>
            </a:r>
            <a:endParaRPr lang="fr-FR" dirty="0"/>
          </a:p>
          <a:p>
            <a:endParaRPr lang="fr-FR" dirty="0"/>
          </a:p>
        </p:txBody>
      </p:sp>
    </p:spTree>
    <p:extLst>
      <p:ext uri="{BB962C8B-B14F-4D97-AF65-F5344CB8AC3E}">
        <p14:creationId xmlns:p14="http://schemas.microsoft.com/office/powerpoint/2010/main" val="9108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fr-FR" dirty="0"/>
              <a:t>3. </a:t>
            </a:r>
            <a:r>
              <a:rPr lang="fr-FR" b="1" dirty="0"/>
              <a:t>Selon une formule empirique</a:t>
            </a:r>
            <a:r>
              <a:rPr lang="fr-FR" dirty="0"/>
              <a:t>, le niveau du bruit de roulement augmente avec la vitesse de véhicule, </a:t>
            </a:r>
            <a:r>
              <a:rPr lang="fr-FR" b="1" dirty="0"/>
              <a:t>où b est mesuré</a:t>
            </a:r>
            <a:r>
              <a:rPr lang="fr-FR" dirty="0"/>
              <a:t> 20 – 40, représentée par la zone colorée de la Figure. La courbe bleu et rouge </a:t>
            </a:r>
            <a:r>
              <a:rPr lang="fr-FR" b="1" dirty="0"/>
              <a:t>sont résultats du modèle (V) après une somme énergique</a:t>
            </a:r>
            <a:r>
              <a:rPr lang="fr-FR" dirty="0"/>
              <a:t>. La courbe noire est une approximation. Pour la chaussée N, b = 14,5 est sous-estimé. Pour la chaussée rugueuse A’, b=21 est très proche de la valeur attendue, notamment en circulation fluide à partir de 60 km/h. </a:t>
            </a:r>
          </a:p>
        </p:txBody>
      </p:sp>
      <p:sp>
        <p:nvSpPr>
          <p:cNvPr id="4" name="灯片编号占位符 3"/>
          <p:cNvSpPr>
            <a:spLocks noGrp="1"/>
          </p:cNvSpPr>
          <p:nvPr>
            <p:ph type="sldNum" sz="quarter" idx="5"/>
          </p:nvPr>
        </p:nvSpPr>
        <p:spPr/>
        <p:txBody>
          <a:bodyPr/>
          <a:lstStyle/>
          <a:p>
            <a:fld id="{A5AB4106-9B66-49A7-B430-4778DF004DCC}" type="slidenum">
              <a:rPr lang="fr-FR" smtClean="0"/>
              <a:t>20</a:t>
            </a:fld>
            <a:endParaRPr lang="fr-FR"/>
          </a:p>
        </p:txBody>
      </p:sp>
    </p:spTree>
    <p:extLst>
      <p:ext uri="{BB962C8B-B14F-4D97-AF65-F5344CB8AC3E}">
        <p14:creationId xmlns:p14="http://schemas.microsoft.com/office/powerpoint/2010/main" val="858380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fr-FR" dirty="0"/>
              <a:t>换成</a:t>
            </a:r>
            <a:r>
              <a:rPr lang="fr-FR" altLang="zh-CN" dirty="0"/>
              <a:t>90km/h</a:t>
            </a:r>
            <a:endParaRPr lang="fr-FR" dirty="0"/>
          </a:p>
        </p:txBody>
      </p:sp>
      <p:sp>
        <p:nvSpPr>
          <p:cNvPr id="4" name="灯片编号占位符 3"/>
          <p:cNvSpPr>
            <a:spLocks noGrp="1"/>
          </p:cNvSpPr>
          <p:nvPr>
            <p:ph type="sldNum" sz="quarter" idx="5"/>
          </p:nvPr>
        </p:nvSpPr>
        <p:spPr/>
        <p:txBody>
          <a:bodyPr/>
          <a:lstStyle/>
          <a:p>
            <a:fld id="{A5AB4106-9B66-49A7-B430-4778DF004DCC}" type="slidenum">
              <a:rPr lang="fr-FR" smtClean="0"/>
              <a:t>21</a:t>
            </a:fld>
            <a:endParaRPr lang="fr-FR"/>
          </a:p>
        </p:txBody>
      </p:sp>
    </p:spTree>
    <p:extLst>
      <p:ext uri="{BB962C8B-B14F-4D97-AF65-F5344CB8AC3E}">
        <p14:creationId xmlns:p14="http://schemas.microsoft.com/office/powerpoint/2010/main" val="2363090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fr-FR" dirty="0"/>
              <a:t>2. comme les déplacements radiaux sont bruités, la DSF a été réalisée sur le champ de vitesse. La Figure montre des branches d’ondes illuminées par l’énergie. Ces branches correspondent aux certains modes représentés par des petits cercles. La bande oblique représente l’effort de contact, comme l’excitation calculée dans la Figure. Elle s’incline avec la vitesse du véhicule, ce qui est en accord avec les travaux de </a:t>
            </a:r>
            <a:r>
              <a:rPr lang="fr-FR" dirty="0" err="1"/>
              <a:t>Wullens</a:t>
            </a:r>
            <a:r>
              <a:rPr lang="fr-FR" dirty="0"/>
              <a:t> et </a:t>
            </a:r>
            <a:r>
              <a:rPr lang="fr-FR" dirty="0" err="1"/>
              <a:t>Kropp</a:t>
            </a:r>
            <a:r>
              <a:rPr lang="fr-FR" dirty="0"/>
              <a:t>. </a:t>
            </a:r>
          </a:p>
        </p:txBody>
      </p:sp>
      <p:sp>
        <p:nvSpPr>
          <p:cNvPr id="4" name="灯片编号占位符 3"/>
          <p:cNvSpPr>
            <a:spLocks noGrp="1"/>
          </p:cNvSpPr>
          <p:nvPr>
            <p:ph type="sldNum" sz="quarter" idx="5"/>
          </p:nvPr>
        </p:nvSpPr>
        <p:spPr/>
        <p:txBody>
          <a:bodyPr/>
          <a:lstStyle/>
          <a:p>
            <a:fld id="{A5AB4106-9B66-49A7-B430-4778DF004DCC}" type="slidenum">
              <a:rPr lang="fr-FR" smtClean="0"/>
              <a:t>22</a:t>
            </a:fld>
            <a:endParaRPr lang="fr-FR"/>
          </a:p>
        </p:txBody>
      </p:sp>
    </p:spTree>
    <p:extLst>
      <p:ext uri="{BB962C8B-B14F-4D97-AF65-F5344CB8AC3E}">
        <p14:creationId xmlns:p14="http://schemas.microsoft.com/office/powerpoint/2010/main" val="130893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fr-FR" dirty="0"/>
              <a:t>2. comme les déplacements radiaux sont bruités, la DSF a été réalisée sur le champ de vitesse. La Figure montre des branches d’ondes illuminées par l’énergie. Ces branches correspondent aux certains modes représentés par des petits cercles. La bande oblique représente l’effort de contact, comme l’excitation calculée dans la Figure. Elle s’incline avec la vitesse du véhicule, ce qui est en accord avec les travaux de </a:t>
            </a:r>
            <a:r>
              <a:rPr lang="fr-FR" dirty="0" err="1"/>
              <a:t>Wullens</a:t>
            </a:r>
            <a:r>
              <a:rPr lang="fr-FR" dirty="0"/>
              <a:t> et </a:t>
            </a:r>
            <a:r>
              <a:rPr lang="fr-FR" dirty="0" err="1"/>
              <a:t>Kropp</a:t>
            </a:r>
            <a:r>
              <a:rPr lang="fr-FR" dirty="0"/>
              <a:t>. </a:t>
            </a:r>
          </a:p>
        </p:txBody>
      </p:sp>
      <p:sp>
        <p:nvSpPr>
          <p:cNvPr id="4" name="灯片编号占位符 3"/>
          <p:cNvSpPr>
            <a:spLocks noGrp="1"/>
          </p:cNvSpPr>
          <p:nvPr>
            <p:ph type="sldNum" sz="quarter" idx="5"/>
          </p:nvPr>
        </p:nvSpPr>
        <p:spPr/>
        <p:txBody>
          <a:bodyPr/>
          <a:lstStyle/>
          <a:p>
            <a:fld id="{A5AB4106-9B66-49A7-B430-4778DF004DCC}" type="slidenum">
              <a:rPr lang="fr-FR" smtClean="0"/>
              <a:t>23</a:t>
            </a:fld>
            <a:endParaRPr lang="fr-FR"/>
          </a:p>
        </p:txBody>
      </p:sp>
    </p:spTree>
    <p:extLst>
      <p:ext uri="{BB962C8B-B14F-4D97-AF65-F5344CB8AC3E}">
        <p14:creationId xmlns:p14="http://schemas.microsoft.com/office/powerpoint/2010/main" val="1144867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fr-FR" dirty="0"/>
          </a:p>
        </p:txBody>
      </p:sp>
      <p:sp>
        <p:nvSpPr>
          <p:cNvPr id="4" name="灯片编号占位符 3"/>
          <p:cNvSpPr>
            <a:spLocks noGrp="1"/>
          </p:cNvSpPr>
          <p:nvPr>
            <p:ph type="sldNum" sz="quarter" idx="5"/>
          </p:nvPr>
        </p:nvSpPr>
        <p:spPr/>
        <p:txBody>
          <a:bodyPr/>
          <a:lstStyle/>
          <a:p>
            <a:fld id="{A5AB4106-9B66-49A7-B430-4778DF004DCC}" type="slidenum">
              <a:rPr lang="fr-FR" smtClean="0"/>
              <a:t>24</a:t>
            </a:fld>
            <a:endParaRPr lang="fr-FR"/>
          </a:p>
        </p:txBody>
      </p:sp>
    </p:spTree>
    <p:extLst>
      <p:ext uri="{BB962C8B-B14F-4D97-AF65-F5344CB8AC3E}">
        <p14:creationId xmlns:p14="http://schemas.microsoft.com/office/powerpoint/2010/main" val="1107498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15000"/>
              </a:lnSpc>
              <a:spcAft>
                <a:spcPts val="800"/>
              </a:spcAft>
              <a:tabLst>
                <a:tab pos="3594100" algn="l"/>
              </a:tabLst>
            </a:pPr>
            <a:r>
              <a:rPr lang="fr-FR" sz="18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On suppose que le pneu est lisse, la chaussée est parfaitement rigide. La surface du pneu est simplifiée par un massif semi-infini élastique. Le contact est quasi-statique. Les calculs sont effectués dans une zone de contact fixe eulérienne. Aucun couplage entre ... </a:t>
            </a:r>
          </a:p>
          <a:p>
            <a:pPr algn="just">
              <a:lnSpc>
                <a:spcPct val="115000"/>
              </a:lnSpc>
              <a:spcAft>
                <a:spcPts val="800"/>
              </a:spcAft>
              <a:tabLst>
                <a:tab pos="3594100" algn="l"/>
              </a:tabLst>
            </a:pPr>
            <a:endParaRPr lang="fr-FR" sz="18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Tx/>
              <a:buNone/>
              <a:tabLst>
                <a:tab pos="3594100" algn="l"/>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Le problème de contact est modélisé par la théorie de </a:t>
            </a:r>
            <a:r>
              <a:rPr lang="fr-FR" sz="1800" kern="100" dirty="0" err="1">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Boussinesq</a:t>
            </a: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 Imaginez une pression normale induite par la chaussée est appliquée dans la zone de contact orange. On peut calculer le déplacement en tout point dans la surface du pneu grâce à la fonction d’influence.</a:t>
            </a:r>
            <a:endParaRPr lang="fr-FR" sz="1800" kern="100" dirty="0">
              <a:effectLst/>
              <a:latin typeface="Aptos" panose="020B0004020202020204" pitchFamily="34" charset="0"/>
              <a:ea typeface="DengXian" panose="02010600030101010101" pitchFamily="2" charset="-122"/>
              <a:cs typeface="Times New Roman" panose="02020603050405020304" pitchFamily="18" charset="0"/>
            </a:endParaRPr>
          </a:p>
          <a:p>
            <a:pPr algn="just">
              <a:lnSpc>
                <a:spcPct val="115000"/>
              </a:lnSpc>
              <a:spcAft>
                <a:spcPts val="800"/>
              </a:spcAft>
              <a:tabLst>
                <a:tab pos="3594100" algn="l"/>
              </a:tabLst>
            </a:pPr>
            <a:endParaRPr lang="fr-FR" dirty="0"/>
          </a:p>
        </p:txBody>
      </p:sp>
      <p:sp>
        <p:nvSpPr>
          <p:cNvPr id="4" name="灯片编号占位符 3"/>
          <p:cNvSpPr>
            <a:spLocks noGrp="1"/>
          </p:cNvSpPr>
          <p:nvPr>
            <p:ph type="sldNum" sz="quarter" idx="5"/>
          </p:nvPr>
        </p:nvSpPr>
        <p:spPr/>
        <p:txBody>
          <a:bodyPr/>
          <a:lstStyle/>
          <a:p>
            <a:fld id="{A5AB4106-9B66-49A7-B430-4778DF004DCC}" type="slidenum">
              <a:rPr lang="fr-FR" smtClean="0"/>
              <a:t>3</a:t>
            </a:fld>
            <a:endParaRPr lang="fr-FR"/>
          </a:p>
        </p:txBody>
      </p:sp>
    </p:spTree>
    <p:extLst>
      <p:ext uri="{BB962C8B-B14F-4D97-AF65-F5344CB8AC3E}">
        <p14:creationId xmlns:p14="http://schemas.microsoft.com/office/powerpoint/2010/main" val="2876544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Les deux corps ne peuvent pas se traverser, donc ils doivent respecter la loi de contact unilatéral. La fonction h (gap </a:t>
            </a:r>
            <a:r>
              <a:rPr lang="fr-FR" sz="1800" kern="100" dirty="0" err="1">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function</a:t>
            </a: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 décrit la distance entre la surface du pneumatique déformé et la surface de la chaussée. La première condition est la séparation. La surface déformée du pneumatique se situe au-dessus de celle de la chaussée, avec une pression de contact nulle. Les deux surfaces sont bien en contact dans la deuxième condition, avec une pression positive.</a:t>
            </a:r>
            <a:endParaRPr lang="fr-FR" sz="18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Un algorithme itératif permet de calculer la fonction d’écart à chaque instant t et vérifier la loi de contact unilatéral. La zone de contact et la</a:t>
            </a:r>
            <a:r>
              <a:rPr lang="fr-FR" sz="1800" kern="100" dirty="0">
                <a:effectLst/>
                <a:latin typeface="Candara" panose="020E0502030303020204" pitchFamily="34" charset="0"/>
                <a:ea typeface="DengXian" panose="02010600030101010101" pitchFamily="2" charset="-122"/>
                <a:cs typeface="Times New Roman" panose="02020603050405020304" pitchFamily="18" charset="0"/>
              </a:rPr>
              <a:t> </a:t>
            </a: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distribution de la pression sont alors mises à jour.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Il s’agit d’une résolution des Conditions aux Limites dynamiques.</a:t>
            </a:r>
            <a:endParaRPr lang="fr-FR" sz="1800" kern="100" dirty="0">
              <a:effectLst/>
              <a:latin typeface="Aptos" panose="020B0004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fr-FR" dirty="0"/>
          </a:p>
        </p:txBody>
      </p:sp>
      <p:sp>
        <p:nvSpPr>
          <p:cNvPr id="4" name="灯片编号占位符 3"/>
          <p:cNvSpPr>
            <a:spLocks noGrp="1"/>
          </p:cNvSpPr>
          <p:nvPr>
            <p:ph type="sldNum" sz="quarter" idx="5"/>
          </p:nvPr>
        </p:nvSpPr>
        <p:spPr/>
        <p:txBody>
          <a:bodyPr/>
          <a:lstStyle/>
          <a:p>
            <a:fld id="{A5AB4106-9B66-49A7-B430-4778DF004DCC}" type="slidenum">
              <a:rPr lang="fr-FR" smtClean="0"/>
              <a:t>4</a:t>
            </a:fld>
            <a:endParaRPr lang="fr-FR"/>
          </a:p>
        </p:txBody>
      </p:sp>
    </p:spTree>
    <p:extLst>
      <p:ext uri="{BB962C8B-B14F-4D97-AF65-F5344CB8AC3E}">
        <p14:creationId xmlns:p14="http://schemas.microsoft.com/office/powerpoint/2010/main" val="1139040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En bref, les entrées sont les hauteurs de la texture de la chaussée, les sorties sont les distributions eulériennes de la pression et puis de la force de contact. </a:t>
            </a:r>
            <a:endParaRPr lang="fr-FR" sz="18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fr-FR" dirty="0"/>
          </a:p>
        </p:txBody>
      </p:sp>
      <p:sp>
        <p:nvSpPr>
          <p:cNvPr id="4" name="灯片编号占位符 3"/>
          <p:cNvSpPr>
            <a:spLocks noGrp="1"/>
          </p:cNvSpPr>
          <p:nvPr>
            <p:ph type="sldNum" sz="quarter" idx="5"/>
          </p:nvPr>
        </p:nvSpPr>
        <p:spPr/>
        <p:txBody>
          <a:bodyPr/>
          <a:lstStyle/>
          <a:p>
            <a:fld id="{A5AB4106-9B66-49A7-B430-4778DF004DCC}" type="slidenum">
              <a:rPr lang="fr-FR" smtClean="0"/>
              <a:t>5</a:t>
            </a:fld>
            <a:endParaRPr lang="fr-FR"/>
          </a:p>
        </p:txBody>
      </p:sp>
    </p:spTree>
    <p:extLst>
      <p:ext uri="{BB962C8B-B14F-4D97-AF65-F5344CB8AC3E}">
        <p14:creationId xmlns:p14="http://schemas.microsoft.com/office/powerpoint/2010/main" val="3015361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Comme la résolution spatiale de la chaussée est différente du maillage de la section du pneu, les forces de contact sont regroupées par intégration des données autour de chaque nœud du pneu.</a:t>
            </a:r>
            <a:endParaRPr lang="fr-FR" sz="18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Les points noirs sont les nœuds du contour du pneu. La courbe bleue représente les niveaux de la force de contact induits par la chaussée. Les barres jaunes sont les forces de contact regroupées. </a:t>
            </a:r>
            <a:endParaRPr lang="fr-FR" sz="18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fr-FR" dirty="0"/>
          </a:p>
        </p:txBody>
      </p:sp>
      <p:sp>
        <p:nvSpPr>
          <p:cNvPr id="4" name="灯片编号占位符 3"/>
          <p:cNvSpPr>
            <a:spLocks noGrp="1"/>
          </p:cNvSpPr>
          <p:nvPr>
            <p:ph type="sldNum" sz="quarter" idx="5"/>
          </p:nvPr>
        </p:nvSpPr>
        <p:spPr/>
        <p:txBody>
          <a:bodyPr/>
          <a:lstStyle/>
          <a:p>
            <a:fld id="{A5AB4106-9B66-49A7-B430-4778DF004DCC}" type="slidenum">
              <a:rPr lang="fr-FR" smtClean="0"/>
              <a:t>6</a:t>
            </a:fld>
            <a:endParaRPr lang="fr-FR"/>
          </a:p>
        </p:txBody>
      </p:sp>
    </p:spTree>
    <p:extLst>
      <p:ext uri="{BB962C8B-B14F-4D97-AF65-F5344CB8AC3E}">
        <p14:creationId xmlns:p14="http://schemas.microsoft.com/office/powerpoint/2010/main" val="2236733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Les forces de contact sont transformées du repère cartésien au repère cylindrique, passent dans le domaine fréquentiel et puis elles sont décomposées en série de Fourier. </a:t>
            </a:r>
            <a:endParaRPr lang="fr-FR" sz="18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fr-FR" dirty="0"/>
          </a:p>
        </p:txBody>
      </p:sp>
      <p:sp>
        <p:nvSpPr>
          <p:cNvPr id="4" name="灯片编号占位符 3"/>
          <p:cNvSpPr>
            <a:spLocks noGrp="1"/>
          </p:cNvSpPr>
          <p:nvPr>
            <p:ph type="sldNum" sz="quarter" idx="5"/>
          </p:nvPr>
        </p:nvSpPr>
        <p:spPr/>
        <p:txBody>
          <a:bodyPr/>
          <a:lstStyle/>
          <a:p>
            <a:fld id="{A5AB4106-9B66-49A7-B430-4778DF004DCC}" type="slidenum">
              <a:rPr lang="fr-FR" smtClean="0"/>
              <a:t>7</a:t>
            </a:fld>
            <a:endParaRPr lang="fr-FR"/>
          </a:p>
        </p:txBody>
      </p:sp>
    </p:spTree>
    <p:extLst>
      <p:ext uri="{BB962C8B-B14F-4D97-AF65-F5344CB8AC3E}">
        <p14:creationId xmlns:p14="http://schemas.microsoft.com/office/powerpoint/2010/main" val="3218298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Côté modèle vibratoire, on peut utiliser un modèle EF détaillé. Il est précis, mais très coûteux en calcul. Avec un modèle WFE, la section du pneu est discrétisée par éléments finis classiques. La propagation autour de la circonférence est présentée par l’équation d’onde. Le modèle WFE utilisé ici prend en compte les effets de rotation et de </a:t>
            </a:r>
            <a:r>
              <a:rPr lang="fr-FR" sz="1800" b="1"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pressurisation</a:t>
            </a: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a:t>
            </a:r>
            <a:endParaRPr lang="fr-FR" sz="18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2800" dirty="0"/>
              <a:t>À partir de ces hypothèses,</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Les modes propres et les fréquences propres sont déterminés par la réponse libre. L’effet de rotation et l’amortissement sont pris en compte. Les forces de contact sont injectées ici pour obtenir les coefficients modaux. Après, le déplacement en surface du pneumatique est développé selon une double </a:t>
            </a:r>
            <a:r>
              <a:rPr lang="fr-FR" sz="1800" b="1"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somme sur </a:t>
            </a: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les modes propres et les ordres circonférentiels.</a:t>
            </a:r>
            <a:endParaRPr lang="fr-FR" sz="18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fr-FR" dirty="0"/>
          </a:p>
        </p:txBody>
      </p:sp>
      <p:sp>
        <p:nvSpPr>
          <p:cNvPr id="4" name="灯片编号占位符 3"/>
          <p:cNvSpPr>
            <a:spLocks noGrp="1"/>
          </p:cNvSpPr>
          <p:nvPr>
            <p:ph type="sldNum" sz="quarter" idx="5"/>
          </p:nvPr>
        </p:nvSpPr>
        <p:spPr/>
        <p:txBody>
          <a:bodyPr/>
          <a:lstStyle/>
          <a:p>
            <a:fld id="{A5AB4106-9B66-49A7-B430-4778DF004DCC}" type="slidenum">
              <a:rPr lang="fr-FR" smtClean="0"/>
              <a:t>8</a:t>
            </a:fld>
            <a:endParaRPr lang="fr-FR"/>
          </a:p>
        </p:txBody>
      </p:sp>
    </p:spTree>
    <p:extLst>
      <p:ext uri="{BB962C8B-B14F-4D97-AF65-F5344CB8AC3E}">
        <p14:creationId xmlns:p14="http://schemas.microsoft.com/office/powerpoint/2010/main" val="2672248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Voici les 2 types de chaussée étudiés, avec des macro-textures différentes. Ils sont une surface relativement lisse, noté N (à gauche), et l’autre rugueuse, noté A’ (à droite). </a:t>
            </a:r>
            <a:endParaRPr lang="fr-FR" sz="18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On calcule seulement le déplacement radial et la vitesse radiale en surface du pneu.</a:t>
            </a:r>
            <a:endParaRPr lang="fr-FR" sz="18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Je vous présente les champs de vitesse radiale sur la ligne centrale du pneumatique, pour une vitesse de véhicule de </a:t>
            </a:r>
            <a:r>
              <a:rPr lang="fr-FR" sz="1800" b="1"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30 km/h</a:t>
            </a:r>
            <a:r>
              <a:rPr lang="fr-FR" sz="1800" kern="100"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 L’abscisse est θ, la coordonnée angulaire du pneumatique entre -Π et Π. L’angle θ positif représente le bord d’attaque et θ négatif le bord de fuite. 2 lignes verticales noires marquent la zone de contact sur toute la circonférence du pneu. On voit qu’une concentration d’énergie dans la zone de contact et ensuite elle transfère vers l’avant et l’arrière.  La vitesse radiale induite par la surface A’ est supérieure à celle induite par la surface N. C’est cohérent avec le niveau de texture et le bruit de roulement mesuré sur ces deux surfaces.</a:t>
            </a:r>
            <a:endParaRPr lang="fr-FR" sz="18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fr-FR" dirty="0"/>
          </a:p>
        </p:txBody>
      </p:sp>
      <p:sp>
        <p:nvSpPr>
          <p:cNvPr id="4" name="灯片编号占位符 3"/>
          <p:cNvSpPr>
            <a:spLocks noGrp="1"/>
          </p:cNvSpPr>
          <p:nvPr>
            <p:ph type="sldNum" sz="quarter" idx="5"/>
          </p:nvPr>
        </p:nvSpPr>
        <p:spPr/>
        <p:txBody>
          <a:bodyPr/>
          <a:lstStyle/>
          <a:p>
            <a:fld id="{A5AB4106-9B66-49A7-B430-4778DF004DCC}" type="slidenum">
              <a:rPr lang="fr-FR" smtClean="0"/>
              <a:t>9</a:t>
            </a:fld>
            <a:endParaRPr lang="fr-FR"/>
          </a:p>
        </p:txBody>
      </p:sp>
    </p:spTree>
    <p:extLst>
      <p:ext uri="{BB962C8B-B14F-4D97-AF65-F5344CB8AC3E}">
        <p14:creationId xmlns:p14="http://schemas.microsoft.com/office/powerpoint/2010/main" val="298042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obj" preserve="1" userDrawn="1">
  <p:cSld name="Title Slide">
    <p:spTree>
      <p:nvGrpSpPr>
        <p:cNvPr id="1" name=""/>
        <p:cNvGrpSpPr/>
        <p:nvPr/>
      </p:nvGrpSpPr>
      <p:grpSpPr bwMode="auto">
        <a:xfrm>
          <a:off x="0" y="0"/>
          <a:ext cx="0" cy="0"/>
          <a:chOff x="0" y="0"/>
          <a:chExt cx="0" cy="0"/>
        </a:xfrm>
      </p:grpSpPr>
      <p:sp>
        <p:nvSpPr>
          <p:cNvPr id="1006188716" name="Holder 2"/>
          <p:cNvSpPr>
            <a:spLocks noGrp="1"/>
          </p:cNvSpPr>
          <p:nvPr>
            <p:ph type="ctrTitle"/>
          </p:nvPr>
        </p:nvSpPr>
        <p:spPr bwMode="auto">
          <a:xfrm>
            <a:off x="914400" y="2125981"/>
            <a:ext cx="10363200" cy="518475"/>
          </a:xfrm>
          <a:prstGeom prst="rect">
            <a:avLst/>
          </a:prstGeom>
        </p:spPr>
        <p:txBody>
          <a:bodyPr wrap="square" lIns="0" tIns="0" rIns="0" bIns="0">
            <a:spAutoFit/>
          </a:bodyPr>
          <a:lstStyle>
            <a:lvl1pPr>
              <a:defRPr sz="3369" b="0" i="0">
                <a:solidFill>
                  <a:schemeClr val="bg1"/>
                </a:solidFill>
                <a:latin typeface="Candara"/>
                <a:cs typeface="Candara"/>
              </a:defRPr>
            </a:lvl1pPr>
          </a:lstStyle>
          <a:p>
            <a:pPr>
              <a:defRPr/>
            </a:pPr>
            <a:endParaRPr/>
          </a:p>
        </p:txBody>
      </p:sp>
      <p:sp>
        <p:nvSpPr>
          <p:cNvPr id="2083054526" name="Holder 3"/>
          <p:cNvSpPr>
            <a:spLocks noGrp="1"/>
          </p:cNvSpPr>
          <p:nvPr>
            <p:ph type="subTitle" idx="4"/>
          </p:nvPr>
        </p:nvSpPr>
        <p:spPr bwMode="auto">
          <a:xfrm>
            <a:off x="1828800" y="3840481"/>
            <a:ext cx="8534400" cy="305020"/>
          </a:xfrm>
          <a:prstGeom prst="rect">
            <a:avLst/>
          </a:prstGeom>
        </p:spPr>
        <p:txBody>
          <a:bodyPr wrap="square" lIns="0" tIns="0" rIns="0" bIns="0">
            <a:spAutoFit/>
          </a:bodyPr>
          <a:lstStyle>
            <a:lvl1pPr>
              <a:defRPr sz="1982" b="0" i="0">
                <a:solidFill>
                  <a:schemeClr val="tx1"/>
                </a:solidFill>
                <a:latin typeface="Candara"/>
                <a:cs typeface="Candara"/>
              </a:defRPr>
            </a:lvl1pPr>
          </a:lstStyle>
          <a:p>
            <a:pPr>
              <a:defRPr/>
            </a:pPr>
            <a:endParaRPr/>
          </a:p>
        </p:txBody>
      </p:sp>
      <p:sp>
        <p:nvSpPr>
          <p:cNvPr id="1618626797" name="Holder 4"/>
          <p:cNvSpPr>
            <a:spLocks noGrp="1"/>
          </p:cNvSpPr>
          <p:nvPr>
            <p:ph type="ftr" sz="quarter" idx="5"/>
          </p:nvPr>
        </p:nvSpPr>
        <p:spPr bwMode="auto">
          <a:xfrm>
            <a:off x="5281377" y="6674418"/>
            <a:ext cx="1623499" cy="152476"/>
          </a:xfrm>
          <a:prstGeom prst="rect">
            <a:avLst/>
          </a:prstGeom>
        </p:spPr>
        <p:txBody>
          <a:bodyPr lIns="0" tIns="0" rIns="0" bIns="0"/>
          <a:lstStyle>
            <a:lvl1pPr algn="ctr">
              <a:defRPr sz="991" b="0" i="0">
                <a:solidFill>
                  <a:schemeClr val="tx1"/>
                </a:solidFill>
                <a:latin typeface="Candara"/>
                <a:cs typeface="Candara"/>
              </a:defRPr>
            </a:lvl1pPr>
          </a:lstStyle>
          <a:p>
            <a:pPr marL="25169">
              <a:lnSpc>
                <a:spcPts val="1110"/>
              </a:lnSpc>
              <a:defRPr/>
            </a:pPr>
            <a:r>
              <a:rPr lang="fr-FR" spc="-20"/>
              <a:t>Jinhong LI</a:t>
            </a:r>
            <a:endParaRPr lang="fr-FR" dirty="0"/>
          </a:p>
        </p:txBody>
      </p:sp>
      <p:sp>
        <p:nvSpPr>
          <p:cNvPr id="700410729" name="Holder 5"/>
          <p:cNvSpPr>
            <a:spLocks noGrp="1"/>
          </p:cNvSpPr>
          <p:nvPr>
            <p:ph type="dt" sz="half" idx="6"/>
          </p:nvPr>
        </p:nvSpPr>
        <p:spPr bwMode="auto">
          <a:xfrm>
            <a:off x="189026" y="6674418"/>
            <a:ext cx="1429535" cy="152476"/>
          </a:xfrm>
          <a:prstGeom prst="rect">
            <a:avLst/>
          </a:prstGeom>
        </p:spPr>
        <p:txBody>
          <a:bodyPr lIns="0" tIns="0" rIns="0" bIns="0"/>
          <a:lstStyle>
            <a:lvl1pPr>
              <a:defRPr sz="991" b="0" i="0">
                <a:solidFill>
                  <a:srgbClr val="177296"/>
                </a:solidFill>
                <a:latin typeface="Candara"/>
                <a:cs typeface="Candara"/>
              </a:defRPr>
            </a:lvl1pPr>
          </a:lstStyle>
          <a:p>
            <a:pPr marL="25169">
              <a:lnSpc>
                <a:spcPts val="1110"/>
              </a:lnSpc>
              <a:defRPr/>
            </a:pPr>
            <a:fld id="{6EB6A925-C120-4C81-86E3-F3774B573CB8}" type="datetime1">
              <a:rPr lang="fr-FR" smtClean="0"/>
              <a:t>24/06/2026</a:t>
            </a:fld>
            <a:endParaRPr lang="fr-FR" dirty="0"/>
          </a:p>
        </p:txBody>
      </p:sp>
      <p:sp>
        <p:nvSpPr>
          <p:cNvPr id="1105794965" name="Holder 6"/>
          <p:cNvSpPr>
            <a:spLocks noGrp="1"/>
          </p:cNvSpPr>
          <p:nvPr>
            <p:ph type="sldNum" sz="quarter" idx="7"/>
          </p:nvPr>
        </p:nvSpPr>
        <p:spPr bwMode="auto">
          <a:xfrm>
            <a:off x="10831181" y="6674418"/>
            <a:ext cx="1264540" cy="152476"/>
          </a:xfrm>
          <a:prstGeom prst="rect">
            <a:avLst/>
          </a:prstGeom>
        </p:spPr>
        <p:txBody>
          <a:bodyPr lIns="0" tIns="0" rIns="0" bIns="0"/>
          <a:lstStyle>
            <a:lvl1pPr>
              <a:defRPr sz="991" b="0" i="0">
                <a:solidFill>
                  <a:srgbClr val="115570"/>
                </a:solidFill>
                <a:latin typeface="Candara"/>
                <a:cs typeface="Candara"/>
              </a:defRPr>
            </a:lvl1pPr>
          </a:lstStyle>
          <a:p>
            <a:pPr marL="67954">
              <a:lnSpc>
                <a:spcPts val="1110"/>
              </a:lnSpc>
              <a:tabLst>
                <a:tab pos="975269" algn="l"/>
              </a:tabLst>
              <a:defRPr/>
            </a:pPr>
            <a:r>
              <a:rPr lang="fr-FR"/>
              <a:t>09/12/2025</a:t>
            </a:r>
            <a:endParaRPr lang="fr-FR" dirty="0"/>
          </a:p>
        </p:txBody>
      </p:sp>
    </p:spTree>
    <p:extLst>
      <p:ext uri="{BB962C8B-B14F-4D97-AF65-F5344CB8AC3E}">
        <p14:creationId xmlns:p14="http://schemas.microsoft.com/office/powerpoint/2010/main" val="1659963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849158017" name="Holder 2"/>
          <p:cNvSpPr>
            <a:spLocks noGrp="1"/>
          </p:cNvSpPr>
          <p:nvPr>
            <p:ph type="title"/>
          </p:nvPr>
        </p:nvSpPr>
        <p:spPr bwMode="auto">
          <a:xfrm>
            <a:off x="5129582" y="201352"/>
            <a:ext cx="6536322" cy="518475"/>
          </a:xfrm>
        </p:spPr>
        <p:txBody>
          <a:bodyPr lIns="0" tIns="0" rIns="0" bIns="0"/>
          <a:lstStyle>
            <a:lvl1pPr>
              <a:defRPr sz="3369" b="0" i="0">
                <a:solidFill>
                  <a:schemeClr val="bg1"/>
                </a:solidFill>
                <a:latin typeface="Candara"/>
                <a:cs typeface="Candara"/>
              </a:defRPr>
            </a:lvl1pPr>
          </a:lstStyle>
          <a:p>
            <a:pPr>
              <a:defRPr/>
            </a:pPr>
            <a:endParaRPr/>
          </a:p>
        </p:txBody>
      </p:sp>
      <p:sp>
        <p:nvSpPr>
          <p:cNvPr id="318625641" name="Holder 3"/>
          <p:cNvSpPr>
            <a:spLocks noGrp="1"/>
          </p:cNvSpPr>
          <p:nvPr>
            <p:ph type="body" idx="1"/>
          </p:nvPr>
        </p:nvSpPr>
        <p:spPr bwMode="auto">
          <a:xfrm>
            <a:off x="174339" y="2230185"/>
            <a:ext cx="11513630" cy="305020"/>
          </a:xfrm>
        </p:spPr>
        <p:txBody>
          <a:bodyPr lIns="0" tIns="0" rIns="0" bIns="0"/>
          <a:lstStyle>
            <a:lvl1pPr>
              <a:defRPr sz="1982" b="0" i="0">
                <a:solidFill>
                  <a:schemeClr val="tx1"/>
                </a:solidFill>
                <a:latin typeface="Candara"/>
                <a:cs typeface="Candara"/>
              </a:defRPr>
            </a:lvl1pPr>
          </a:lstStyle>
          <a:p>
            <a:pPr>
              <a:defRPr/>
            </a:pPr>
            <a:endParaRPr/>
          </a:p>
        </p:txBody>
      </p:sp>
      <p:sp>
        <p:nvSpPr>
          <p:cNvPr id="2" name="Holder 5">
            <a:extLst>
              <a:ext uri="{FF2B5EF4-FFF2-40B4-BE49-F238E27FC236}">
                <a16:creationId xmlns:a16="http://schemas.microsoft.com/office/drawing/2014/main" id="{6378B0F9-BE3F-6913-9220-626339E5ED37}"/>
              </a:ext>
            </a:extLst>
          </p:cNvPr>
          <p:cNvSpPr>
            <a:spLocks noGrp="1"/>
          </p:cNvSpPr>
          <p:nvPr>
            <p:ph type="dt" sz="half" idx="6"/>
          </p:nvPr>
        </p:nvSpPr>
        <p:spPr bwMode="auto">
          <a:xfrm>
            <a:off x="189026" y="6674418"/>
            <a:ext cx="1429535" cy="152476"/>
          </a:xfrm>
          <a:prstGeom prst="rect">
            <a:avLst/>
          </a:prstGeom>
        </p:spPr>
        <p:txBody>
          <a:bodyPr lIns="0" tIns="0" rIns="0" bIns="0"/>
          <a:lstStyle>
            <a:lvl1pPr>
              <a:defRPr sz="991" b="0" i="0">
                <a:solidFill>
                  <a:srgbClr val="177296"/>
                </a:solidFill>
                <a:latin typeface="Candara"/>
                <a:cs typeface="Candara"/>
              </a:defRPr>
            </a:lvl1pPr>
          </a:lstStyle>
          <a:p>
            <a:pPr marL="25169">
              <a:lnSpc>
                <a:spcPts val="1110"/>
              </a:lnSpc>
              <a:defRPr/>
            </a:pPr>
            <a:fld id="{7E486209-ED78-4C7B-978B-67900746D5B3}" type="datetime1">
              <a:rPr lang="fr-FR" smtClean="0"/>
              <a:t>24/06/2026</a:t>
            </a:fld>
            <a:endParaRPr lang="fr-FR" dirty="0"/>
          </a:p>
        </p:txBody>
      </p:sp>
      <p:sp>
        <p:nvSpPr>
          <p:cNvPr id="4" name="Holder 4">
            <a:extLst>
              <a:ext uri="{FF2B5EF4-FFF2-40B4-BE49-F238E27FC236}">
                <a16:creationId xmlns:a16="http://schemas.microsoft.com/office/drawing/2014/main" id="{22CF9941-61AC-8673-DDF5-21244521405C}"/>
              </a:ext>
            </a:extLst>
          </p:cNvPr>
          <p:cNvSpPr>
            <a:spLocks noGrp="1"/>
          </p:cNvSpPr>
          <p:nvPr>
            <p:ph type="ftr" sz="quarter" idx="5"/>
          </p:nvPr>
        </p:nvSpPr>
        <p:spPr bwMode="auto">
          <a:xfrm>
            <a:off x="5281377" y="6674418"/>
            <a:ext cx="1623499" cy="152476"/>
          </a:xfrm>
          <a:prstGeom prst="rect">
            <a:avLst/>
          </a:prstGeom>
        </p:spPr>
        <p:txBody>
          <a:bodyPr lIns="0" tIns="0" rIns="0" bIns="0"/>
          <a:lstStyle>
            <a:lvl1pPr algn="ctr">
              <a:defRPr sz="991" b="0" i="0">
                <a:solidFill>
                  <a:schemeClr val="tx1"/>
                </a:solidFill>
                <a:latin typeface="Candara"/>
                <a:cs typeface="Candara"/>
              </a:defRPr>
            </a:lvl1pPr>
          </a:lstStyle>
          <a:p>
            <a:pPr marL="25169">
              <a:lnSpc>
                <a:spcPts val="1110"/>
              </a:lnSpc>
              <a:defRPr/>
            </a:pPr>
            <a:r>
              <a:rPr lang="fr-FR" spc="-20"/>
              <a:t>Jinhong LI</a:t>
            </a:r>
            <a:endParaRPr lang="fr-FR" dirty="0"/>
          </a:p>
        </p:txBody>
      </p:sp>
      <p:sp>
        <p:nvSpPr>
          <p:cNvPr id="5" name="Holder 6">
            <a:extLst>
              <a:ext uri="{FF2B5EF4-FFF2-40B4-BE49-F238E27FC236}">
                <a16:creationId xmlns:a16="http://schemas.microsoft.com/office/drawing/2014/main" id="{9291F978-445B-3964-DBBF-ADD033BF8234}"/>
              </a:ext>
            </a:extLst>
          </p:cNvPr>
          <p:cNvSpPr>
            <a:spLocks noGrp="1"/>
          </p:cNvSpPr>
          <p:nvPr>
            <p:ph type="sldNum" sz="quarter" idx="7"/>
          </p:nvPr>
        </p:nvSpPr>
        <p:spPr bwMode="auto">
          <a:xfrm>
            <a:off x="10831181" y="6674418"/>
            <a:ext cx="1264540" cy="152476"/>
          </a:xfrm>
        </p:spPr>
        <p:txBody>
          <a:bodyPr lIns="0" tIns="0" rIns="0" bIns="0"/>
          <a:lstStyle>
            <a:lvl1pPr>
              <a:defRPr sz="991" b="0" i="0">
                <a:solidFill>
                  <a:srgbClr val="115570"/>
                </a:solidFill>
                <a:latin typeface="Candara"/>
                <a:cs typeface="Candara"/>
              </a:defRPr>
            </a:lvl1pPr>
          </a:lstStyle>
          <a:p>
            <a:pPr marL="67954">
              <a:lnSpc>
                <a:spcPts val="1110"/>
              </a:lnSpc>
              <a:tabLst>
                <a:tab pos="975269" algn="l"/>
              </a:tabLst>
              <a:defRPr/>
            </a:pPr>
            <a:r>
              <a:rPr lang="fr-FR"/>
              <a:t>09/12/2025</a:t>
            </a:r>
            <a:endParaRPr lang="fr-FR" dirty="0"/>
          </a:p>
        </p:txBody>
      </p:sp>
    </p:spTree>
    <p:extLst>
      <p:ext uri="{BB962C8B-B14F-4D97-AF65-F5344CB8AC3E}">
        <p14:creationId xmlns:p14="http://schemas.microsoft.com/office/powerpoint/2010/main" val="88834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obj" preserve="1" userDrawn="1">
  <p:cSld name="Two Content">
    <p:spTree>
      <p:nvGrpSpPr>
        <p:cNvPr id="1" name=""/>
        <p:cNvGrpSpPr/>
        <p:nvPr/>
      </p:nvGrpSpPr>
      <p:grpSpPr bwMode="auto">
        <a:xfrm>
          <a:off x="0" y="0"/>
          <a:ext cx="0" cy="0"/>
          <a:chOff x="0" y="0"/>
          <a:chExt cx="0" cy="0"/>
        </a:xfrm>
      </p:grpSpPr>
      <p:sp>
        <p:nvSpPr>
          <p:cNvPr id="1648568853" name="Holder 2"/>
          <p:cNvSpPr>
            <a:spLocks noGrp="1"/>
          </p:cNvSpPr>
          <p:nvPr>
            <p:ph type="title"/>
          </p:nvPr>
        </p:nvSpPr>
        <p:spPr bwMode="auto">
          <a:xfrm>
            <a:off x="5129582" y="201352"/>
            <a:ext cx="6536322" cy="518475"/>
          </a:xfrm>
        </p:spPr>
        <p:txBody>
          <a:bodyPr lIns="0" tIns="0" rIns="0" bIns="0"/>
          <a:lstStyle>
            <a:lvl1pPr>
              <a:defRPr sz="3369" b="0" i="0">
                <a:solidFill>
                  <a:schemeClr val="bg1"/>
                </a:solidFill>
                <a:latin typeface="Candara"/>
                <a:cs typeface="Candara"/>
              </a:defRPr>
            </a:lvl1pPr>
          </a:lstStyle>
          <a:p>
            <a:pPr>
              <a:defRPr/>
            </a:pPr>
            <a:endParaRPr/>
          </a:p>
        </p:txBody>
      </p:sp>
      <p:sp>
        <p:nvSpPr>
          <p:cNvPr id="220426002" name="Holder 3"/>
          <p:cNvSpPr>
            <a:spLocks noGrp="1"/>
          </p:cNvSpPr>
          <p:nvPr>
            <p:ph sz="half" idx="2"/>
          </p:nvPr>
        </p:nvSpPr>
        <p:spPr bwMode="auto">
          <a:xfrm>
            <a:off x="609600" y="1577340"/>
            <a:ext cx="5303520" cy="153888"/>
          </a:xfrm>
          <a:prstGeom prst="rect">
            <a:avLst/>
          </a:prstGeom>
        </p:spPr>
        <p:txBody>
          <a:bodyPr wrap="square" lIns="0" tIns="0" rIns="0" bIns="0">
            <a:spAutoFit/>
          </a:bodyPr>
          <a:lstStyle>
            <a:lvl1pPr>
              <a:defRPr/>
            </a:lvl1pPr>
          </a:lstStyle>
          <a:p>
            <a:pPr>
              <a:defRPr/>
            </a:pPr>
            <a:endParaRPr/>
          </a:p>
        </p:txBody>
      </p:sp>
      <p:sp>
        <p:nvSpPr>
          <p:cNvPr id="1943801833" name="Holder 4"/>
          <p:cNvSpPr>
            <a:spLocks noGrp="1"/>
          </p:cNvSpPr>
          <p:nvPr>
            <p:ph sz="half" idx="3"/>
          </p:nvPr>
        </p:nvSpPr>
        <p:spPr bwMode="auto">
          <a:xfrm>
            <a:off x="6278880" y="1577340"/>
            <a:ext cx="5303520" cy="153888"/>
          </a:xfrm>
          <a:prstGeom prst="rect">
            <a:avLst/>
          </a:prstGeom>
        </p:spPr>
        <p:txBody>
          <a:bodyPr wrap="square" lIns="0" tIns="0" rIns="0" bIns="0">
            <a:spAutoFit/>
          </a:bodyPr>
          <a:lstStyle>
            <a:lvl1pPr>
              <a:defRPr/>
            </a:lvl1pPr>
          </a:lstStyle>
          <a:p>
            <a:pPr>
              <a:defRPr/>
            </a:pPr>
            <a:endParaRPr/>
          </a:p>
        </p:txBody>
      </p:sp>
      <p:sp>
        <p:nvSpPr>
          <p:cNvPr id="2" name="Holder 5">
            <a:extLst>
              <a:ext uri="{FF2B5EF4-FFF2-40B4-BE49-F238E27FC236}">
                <a16:creationId xmlns:a16="http://schemas.microsoft.com/office/drawing/2014/main" id="{E2C0E8BA-E9BB-6591-7917-BBE43C73D7BD}"/>
              </a:ext>
            </a:extLst>
          </p:cNvPr>
          <p:cNvSpPr>
            <a:spLocks noGrp="1"/>
          </p:cNvSpPr>
          <p:nvPr>
            <p:ph type="dt" sz="half" idx="6"/>
          </p:nvPr>
        </p:nvSpPr>
        <p:spPr bwMode="auto">
          <a:xfrm>
            <a:off x="189026" y="6674418"/>
            <a:ext cx="1429535" cy="152476"/>
          </a:xfrm>
          <a:prstGeom prst="rect">
            <a:avLst/>
          </a:prstGeom>
        </p:spPr>
        <p:txBody>
          <a:bodyPr lIns="0" tIns="0" rIns="0" bIns="0"/>
          <a:lstStyle>
            <a:lvl1pPr>
              <a:defRPr sz="991" b="0" i="0">
                <a:solidFill>
                  <a:srgbClr val="177296"/>
                </a:solidFill>
                <a:latin typeface="Candara"/>
                <a:cs typeface="Candara"/>
              </a:defRPr>
            </a:lvl1pPr>
          </a:lstStyle>
          <a:p>
            <a:pPr marL="25169">
              <a:lnSpc>
                <a:spcPts val="1110"/>
              </a:lnSpc>
              <a:defRPr/>
            </a:pPr>
            <a:fld id="{A42983DF-A7EA-42AF-B0D1-99CF7EDC82EB}" type="datetime1">
              <a:rPr lang="fr-FR" smtClean="0"/>
              <a:t>24/06/2026</a:t>
            </a:fld>
            <a:endParaRPr lang="fr-FR" dirty="0"/>
          </a:p>
        </p:txBody>
      </p:sp>
      <p:sp>
        <p:nvSpPr>
          <p:cNvPr id="3" name="Holder 4">
            <a:extLst>
              <a:ext uri="{FF2B5EF4-FFF2-40B4-BE49-F238E27FC236}">
                <a16:creationId xmlns:a16="http://schemas.microsoft.com/office/drawing/2014/main" id="{321797AA-4BD5-7004-4F24-6699423308F0}"/>
              </a:ext>
            </a:extLst>
          </p:cNvPr>
          <p:cNvSpPr>
            <a:spLocks noGrp="1"/>
          </p:cNvSpPr>
          <p:nvPr>
            <p:ph type="ftr" sz="quarter" idx="5"/>
          </p:nvPr>
        </p:nvSpPr>
        <p:spPr bwMode="auto">
          <a:xfrm>
            <a:off x="5281377" y="6674418"/>
            <a:ext cx="1623499" cy="152476"/>
          </a:xfrm>
          <a:prstGeom prst="rect">
            <a:avLst/>
          </a:prstGeom>
        </p:spPr>
        <p:txBody>
          <a:bodyPr lIns="0" tIns="0" rIns="0" bIns="0"/>
          <a:lstStyle>
            <a:lvl1pPr algn="ctr">
              <a:defRPr sz="991" b="0" i="0">
                <a:solidFill>
                  <a:schemeClr val="tx1"/>
                </a:solidFill>
                <a:latin typeface="Candara"/>
                <a:cs typeface="Candara"/>
              </a:defRPr>
            </a:lvl1pPr>
          </a:lstStyle>
          <a:p>
            <a:pPr marL="25169">
              <a:lnSpc>
                <a:spcPts val="1110"/>
              </a:lnSpc>
              <a:defRPr/>
            </a:pPr>
            <a:r>
              <a:rPr lang="fr-FR" spc="-20"/>
              <a:t>Jinhong LI</a:t>
            </a:r>
            <a:endParaRPr lang="fr-FR" dirty="0"/>
          </a:p>
        </p:txBody>
      </p:sp>
      <p:sp>
        <p:nvSpPr>
          <p:cNvPr id="4" name="Holder 6">
            <a:extLst>
              <a:ext uri="{FF2B5EF4-FFF2-40B4-BE49-F238E27FC236}">
                <a16:creationId xmlns:a16="http://schemas.microsoft.com/office/drawing/2014/main" id="{5CB34367-B84A-A46A-D9AC-FB92C5DF40AD}"/>
              </a:ext>
            </a:extLst>
          </p:cNvPr>
          <p:cNvSpPr>
            <a:spLocks noGrp="1"/>
          </p:cNvSpPr>
          <p:nvPr>
            <p:ph type="sldNum" sz="quarter" idx="7"/>
          </p:nvPr>
        </p:nvSpPr>
        <p:spPr bwMode="auto">
          <a:xfrm>
            <a:off x="10831181" y="6674418"/>
            <a:ext cx="1264540" cy="152476"/>
          </a:xfrm>
        </p:spPr>
        <p:txBody>
          <a:bodyPr lIns="0" tIns="0" rIns="0" bIns="0"/>
          <a:lstStyle>
            <a:lvl1pPr>
              <a:defRPr sz="991" b="0" i="0">
                <a:solidFill>
                  <a:srgbClr val="115570"/>
                </a:solidFill>
                <a:latin typeface="Candara"/>
                <a:cs typeface="Candara"/>
              </a:defRPr>
            </a:lvl1pPr>
          </a:lstStyle>
          <a:p>
            <a:pPr marL="67954">
              <a:lnSpc>
                <a:spcPts val="1110"/>
              </a:lnSpc>
              <a:tabLst>
                <a:tab pos="975269" algn="l"/>
              </a:tabLst>
              <a:defRPr/>
            </a:pPr>
            <a:r>
              <a:rPr lang="fr-FR"/>
              <a:t>09/12/2025</a:t>
            </a:r>
            <a:endParaRPr lang="fr-FR" dirty="0"/>
          </a:p>
        </p:txBody>
      </p:sp>
    </p:spTree>
    <p:extLst>
      <p:ext uri="{BB962C8B-B14F-4D97-AF65-F5344CB8AC3E}">
        <p14:creationId xmlns:p14="http://schemas.microsoft.com/office/powerpoint/2010/main" val="177594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type="obj" preserve="1" userDrawn="1">
  <p:cSld name="Title Only">
    <p:bg>
      <p:bgPr>
        <a:solidFill>
          <a:schemeClr val="bg1"/>
        </a:solidFill>
        <a:effectLst/>
      </p:bgPr>
    </p:bg>
    <p:spTree>
      <p:nvGrpSpPr>
        <p:cNvPr id="1" name=""/>
        <p:cNvGrpSpPr/>
        <p:nvPr/>
      </p:nvGrpSpPr>
      <p:grpSpPr bwMode="auto">
        <a:xfrm>
          <a:off x="0" y="0"/>
          <a:ext cx="0" cy="0"/>
          <a:chOff x="0" y="0"/>
          <a:chExt cx="0" cy="0"/>
        </a:xfrm>
      </p:grpSpPr>
      <p:pic>
        <p:nvPicPr>
          <p:cNvPr id="1537363688" name="bg object 16"/>
          <p:cNvPicPr/>
          <p:nvPr/>
        </p:nvPicPr>
        <p:blipFill rotWithShape="1">
          <a:blip r:embed="rId2"/>
          <a:stretch/>
        </p:blipFill>
        <p:spPr bwMode="auto">
          <a:xfrm>
            <a:off x="249921" y="249694"/>
            <a:ext cx="11686722" cy="6349298"/>
          </a:xfrm>
          <a:prstGeom prst="rect">
            <a:avLst/>
          </a:prstGeom>
        </p:spPr>
      </p:pic>
      <p:sp>
        <p:nvSpPr>
          <p:cNvPr id="214867348" name="bg object 17"/>
          <p:cNvSpPr/>
          <p:nvPr/>
        </p:nvSpPr>
        <p:spPr bwMode="auto">
          <a:xfrm>
            <a:off x="1" y="5736014"/>
            <a:ext cx="12186962" cy="855675"/>
          </a:xfrm>
          <a:custGeom>
            <a:avLst/>
            <a:gdLst/>
            <a:ahLst/>
            <a:cxnLst/>
            <a:rect l="l" t="t" r="r" b="b"/>
            <a:pathLst>
              <a:path w="6144260" h="431800" extrusionOk="0">
                <a:moveTo>
                  <a:pt x="0" y="188652"/>
                </a:moveTo>
                <a:lnTo>
                  <a:pt x="189637" y="147827"/>
                </a:lnTo>
                <a:lnTo>
                  <a:pt x="346388" y="115988"/>
                </a:lnTo>
                <a:lnTo>
                  <a:pt x="503140" y="86700"/>
                </a:lnTo>
                <a:lnTo>
                  <a:pt x="659798" y="60728"/>
                </a:lnTo>
                <a:lnTo>
                  <a:pt x="816549" y="38737"/>
                </a:lnTo>
                <a:lnTo>
                  <a:pt x="973301" y="21285"/>
                </a:lnTo>
                <a:lnTo>
                  <a:pt x="1130052" y="8823"/>
                </a:lnTo>
                <a:lnTo>
                  <a:pt x="1286804" y="1664"/>
                </a:lnTo>
                <a:lnTo>
                  <a:pt x="1443555" y="0"/>
                </a:lnTo>
                <a:lnTo>
                  <a:pt x="1600213" y="3862"/>
                </a:lnTo>
                <a:lnTo>
                  <a:pt x="1756964" y="13173"/>
                </a:lnTo>
                <a:lnTo>
                  <a:pt x="1913716" y="27676"/>
                </a:lnTo>
                <a:lnTo>
                  <a:pt x="2070374" y="47003"/>
                </a:lnTo>
                <a:lnTo>
                  <a:pt x="2227125" y="70655"/>
                </a:lnTo>
                <a:lnTo>
                  <a:pt x="2383877" y="98028"/>
                </a:lnTo>
                <a:lnTo>
                  <a:pt x="2540628" y="128430"/>
                </a:lnTo>
                <a:lnTo>
                  <a:pt x="2697380" y="161074"/>
                </a:lnTo>
                <a:lnTo>
                  <a:pt x="2854037" y="195121"/>
                </a:lnTo>
                <a:lnTo>
                  <a:pt x="3010883" y="229692"/>
                </a:lnTo>
                <a:lnTo>
                  <a:pt x="3167541" y="263914"/>
                </a:lnTo>
                <a:lnTo>
                  <a:pt x="3324292" y="296911"/>
                </a:lnTo>
                <a:lnTo>
                  <a:pt x="3481044" y="327827"/>
                </a:lnTo>
                <a:lnTo>
                  <a:pt x="3637701" y="355869"/>
                </a:lnTo>
                <a:lnTo>
                  <a:pt x="3794453" y="380325"/>
                </a:lnTo>
                <a:lnTo>
                  <a:pt x="3951204" y="400572"/>
                </a:lnTo>
                <a:lnTo>
                  <a:pt x="4107862" y="416083"/>
                </a:lnTo>
                <a:lnTo>
                  <a:pt x="4264707" y="426459"/>
                </a:lnTo>
                <a:lnTo>
                  <a:pt x="4421459" y="431432"/>
                </a:lnTo>
                <a:lnTo>
                  <a:pt x="4578117" y="430885"/>
                </a:lnTo>
                <a:lnTo>
                  <a:pt x="4734868" y="424827"/>
                </a:lnTo>
                <a:lnTo>
                  <a:pt x="4891620" y="413413"/>
                </a:lnTo>
                <a:lnTo>
                  <a:pt x="5048371" y="396940"/>
                </a:lnTo>
                <a:lnTo>
                  <a:pt x="5205029" y="375816"/>
                </a:lnTo>
                <a:lnTo>
                  <a:pt x="5361780" y="350595"/>
                </a:lnTo>
                <a:lnTo>
                  <a:pt x="5518532" y="321927"/>
                </a:lnTo>
                <a:lnTo>
                  <a:pt x="5675190" y="290536"/>
                </a:lnTo>
                <a:lnTo>
                  <a:pt x="5831941" y="257230"/>
                </a:lnTo>
                <a:lnTo>
                  <a:pt x="5988693" y="222863"/>
                </a:lnTo>
                <a:lnTo>
                  <a:pt x="6143980" y="188630"/>
                </a:lnTo>
              </a:path>
            </a:pathLst>
          </a:custGeom>
          <a:ln w="10122">
            <a:solidFill>
              <a:srgbClr val="FFFFFF"/>
            </a:solidFill>
          </a:ln>
        </p:spPr>
        <p:txBody>
          <a:bodyPr wrap="square" lIns="0" tIns="0" rIns="0" bIns="0" rtlCol="0"/>
          <a:lstStyle/>
          <a:p>
            <a:pPr>
              <a:defRPr/>
            </a:pPr>
            <a:endParaRPr sz="3567"/>
          </a:p>
        </p:txBody>
      </p:sp>
      <p:sp>
        <p:nvSpPr>
          <p:cNvPr id="2113268016" name="bg object 18"/>
          <p:cNvSpPr/>
          <p:nvPr/>
        </p:nvSpPr>
        <p:spPr bwMode="auto">
          <a:xfrm>
            <a:off x="1" y="5736014"/>
            <a:ext cx="12186962" cy="1113639"/>
          </a:xfrm>
          <a:custGeom>
            <a:avLst/>
            <a:gdLst/>
            <a:ahLst/>
            <a:cxnLst/>
            <a:rect l="l" t="t" r="r" b="b"/>
            <a:pathLst>
              <a:path w="6144260" h="561975" extrusionOk="0">
                <a:moveTo>
                  <a:pt x="1443555" y="0"/>
                </a:moveTo>
                <a:lnTo>
                  <a:pt x="1286804" y="1664"/>
                </a:lnTo>
                <a:lnTo>
                  <a:pt x="1130052" y="8823"/>
                </a:lnTo>
                <a:lnTo>
                  <a:pt x="973301" y="21285"/>
                </a:lnTo>
                <a:lnTo>
                  <a:pt x="816549" y="38737"/>
                </a:lnTo>
                <a:lnTo>
                  <a:pt x="659798" y="60728"/>
                </a:lnTo>
                <a:lnTo>
                  <a:pt x="503140" y="86700"/>
                </a:lnTo>
                <a:lnTo>
                  <a:pt x="346388" y="115988"/>
                </a:lnTo>
                <a:lnTo>
                  <a:pt x="189637" y="147827"/>
                </a:lnTo>
                <a:lnTo>
                  <a:pt x="0" y="188652"/>
                </a:lnTo>
                <a:lnTo>
                  <a:pt x="0" y="334705"/>
                </a:lnTo>
                <a:lnTo>
                  <a:pt x="236279" y="561485"/>
                </a:lnTo>
                <a:lnTo>
                  <a:pt x="6143980" y="561485"/>
                </a:lnTo>
                <a:lnTo>
                  <a:pt x="6143980" y="431432"/>
                </a:lnTo>
                <a:lnTo>
                  <a:pt x="4421459" y="431432"/>
                </a:lnTo>
                <a:lnTo>
                  <a:pt x="4264707" y="426459"/>
                </a:lnTo>
                <a:lnTo>
                  <a:pt x="4107862" y="416083"/>
                </a:lnTo>
                <a:lnTo>
                  <a:pt x="3951204" y="400572"/>
                </a:lnTo>
                <a:lnTo>
                  <a:pt x="3794453" y="380325"/>
                </a:lnTo>
                <a:lnTo>
                  <a:pt x="3637701" y="355869"/>
                </a:lnTo>
                <a:lnTo>
                  <a:pt x="3481044" y="327827"/>
                </a:lnTo>
                <a:lnTo>
                  <a:pt x="3324292" y="296911"/>
                </a:lnTo>
                <a:lnTo>
                  <a:pt x="2540628" y="128430"/>
                </a:lnTo>
                <a:lnTo>
                  <a:pt x="2383877" y="98028"/>
                </a:lnTo>
                <a:lnTo>
                  <a:pt x="2227125" y="70655"/>
                </a:lnTo>
                <a:lnTo>
                  <a:pt x="2070374" y="47003"/>
                </a:lnTo>
                <a:lnTo>
                  <a:pt x="1913716" y="27676"/>
                </a:lnTo>
                <a:lnTo>
                  <a:pt x="1756964" y="13173"/>
                </a:lnTo>
                <a:lnTo>
                  <a:pt x="1600213" y="3862"/>
                </a:lnTo>
                <a:lnTo>
                  <a:pt x="1443555" y="0"/>
                </a:lnTo>
                <a:close/>
              </a:path>
              <a:path w="6144260" h="561975" extrusionOk="0">
                <a:moveTo>
                  <a:pt x="6143980" y="188652"/>
                </a:moveTo>
                <a:lnTo>
                  <a:pt x="5675190" y="290536"/>
                </a:lnTo>
                <a:lnTo>
                  <a:pt x="5518532" y="321927"/>
                </a:lnTo>
                <a:lnTo>
                  <a:pt x="5361780" y="350595"/>
                </a:lnTo>
                <a:lnTo>
                  <a:pt x="5205029" y="375816"/>
                </a:lnTo>
                <a:lnTo>
                  <a:pt x="5048371" y="396940"/>
                </a:lnTo>
                <a:lnTo>
                  <a:pt x="4891620" y="413413"/>
                </a:lnTo>
                <a:lnTo>
                  <a:pt x="4734868" y="424827"/>
                </a:lnTo>
                <a:lnTo>
                  <a:pt x="4578117" y="430885"/>
                </a:lnTo>
                <a:lnTo>
                  <a:pt x="4421459" y="431432"/>
                </a:lnTo>
                <a:lnTo>
                  <a:pt x="6143980" y="431432"/>
                </a:lnTo>
                <a:lnTo>
                  <a:pt x="6143980" y="188652"/>
                </a:lnTo>
                <a:close/>
              </a:path>
            </a:pathLst>
          </a:custGeom>
          <a:solidFill>
            <a:srgbClr val="FFFFFF"/>
          </a:solidFill>
        </p:spPr>
        <p:txBody>
          <a:bodyPr wrap="square" lIns="0" tIns="0" rIns="0" bIns="0" rtlCol="0"/>
          <a:lstStyle/>
          <a:p>
            <a:pPr>
              <a:defRPr/>
            </a:pPr>
            <a:endParaRPr sz="3567"/>
          </a:p>
        </p:txBody>
      </p:sp>
      <p:sp>
        <p:nvSpPr>
          <p:cNvPr id="1801128433" name="bg object 19"/>
          <p:cNvSpPr/>
          <p:nvPr/>
        </p:nvSpPr>
        <p:spPr bwMode="auto">
          <a:xfrm>
            <a:off x="468468" y="5736014"/>
            <a:ext cx="11718426" cy="1113639"/>
          </a:xfrm>
          <a:custGeom>
            <a:avLst/>
            <a:gdLst/>
            <a:ahLst/>
            <a:cxnLst/>
            <a:rect l="l" t="t" r="r" b="b"/>
            <a:pathLst>
              <a:path w="5908040" h="561975" extrusionOk="0">
                <a:moveTo>
                  <a:pt x="1864565" y="0"/>
                </a:moveTo>
                <a:lnTo>
                  <a:pt x="1739220" y="2663"/>
                </a:lnTo>
                <a:lnTo>
                  <a:pt x="1613875" y="8826"/>
                </a:lnTo>
                <a:lnTo>
                  <a:pt x="1488436" y="18381"/>
                </a:lnTo>
                <a:lnTo>
                  <a:pt x="1363091" y="31189"/>
                </a:lnTo>
                <a:lnTo>
                  <a:pt x="1237746" y="47023"/>
                </a:lnTo>
                <a:lnTo>
                  <a:pt x="1112307" y="65629"/>
                </a:lnTo>
                <a:lnTo>
                  <a:pt x="986962" y="86703"/>
                </a:lnTo>
                <a:lnTo>
                  <a:pt x="861524" y="109900"/>
                </a:lnTo>
                <a:lnTo>
                  <a:pt x="736085" y="134838"/>
                </a:lnTo>
                <a:lnTo>
                  <a:pt x="360050" y="215886"/>
                </a:lnTo>
                <a:lnTo>
                  <a:pt x="0" y="561485"/>
                </a:lnTo>
                <a:lnTo>
                  <a:pt x="5907794" y="561485"/>
                </a:lnTo>
                <a:lnTo>
                  <a:pt x="5907794" y="431775"/>
                </a:lnTo>
                <a:lnTo>
                  <a:pt x="4999126" y="431775"/>
                </a:lnTo>
                <a:lnTo>
                  <a:pt x="4873781" y="430875"/>
                </a:lnTo>
                <a:lnTo>
                  <a:pt x="4748343" y="426452"/>
                </a:lnTo>
                <a:lnTo>
                  <a:pt x="4622998" y="418571"/>
                </a:lnTo>
                <a:lnTo>
                  <a:pt x="4497559" y="407359"/>
                </a:lnTo>
                <a:lnTo>
                  <a:pt x="4372214" y="393005"/>
                </a:lnTo>
                <a:lnTo>
                  <a:pt x="4246869" y="375740"/>
                </a:lnTo>
                <a:lnTo>
                  <a:pt x="4121524" y="355856"/>
                </a:lnTo>
                <a:lnTo>
                  <a:pt x="3996085" y="333677"/>
                </a:lnTo>
                <a:lnTo>
                  <a:pt x="3870740" y="309554"/>
                </a:lnTo>
                <a:lnTo>
                  <a:pt x="3118389" y="147788"/>
                </a:lnTo>
                <a:lnTo>
                  <a:pt x="2993044" y="122135"/>
                </a:lnTo>
                <a:lnTo>
                  <a:pt x="2867606" y="98018"/>
                </a:lnTo>
                <a:lnTo>
                  <a:pt x="2742261" y="75846"/>
                </a:lnTo>
                <a:lnTo>
                  <a:pt x="2616916" y="55972"/>
                </a:lnTo>
                <a:lnTo>
                  <a:pt x="2491477" y="38714"/>
                </a:lnTo>
                <a:lnTo>
                  <a:pt x="2366132" y="24370"/>
                </a:lnTo>
                <a:lnTo>
                  <a:pt x="2240787" y="13167"/>
                </a:lnTo>
                <a:lnTo>
                  <a:pt x="2115348" y="5299"/>
                </a:lnTo>
                <a:lnTo>
                  <a:pt x="1989910" y="889"/>
                </a:lnTo>
                <a:lnTo>
                  <a:pt x="1864565" y="0"/>
                </a:lnTo>
                <a:close/>
              </a:path>
              <a:path w="5908040" h="561975" extrusionOk="0">
                <a:moveTo>
                  <a:pt x="5907794" y="339411"/>
                </a:moveTo>
                <a:lnTo>
                  <a:pt x="5751383" y="366208"/>
                </a:lnTo>
                <a:lnTo>
                  <a:pt x="5626039" y="384804"/>
                </a:lnTo>
                <a:lnTo>
                  <a:pt x="5500694" y="400631"/>
                </a:lnTo>
                <a:lnTo>
                  <a:pt x="5375349" y="413426"/>
                </a:lnTo>
                <a:lnTo>
                  <a:pt x="5249910" y="422968"/>
                </a:lnTo>
                <a:lnTo>
                  <a:pt x="5124565" y="429125"/>
                </a:lnTo>
                <a:lnTo>
                  <a:pt x="4999126" y="431775"/>
                </a:lnTo>
                <a:lnTo>
                  <a:pt x="5907794" y="431775"/>
                </a:lnTo>
                <a:lnTo>
                  <a:pt x="5907794" y="339411"/>
                </a:lnTo>
                <a:close/>
              </a:path>
            </a:pathLst>
          </a:custGeom>
          <a:solidFill>
            <a:srgbClr val="FFFFFF">
              <a:alpha val="25000"/>
            </a:srgbClr>
          </a:solidFill>
        </p:spPr>
        <p:txBody>
          <a:bodyPr wrap="square" lIns="0" tIns="0" rIns="0" bIns="0" rtlCol="0"/>
          <a:lstStyle/>
          <a:p>
            <a:pPr>
              <a:defRPr/>
            </a:pPr>
            <a:endParaRPr sz="3567"/>
          </a:p>
        </p:txBody>
      </p:sp>
      <p:sp>
        <p:nvSpPr>
          <p:cNvPr id="900923681" name="bg object 20"/>
          <p:cNvSpPr/>
          <p:nvPr/>
        </p:nvSpPr>
        <p:spPr bwMode="auto">
          <a:xfrm>
            <a:off x="468561" y="6838651"/>
            <a:ext cx="11718426" cy="10067"/>
          </a:xfrm>
          <a:custGeom>
            <a:avLst/>
            <a:gdLst/>
            <a:ahLst/>
            <a:cxnLst/>
            <a:rect l="l" t="t" r="r" b="b"/>
            <a:pathLst>
              <a:path w="5908040" h="5079" extrusionOk="0">
                <a:moveTo>
                  <a:pt x="5907748" y="0"/>
                </a:moveTo>
                <a:lnTo>
                  <a:pt x="0" y="0"/>
                </a:lnTo>
                <a:lnTo>
                  <a:pt x="0" y="5014"/>
                </a:lnTo>
                <a:lnTo>
                  <a:pt x="5907748" y="5014"/>
                </a:lnTo>
                <a:lnTo>
                  <a:pt x="5907748" y="0"/>
                </a:lnTo>
                <a:close/>
              </a:path>
            </a:pathLst>
          </a:custGeom>
          <a:solidFill>
            <a:srgbClr val="FFFFFF"/>
          </a:solidFill>
        </p:spPr>
        <p:txBody>
          <a:bodyPr wrap="square" lIns="0" tIns="0" rIns="0" bIns="0" rtlCol="0"/>
          <a:lstStyle/>
          <a:p>
            <a:pPr>
              <a:defRPr/>
            </a:pPr>
            <a:endParaRPr sz="3567"/>
          </a:p>
        </p:txBody>
      </p:sp>
      <p:sp>
        <p:nvSpPr>
          <p:cNvPr id="611511864" name="Holder 2"/>
          <p:cNvSpPr>
            <a:spLocks noGrp="1"/>
          </p:cNvSpPr>
          <p:nvPr>
            <p:ph type="title"/>
          </p:nvPr>
        </p:nvSpPr>
        <p:spPr bwMode="auto">
          <a:xfrm>
            <a:off x="5129582" y="201352"/>
            <a:ext cx="6536322" cy="518475"/>
          </a:xfrm>
        </p:spPr>
        <p:txBody>
          <a:bodyPr lIns="0" tIns="0" rIns="0" bIns="0"/>
          <a:lstStyle>
            <a:lvl1pPr>
              <a:defRPr sz="3369" b="0" i="0">
                <a:solidFill>
                  <a:schemeClr val="bg1"/>
                </a:solidFill>
                <a:latin typeface="Candara"/>
                <a:cs typeface="Candara"/>
              </a:defRPr>
            </a:lvl1pPr>
          </a:lstStyle>
          <a:p>
            <a:pPr>
              <a:defRPr/>
            </a:pPr>
            <a:endParaRPr/>
          </a:p>
        </p:txBody>
      </p:sp>
      <p:sp>
        <p:nvSpPr>
          <p:cNvPr id="2" name="Holder 5">
            <a:extLst>
              <a:ext uri="{FF2B5EF4-FFF2-40B4-BE49-F238E27FC236}">
                <a16:creationId xmlns:a16="http://schemas.microsoft.com/office/drawing/2014/main" id="{2E29D610-8095-69D3-F996-71278578AA07}"/>
              </a:ext>
            </a:extLst>
          </p:cNvPr>
          <p:cNvSpPr>
            <a:spLocks noGrp="1"/>
          </p:cNvSpPr>
          <p:nvPr>
            <p:ph type="dt" sz="half" idx="6"/>
          </p:nvPr>
        </p:nvSpPr>
        <p:spPr bwMode="auto">
          <a:xfrm>
            <a:off x="189026" y="6674418"/>
            <a:ext cx="1429535" cy="152476"/>
          </a:xfrm>
          <a:prstGeom prst="rect">
            <a:avLst/>
          </a:prstGeom>
        </p:spPr>
        <p:txBody>
          <a:bodyPr lIns="0" tIns="0" rIns="0" bIns="0"/>
          <a:lstStyle>
            <a:lvl1pPr>
              <a:defRPr sz="991" b="0" i="0">
                <a:solidFill>
                  <a:srgbClr val="177296"/>
                </a:solidFill>
                <a:latin typeface="Candara"/>
                <a:cs typeface="Candara"/>
              </a:defRPr>
            </a:lvl1pPr>
          </a:lstStyle>
          <a:p>
            <a:pPr marL="25169">
              <a:lnSpc>
                <a:spcPts val="1110"/>
              </a:lnSpc>
              <a:defRPr/>
            </a:pPr>
            <a:fld id="{CED90EC2-FB7D-4BA1-AB9D-5EA7EB261D68}" type="datetime1">
              <a:rPr lang="fr-FR" smtClean="0"/>
              <a:t>24/06/2026</a:t>
            </a:fld>
            <a:endParaRPr lang="fr-FR" dirty="0"/>
          </a:p>
        </p:txBody>
      </p:sp>
      <p:sp>
        <p:nvSpPr>
          <p:cNvPr id="3" name="Holder 4">
            <a:extLst>
              <a:ext uri="{FF2B5EF4-FFF2-40B4-BE49-F238E27FC236}">
                <a16:creationId xmlns:a16="http://schemas.microsoft.com/office/drawing/2014/main" id="{84F29105-95F2-4ADD-7D25-03D63E83A472}"/>
              </a:ext>
            </a:extLst>
          </p:cNvPr>
          <p:cNvSpPr>
            <a:spLocks noGrp="1"/>
          </p:cNvSpPr>
          <p:nvPr>
            <p:ph type="ftr" sz="quarter" idx="5"/>
          </p:nvPr>
        </p:nvSpPr>
        <p:spPr bwMode="auto">
          <a:xfrm>
            <a:off x="5281377" y="6674418"/>
            <a:ext cx="1623499" cy="152476"/>
          </a:xfrm>
          <a:prstGeom prst="rect">
            <a:avLst/>
          </a:prstGeom>
        </p:spPr>
        <p:txBody>
          <a:bodyPr lIns="0" tIns="0" rIns="0" bIns="0"/>
          <a:lstStyle>
            <a:lvl1pPr algn="ctr">
              <a:defRPr sz="991" b="0" i="0">
                <a:solidFill>
                  <a:schemeClr val="tx1"/>
                </a:solidFill>
                <a:latin typeface="Candara"/>
                <a:cs typeface="Candara"/>
              </a:defRPr>
            </a:lvl1pPr>
          </a:lstStyle>
          <a:p>
            <a:pPr marL="25169">
              <a:lnSpc>
                <a:spcPts val="1110"/>
              </a:lnSpc>
              <a:defRPr/>
            </a:pPr>
            <a:r>
              <a:rPr lang="fr-FR" spc="-20"/>
              <a:t>Jinhong LI</a:t>
            </a:r>
            <a:endParaRPr lang="fr-FR" dirty="0"/>
          </a:p>
        </p:txBody>
      </p:sp>
      <p:sp>
        <p:nvSpPr>
          <p:cNvPr id="4" name="Holder 6">
            <a:extLst>
              <a:ext uri="{FF2B5EF4-FFF2-40B4-BE49-F238E27FC236}">
                <a16:creationId xmlns:a16="http://schemas.microsoft.com/office/drawing/2014/main" id="{A29BE7C2-D4A6-64EC-19F7-804CB7AA8C3B}"/>
              </a:ext>
            </a:extLst>
          </p:cNvPr>
          <p:cNvSpPr>
            <a:spLocks noGrp="1"/>
          </p:cNvSpPr>
          <p:nvPr>
            <p:ph type="sldNum" sz="quarter" idx="7"/>
          </p:nvPr>
        </p:nvSpPr>
        <p:spPr bwMode="auto">
          <a:xfrm>
            <a:off x="10831181" y="6674418"/>
            <a:ext cx="1264540" cy="152476"/>
          </a:xfrm>
        </p:spPr>
        <p:txBody>
          <a:bodyPr lIns="0" tIns="0" rIns="0" bIns="0"/>
          <a:lstStyle>
            <a:lvl1pPr>
              <a:defRPr sz="991" b="0" i="0">
                <a:solidFill>
                  <a:srgbClr val="115570"/>
                </a:solidFill>
                <a:latin typeface="Candara"/>
                <a:cs typeface="Candara"/>
              </a:defRPr>
            </a:lvl1pPr>
          </a:lstStyle>
          <a:p>
            <a:pPr marL="67954">
              <a:lnSpc>
                <a:spcPts val="1110"/>
              </a:lnSpc>
              <a:tabLst>
                <a:tab pos="975269" algn="l"/>
              </a:tabLst>
              <a:defRPr/>
            </a:pPr>
            <a:r>
              <a:rPr lang="fr-FR"/>
              <a:t>09/12/2025</a:t>
            </a:r>
            <a:endParaRPr lang="fr-FR" dirty="0"/>
          </a:p>
        </p:txBody>
      </p:sp>
    </p:spTree>
    <p:extLst>
      <p:ext uri="{BB962C8B-B14F-4D97-AF65-F5344CB8AC3E}">
        <p14:creationId xmlns:p14="http://schemas.microsoft.com/office/powerpoint/2010/main" val="1827859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obj" preserve="1" userDrawn="1">
  <p:cSld name="Blank">
    <p:spTree>
      <p:nvGrpSpPr>
        <p:cNvPr id="1" name=""/>
        <p:cNvGrpSpPr/>
        <p:nvPr/>
      </p:nvGrpSpPr>
      <p:grpSpPr bwMode="auto">
        <a:xfrm>
          <a:off x="0" y="0"/>
          <a:ext cx="0" cy="0"/>
          <a:chOff x="0" y="0"/>
          <a:chExt cx="0" cy="0"/>
        </a:xfrm>
      </p:grpSpPr>
      <p:sp>
        <p:nvSpPr>
          <p:cNvPr id="2" name="Holder 5">
            <a:extLst>
              <a:ext uri="{FF2B5EF4-FFF2-40B4-BE49-F238E27FC236}">
                <a16:creationId xmlns:a16="http://schemas.microsoft.com/office/drawing/2014/main" id="{6B2648D9-5E97-8877-02B0-E09153C47A2D}"/>
              </a:ext>
            </a:extLst>
          </p:cNvPr>
          <p:cNvSpPr>
            <a:spLocks noGrp="1"/>
          </p:cNvSpPr>
          <p:nvPr>
            <p:ph type="dt" sz="half" idx="6"/>
          </p:nvPr>
        </p:nvSpPr>
        <p:spPr bwMode="auto">
          <a:xfrm>
            <a:off x="189026" y="6674418"/>
            <a:ext cx="1429535" cy="152476"/>
          </a:xfrm>
          <a:prstGeom prst="rect">
            <a:avLst/>
          </a:prstGeom>
        </p:spPr>
        <p:txBody>
          <a:bodyPr lIns="0" tIns="0" rIns="0" bIns="0"/>
          <a:lstStyle>
            <a:lvl1pPr>
              <a:defRPr sz="991" b="0" i="0">
                <a:solidFill>
                  <a:srgbClr val="177296"/>
                </a:solidFill>
                <a:latin typeface="Candara"/>
                <a:cs typeface="Candara"/>
              </a:defRPr>
            </a:lvl1pPr>
          </a:lstStyle>
          <a:p>
            <a:pPr marL="25169">
              <a:lnSpc>
                <a:spcPts val="1110"/>
              </a:lnSpc>
              <a:defRPr/>
            </a:pPr>
            <a:fld id="{D42A1462-3CCC-49AD-92E2-BC267837A898}" type="datetime1">
              <a:rPr lang="fr-FR" smtClean="0"/>
              <a:t>24/06/2026</a:t>
            </a:fld>
            <a:endParaRPr lang="fr-FR" dirty="0"/>
          </a:p>
        </p:txBody>
      </p:sp>
      <p:sp>
        <p:nvSpPr>
          <p:cNvPr id="3" name="Holder 4">
            <a:extLst>
              <a:ext uri="{FF2B5EF4-FFF2-40B4-BE49-F238E27FC236}">
                <a16:creationId xmlns:a16="http://schemas.microsoft.com/office/drawing/2014/main" id="{CB4E0053-599F-5863-96CA-D0E34A82A744}"/>
              </a:ext>
            </a:extLst>
          </p:cNvPr>
          <p:cNvSpPr>
            <a:spLocks noGrp="1"/>
          </p:cNvSpPr>
          <p:nvPr>
            <p:ph type="ftr" sz="quarter" idx="5"/>
          </p:nvPr>
        </p:nvSpPr>
        <p:spPr bwMode="auto">
          <a:xfrm>
            <a:off x="5281377" y="6674418"/>
            <a:ext cx="1623499" cy="152476"/>
          </a:xfrm>
          <a:prstGeom prst="rect">
            <a:avLst/>
          </a:prstGeom>
        </p:spPr>
        <p:txBody>
          <a:bodyPr lIns="0" tIns="0" rIns="0" bIns="0"/>
          <a:lstStyle>
            <a:lvl1pPr algn="ctr">
              <a:defRPr sz="991" b="0" i="0">
                <a:solidFill>
                  <a:schemeClr val="tx1"/>
                </a:solidFill>
                <a:latin typeface="Candara"/>
                <a:cs typeface="Candara"/>
              </a:defRPr>
            </a:lvl1pPr>
          </a:lstStyle>
          <a:p>
            <a:pPr marL="25169">
              <a:lnSpc>
                <a:spcPts val="1110"/>
              </a:lnSpc>
              <a:defRPr/>
            </a:pPr>
            <a:r>
              <a:rPr lang="fr-FR" spc="-20"/>
              <a:t>Jinhong LI</a:t>
            </a:r>
            <a:endParaRPr lang="fr-FR" dirty="0"/>
          </a:p>
        </p:txBody>
      </p:sp>
      <p:sp>
        <p:nvSpPr>
          <p:cNvPr id="4" name="Holder 6">
            <a:extLst>
              <a:ext uri="{FF2B5EF4-FFF2-40B4-BE49-F238E27FC236}">
                <a16:creationId xmlns:a16="http://schemas.microsoft.com/office/drawing/2014/main" id="{71719320-E102-15E6-02A6-D99E1DF231F6}"/>
              </a:ext>
            </a:extLst>
          </p:cNvPr>
          <p:cNvSpPr>
            <a:spLocks noGrp="1"/>
          </p:cNvSpPr>
          <p:nvPr>
            <p:ph type="sldNum" sz="quarter" idx="7"/>
          </p:nvPr>
        </p:nvSpPr>
        <p:spPr bwMode="auto">
          <a:xfrm>
            <a:off x="10831181" y="6674418"/>
            <a:ext cx="1264540" cy="152476"/>
          </a:xfrm>
        </p:spPr>
        <p:txBody>
          <a:bodyPr lIns="0" tIns="0" rIns="0" bIns="0"/>
          <a:lstStyle>
            <a:lvl1pPr>
              <a:defRPr sz="991" b="0" i="0">
                <a:solidFill>
                  <a:srgbClr val="115570"/>
                </a:solidFill>
                <a:latin typeface="Candara"/>
                <a:cs typeface="Candara"/>
              </a:defRPr>
            </a:lvl1pPr>
          </a:lstStyle>
          <a:p>
            <a:pPr marL="67954">
              <a:lnSpc>
                <a:spcPts val="1110"/>
              </a:lnSpc>
              <a:tabLst>
                <a:tab pos="975269" algn="l"/>
              </a:tabLst>
              <a:defRPr/>
            </a:pPr>
            <a:r>
              <a:rPr lang="fr-FR"/>
              <a:t>09/12/2025</a:t>
            </a:r>
            <a:endParaRPr lang="fr-FR" dirty="0"/>
          </a:p>
        </p:txBody>
      </p:sp>
    </p:spTree>
    <p:extLst>
      <p:ext uri="{BB962C8B-B14F-4D97-AF65-F5344CB8AC3E}">
        <p14:creationId xmlns:p14="http://schemas.microsoft.com/office/powerpoint/2010/main" val="153412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CC568-AE42-4725-992E-DDB22E7203B3}" type="datetime1">
              <a:rPr lang="fr-FR" smtClean="0"/>
              <a:t>24/06/2026</a:t>
            </a:fld>
            <a:endParaRPr lang="fr-FR"/>
          </a:p>
        </p:txBody>
      </p:sp>
      <p:sp>
        <p:nvSpPr>
          <p:cNvPr id="3" name="Footer Placeholder 2"/>
          <p:cNvSpPr>
            <a:spLocks noGrp="1"/>
          </p:cNvSpPr>
          <p:nvPr>
            <p:ph type="ftr" sz="quarter" idx="11"/>
          </p:nvPr>
        </p:nvSpPr>
        <p:spPr/>
        <p:txBody>
          <a:bodyPr/>
          <a:lstStyle/>
          <a:p>
            <a:r>
              <a:rPr lang="fr-FR"/>
              <a:t>Jinhong LI</a:t>
            </a:r>
          </a:p>
        </p:txBody>
      </p:sp>
      <p:sp>
        <p:nvSpPr>
          <p:cNvPr id="4" name="Slide Number Placeholder 3"/>
          <p:cNvSpPr>
            <a:spLocks noGrp="1"/>
          </p:cNvSpPr>
          <p:nvPr>
            <p:ph type="sldNum" sz="quarter" idx="12"/>
          </p:nvPr>
        </p:nvSpPr>
        <p:spPr/>
        <p:txBody>
          <a:bodyPr/>
          <a:lstStyle/>
          <a:p>
            <a:fld id="{A9681638-F6E5-4D71-AEC5-598C613FA9A9}" type="slidenum">
              <a:rPr lang="fr-FR" smtClean="0"/>
              <a:t>‹#›</a:t>
            </a:fld>
            <a:endParaRPr lang="fr-FR"/>
          </a:p>
        </p:txBody>
      </p:sp>
    </p:spTree>
    <p:extLst>
      <p:ext uri="{BB962C8B-B14F-4D97-AF65-F5344CB8AC3E}">
        <p14:creationId xmlns:p14="http://schemas.microsoft.com/office/powerpoint/2010/main" val="61740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pic>
        <p:nvPicPr>
          <p:cNvPr id="1560356232" name="bg object 16"/>
          <p:cNvPicPr/>
          <p:nvPr/>
        </p:nvPicPr>
        <p:blipFill rotWithShape="1">
          <a:blip r:embed="rId8"/>
          <a:stretch/>
        </p:blipFill>
        <p:spPr bwMode="auto">
          <a:xfrm>
            <a:off x="254951" y="213990"/>
            <a:ext cx="11686494" cy="1422954"/>
          </a:xfrm>
          <a:prstGeom prst="rect">
            <a:avLst/>
          </a:prstGeom>
        </p:spPr>
      </p:pic>
      <p:sp>
        <p:nvSpPr>
          <p:cNvPr id="2000434600" name="bg object 17"/>
          <p:cNvSpPr/>
          <p:nvPr/>
        </p:nvSpPr>
        <p:spPr bwMode="auto">
          <a:xfrm>
            <a:off x="3552508" y="881346"/>
            <a:ext cx="8389557" cy="756268"/>
          </a:xfrm>
          <a:custGeom>
            <a:avLst/>
            <a:gdLst/>
            <a:ahLst/>
            <a:cxnLst/>
            <a:rect l="l" t="t" r="r" b="b"/>
            <a:pathLst>
              <a:path w="4229735" h="381634" extrusionOk="0">
                <a:moveTo>
                  <a:pt x="4229354" y="246722"/>
                </a:moveTo>
                <a:lnTo>
                  <a:pt x="4229265" y="30251"/>
                </a:lnTo>
                <a:lnTo>
                  <a:pt x="4084663" y="46990"/>
                </a:lnTo>
                <a:lnTo>
                  <a:pt x="3940365" y="66433"/>
                </a:lnTo>
                <a:lnTo>
                  <a:pt x="3600500" y="120535"/>
                </a:lnTo>
                <a:lnTo>
                  <a:pt x="2812059" y="256159"/>
                </a:lnTo>
                <a:lnTo>
                  <a:pt x="2687002" y="275577"/>
                </a:lnTo>
                <a:lnTo>
                  <a:pt x="2685224" y="275297"/>
                </a:lnTo>
                <a:lnTo>
                  <a:pt x="1837309" y="129959"/>
                </a:lnTo>
                <a:lnTo>
                  <a:pt x="1536776" y="83146"/>
                </a:lnTo>
                <a:lnTo>
                  <a:pt x="1335341" y="56045"/>
                </a:lnTo>
                <a:lnTo>
                  <a:pt x="1183500" y="38608"/>
                </a:lnTo>
                <a:lnTo>
                  <a:pt x="1081862" y="28587"/>
                </a:lnTo>
                <a:lnTo>
                  <a:pt x="979843" y="19989"/>
                </a:lnTo>
                <a:lnTo>
                  <a:pt x="877430" y="12954"/>
                </a:lnTo>
                <a:lnTo>
                  <a:pt x="726998" y="4864"/>
                </a:lnTo>
                <a:lnTo>
                  <a:pt x="628027" y="1562"/>
                </a:lnTo>
                <a:lnTo>
                  <a:pt x="521030" y="0"/>
                </a:lnTo>
                <a:lnTo>
                  <a:pt x="479755" y="0"/>
                </a:lnTo>
                <a:lnTo>
                  <a:pt x="376478" y="1193"/>
                </a:lnTo>
                <a:lnTo>
                  <a:pt x="268770" y="4368"/>
                </a:lnTo>
                <a:lnTo>
                  <a:pt x="161239" y="9385"/>
                </a:lnTo>
                <a:lnTo>
                  <a:pt x="53886" y="16078"/>
                </a:lnTo>
                <a:lnTo>
                  <a:pt x="673" y="19989"/>
                </a:lnTo>
                <a:lnTo>
                  <a:pt x="0" y="19989"/>
                </a:lnTo>
                <a:lnTo>
                  <a:pt x="177355" y="39458"/>
                </a:lnTo>
                <a:lnTo>
                  <a:pt x="326364" y="58470"/>
                </a:lnTo>
                <a:lnTo>
                  <a:pt x="524217" y="87071"/>
                </a:lnTo>
                <a:lnTo>
                  <a:pt x="1605813" y="269760"/>
                </a:lnTo>
                <a:lnTo>
                  <a:pt x="1803158" y="299859"/>
                </a:lnTo>
                <a:lnTo>
                  <a:pt x="1951672" y="320281"/>
                </a:lnTo>
                <a:lnTo>
                  <a:pt x="2100745" y="338416"/>
                </a:lnTo>
                <a:lnTo>
                  <a:pt x="2250440" y="353885"/>
                </a:lnTo>
                <a:lnTo>
                  <a:pt x="2349182" y="362381"/>
                </a:lnTo>
                <a:lnTo>
                  <a:pt x="2451227" y="369620"/>
                </a:lnTo>
                <a:lnTo>
                  <a:pt x="2505392" y="372579"/>
                </a:lnTo>
                <a:lnTo>
                  <a:pt x="2508681" y="372783"/>
                </a:lnTo>
                <a:lnTo>
                  <a:pt x="2511679" y="372922"/>
                </a:lnTo>
                <a:lnTo>
                  <a:pt x="2552192" y="375132"/>
                </a:lnTo>
                <a:lnTo>
                  <a:pt x="2592311" y="376631"/>
                </a:lnTo>
                <a:lnTo>
                  <a:pt x="2607513" y="377329"/>
                </a:lnTo>
                <a:lnTo>
                  <a:pt x="2622258" y="377748"/>
                </a:lnTo>
                <a:lnTo>
                  <a:pt x="2653563" y="378917"/>
                </a:lnTo>
                <a:lnTo>
                  <a:pt x="2701302" y="380060"/>
                </a:lnTo>
                <a:lnTo>
                  <a:pt x="2699270" y="380060"/>
                </a:lnTo>
                <a:lnTo>
                  <a:pt x="2706408" y="380149"/>
                </a:lnTo>
                <a:lnTo>
                  <a:pt x="2706776" y="380149"/>
                </a:lnTo>
                <a:lnTo>
                  <a:pt x="2710396" y="380187"/>
                </a:lnTo>
                <a:lnTo>
                  <a:pt x="2783560" y="380987"/>
                </a:lnTo>
                <a:lnTo>
                  <a:pt x="2794279" y="380987"/>
                </a:lnTo>
                <a:lnTo>
                  <a:pt x="2850743" y="381482"/>
                </a:lnTo>
                <a:lnTo>
                  <a:pt x="2904147" y="381482"/>
                </a:lnTo>
                <a:lnTo>
                  <a:pt x="2905391" y="381469"/>
                </a:lnTo>
                <a:lnTo>
                  <a:pt x="2910205" y="381469"/>
                </a:lnTo>
                <a:lnTo>
                  <a:pt x="2950984" y="381012"/>
                </a:lnTo>
                <a:lnTo>
                  <a:pt x="2952839" y="380987"/>
                </a:lnTo>
                <a:lnTo>
                  <a:pt x="2953016" y="380987"/>
                </a:lnTo>
                <a:lnTo>
                  <a:pt x="2963811" y="380860"/>
                </a:lnTo>
                <a:lnTo>
                  <a:pt x="2962935" y="380860"/>
                </a:lnTo>
                <a:lnTo>
                  <a:pt x="3028277" y="379209"/>
                </a:lnTo>
                <a:lnTo>
                  <a:pt x="3049968" y="378688"/>
                </a:lnTo>
                <a:lnTo>
                  <a:pt x="3052394" y="378599"/>
                </a:lnTo>
                <a:lnTo>
                  <a:pt x="3065018" y="378269"/>
                </a:lnTo>
                <a:lnTo>
                  <a:pt x="3139516" y="375056"/>
                </a:lnTo>
                <a:lnTo>
                  <a:pt x="3146755" y="374751"/>
                </a:lnTo>
                <a:lnTo>
                  <a:pt x="3148139" y="374675"/>
                </a:lnTo>
                <a:lnTo>
                  <a:pt x="3270123" y="367665"/>
                </a:lnTo>
                <a:lnTo>
                  <a:pt x="3372167" y="359905"/>
                </a:lnTo>
                <a:lnTo>
                  <a:pt x="3473907" y="350672"/>
                </a:lnTo>
                <a:lnTo>
                  <a:pt x="3625964" y="334340"/>
                </a:lnTo>
                <a:lnTo>
                  <a:pt x="3777475" y="315366"/>
                </a:lnTo>
                <a:lnTo>
                  <a:pt x="3978719" y="286677"/>
                </a:lnTo>
                <a:lnTo>
                  <a:pt x="4229354" y="246722"/>
                </a:lnTo>
                <a:close/>
              </a:path>
            </a:pathLst>
          </a:custGeom>
          <a:solidFill>
            <a:srgbClr val="FFFFFF">
              <a:alpha val="25000"/>
            </a:srgbClr>
          </a:solidFill>
        </p:spPr>
        <p:txBody>
          <a:bodyPr wrap="square" lIns="0" tIns="0" rIns="0" bIns="0" rtlCol="0"/>
          <a:lstStyle/>
          <a:p>
            <a:pPr>
              <a:defRPr/>
            </a:pPr>
            <a:endParaRPr sz="3567"/>
          </a:p>
        </p:txBody>
      </p:sp>
      <p:sp>
        <p:nvSpPr>
          <p:cNvPr id="23049182" name="bg object 18"/>
          <p:cNvSpPr/>
          <p:nvPr/>
        </p:nvSpPr>
        <p:spPr bwMode="auto">
          <a:xfrm>
            <a:off x="3735576" y="818502"/>
            <a:ext cx="6924752" cy="736134"/>
          </a:xfrm>
          <a:custGeom>
            <a:avLst/>
            <a:gdLst/>
            <a:ahLst/>
            <a:cxnLst/>
            <a:rect l="l" t="t" r="r" b="b"/>
            <a:pathLst>
              <a:path w="3491229" h="371475" extrusionOk="0">
                <a:moveTo>
                  <a:pt x="0" y="64573"/>
                </a:moveTo>
                <a:lnTo>
                  <a:pt x="57646" y="57021"/>
                </a:lnTo>
                <a:lnTo>
                  <a:pt x="114610" y="49953"/>
                </a:lnTo>
                <a:lnTo>
                  <a:pt x="170905" y="43366"/>
                </a:lnTo>
                <a:lnTo>
                  <a:pt x="226547" y="37258"/>
                </a:lnTo>
                <a:lnTo>
                  <a:pt x="281548" y="31625"/>
                </a:lnTo>
                <a:lnTo>
                  <a:pt x="335923" y="26464"/>
                </a:lnTo>
                <a:lnTo>
                  <a:pt x="389687" y="21772"/>
                </a:lnTo>
                <a:lnTo>
                  <a:pt x="442852" y="17547"/>
                </a:lnTo>
                <a:lnTo>
                  <a:pt x="495434" y="13785"/>
                </a:lnTo>
                <a:lnTo>
                  <a:pt x="547446" y="10483"/>
                </a:lnTo>
                <a:lnTo>
                  <a:pt x="598902" y="7638"/>
                </a:lnTo>
                <a:lnTo>
                  <a:pt x="649817" y="5247"/>
                </a:lnTo>
                <a:lnTo>
                  <a:pt x="700205" y="3307"/>
                </a:lnTo>
                <a:lnTo>
                  <a:pt x="750079" y="1816"/>
                </a:lnTo>
                <a:lnTo>
                  <a:pt x="799455" y="769"/>
                </a:lnTo>
                <a:lnTo>
                  <a:pt x="848345" y="165"/>
                </a:lnTo>
                <a:lnTo>
                  <a:pt x="896764" y="0"/>
                </a:lnTo>
                <a:lnTo>
                  <a:pt x="944727" y="270"/>
                </a:lnTo>
                <a:lnTo>
                  <a:pt x="992246" y="974"/>
                </a:lnTo>
                <a:lnTo>
                  <a:pt x="1039337" y="2108"/>
                </a:lnTo>
                <a:lnTo>
                  <a:pt x="1086013" y="3668"/>
                </a:lnTo>
                <a:lnTo>
                  <a:pt x="1132289" y="5653"/>
                </a:lnTo>
                <a:lnTo>
                  <a:pt x="1178179" y="8059"/>
                </a:lnTo>
                <a:lnTo>
                  <a:pt x="1229980" y="10711"/>
                </a:lnTo>
                <a:lnTo>
                  <a:pt x="1281647" y="13829"/>
                </a:lnTo>
                <a:lnTo>
                  <a:pt x="1333184" y="17396"/>
                </a:lnTo>
                <a:lnTo>
                  <a:pt x="1384597" y="21396"/>
                </a:lnTo>
                <a:lnTo>
                  <a:pt x="1435889" y="25815"/>
                </a:lnTo>
                <a:lnTo>
                  <a:pt x="1487065" y="30635"/>
                </a:lnTo>
                <a:lnTo>
                  <a:pt x="1538129" y="35841"/>
                </a:lnTo>
                <a:lnTo>
                  <a:pt x="1589086" y="41418"/>
                </a:lnTo>
                <a:lnTo>
                  <a:pt x="1639941" y="47349"/>
                </a:lnTo>
                <a:lnTo>
                  <a:pt x="1690697" y="53618"/>
                </a:lnTo>
                <a:lnTo>
                  <a:pt x="1741361" y="60211"/>
                </a:lnTo>
                <a:lnTo>
                  <a:pt x="1791935" y="67110"/>
                </a:lnTo>
                <a:lnTo>
                  <a:pt x="1842425" y="74301"/>
                </a:lnTo>
                <a:lnTo>
                  <a:pt x="1892835" y="81766"/>
                </a:lnTo>
                <a:lnTo>
                  <a:pt x="1943169" y="89492"/>
                </a:lnTo>
                <a:lnTo>
                  <a:pt x="1993433" y="97461"/>
                </a:lnTo>
                <a:lnTo>
                  <a:pt x="2043630" y="105657"/>
                </a:lnTo>
                <a:lnTo>
                  <a:pt x="2093765" y="114066"/>
                </a:lnTo>
                <a:lnTo>
                  <a:pt x="2143843" y="122671"/>
                </a:lnTo>
                <a:lnTo>
                  <a:pt x="2193868" y="131456"/>
                </a:lnTo>
                <a:lnTo>
                  <a:pt x="2243845" y="140406"/>
                </a:lnTo>
                <a:lnTo>
                  <a:pt x="2293778" y="149504"/>
                </a:lnTo>
                <a:lnTo>
                  <a:pt x="2343672" y="158735"/>
                </a:lnTo>
                <a:lnTo>
                  <a:pt x="2393531" y="168084"/>
                </a:lnTo>
                <a:lnTo>
                  <a:pt x="2443359" y="177533"/>
                </a:lnTo>
                <a:lnTo>
                  <a:pt x="2493162" y="187068"/>
                </a:lnTo>
                <a:lnTo>
                  <a:pt x="2542944" y="196672"/>
                </a:lnTo>
                <a:lnTo>
                  <a:pt x="2592709" y="206330"/>
                </a:lnTo>
                <a:lnTo>
                  <a:pt x="2642461" y="216026"/>
                </a:lnTo>
                <a:lnTo>
                  <a:pt x="2692207" y="225744"/>
                </a:lnTo>
                <a:lnTo>
                  <a:pt x="2741948" y="235469"/>
                </a:lnTo>
                <a:lnTo>
                  <a:pt x="2791692" y="245183"/>
                </a:lnTo>
                <a:lnTo>
                  <a:pt x="2841441" y="254872"/>
                </a:lnTo>
                <a:lnTo>
                  <a:pt x="2891200" y="264520"/>
                </a:lnTo>
                <a:lnTo>
                  <a:pt x="2940974" y="274111"/>
                </a:lnTo>
                <a:lnTo>
                  <a:pt x="2990768" y="283629"/>
                </a:lnTo>
                <a:lnTo>
                  <a:pt x="3040586" y="293059"/>
                </a:lnTo>
                <a:lnTo>
                  <a:pt x="3090432" y="302383"/>
                </a:lnTo>
                <a:lnTo>
                  <a:pt x="3140311" y="311588"/>
                </a:lnTo>
                <a:lnTo>
                  <a:pt x="3190227" y="320656"/>
                </a:lnTo>
                <a:lnTo>
                  <a:pt x="3240185" y="329572"/>
                </a:lnTo>
                <a:lnTo>
                  <a:pt x="3290190" y="338320"/>
                </a:lnTo>
                <a:lnTo>
                  <a:pt x="3340246" y="346885"/>
                </a:lnTo>
                <a:lnTo>
                  <a:pt x="3390358" y="355250"/>
                </a:lnTo>
                <a:lnTo>
                  <a:pt x="3440529" y="363399"/>
                </a:lnTo>
                <a:lnTo>
                  <a:pt x="3490765" y="371318"/>
                </a:lnTo>
              </a:path>
            </a:pathLst>
          </a:custGeom>
          <a:ln w="4871">
            <a:solidFill>
              <a:srgbClr val="FFFFFF"/>
            </a:solidFill>
          </a:ln>
        </p:spPr>
        <p:txBody>
          <a:bodyPr wrap="square" lIns="0" tIns="0" rIns="0" bIns="0" rtlCol="0"/>
          <a:lstStyle/>
          <a:p>
            <a:pPr>
              <a:defRPr/>
            </a:pPr>
            <a:endParaRPr sz="3567"/>
          </a:p>
        </p:txBody>
      </p:sp>
      <p:sp>
        <p:nvSpPr>
          <p:cNvPr id="626044942" name="bg object 19"/>
          <p:cNvSpPr/>
          <p:nvPr/>
        </p:nvSpPr>
        <p:spPr bwMode="auto">
          <a:xfrm>
            <a:off x="7115748" y="803222"/>
            <a:ext cx="4826420" cy="675733"/>
          </a:xfrm>
          <a:custGeom>
            <a:avLst/>
            <a:gdLst/>
            <a:ahLst/>
            <a:cxnLst/>
            <a:rect l="l" t="t" r="r" b="b"/>
            <a:pathLst>
              <a:path w="2433320" h="340995" extrusionOk="0">
                <a:moveTo>
                  <a:pt x="0" y="340549"/>
                </a:moveTo>
                <a:lnTo>
                  <a:pt x="49417" y="332782"/>
                </a:lnTo>
                <a:lnTo>
                  <a:pt x="98801" y="324870"/>
                </a:lnTo>
                <a:lnTo>
                  <a:pt x="148154" y="316823"/>
                </a:lnTo>
                <a:lnTo>
                  <a:pt x="197479" y="308653"/>
                </a:lnTo>
                <a:lnTo>
                  <a:pt x="246779" y="300372"/>
                </a:lnTo>
                <a:lnTo>
                  <a:pt x="296056" y="291991"/>
                </a:lnTo>
                <a:lnTo>
                  <a:pt x="345313" y="283522"/>
                </a:lnTo>
                <a:lnTo>
                  <a:pt x="394553" y="274975"/>
                </a:lnTo>
                <a:lnTo>
                  <a:pt x="443778" y="266364"/>
                </a:lnTo>
                <a:lnTo>
                  <a:pt x="492992" y="257698"/>
                </a:lnTo>
                <a:lnTo>
                  <a:pt x="542198" y="248989"/>
                </a:lnTo>
                <a:lnTo>
                  <a:pt x="591397" y="240250"/>
                </a:lnTo>
                <a:lnTo>
                  <a:pt x="640593" y="231491"/>
                </a:lnTo>
                <a:lnTo>
                  <a:pt x="689788" y="222724"/>
                </a:lnTo>
                <a:lnTo>
                  <a:pt x="738986" y="213961"/>
                </a:lnTo>
                <a:lnTo>
                  <a:pt x="788189" y="205212"/>
                </a:lnTo>
                <a:lnTo>
                  <a:pt x="837399" y="196490"/>
                </a:lnTo>
                <a:lnTo>
                  <a:pt x="886620" y="187805"/>
                </a:lnTo>
                <a:lnTo>
                  <a:pt x="935855" y="179170"/>
                </a:lnTo>
                <a:lnTo>
                  <a:pt x="985105" y="170596"/>
                </a:lnTo>
                <a:lnTo>
                  <a:pt x="1034374" y="162094"/>
                </a:lnTo>
                <a:lnTo>
                  <a:pt x="1083665" y="153676"/>
                </a:lnTo>
                <a:lnTo>
                  <a:pt x="1132981" y="145353"/>
                </a:lnTo>
                <a:lnTo>
                  <a:pt x="1182323" y="137137"/>
                </a:lnTo>
                <a:lnTo>
                  <a:pt x="1231696" y="129039"/>
                </a:lnTo>
                <a:lnTo>
                  <a:pt x="1281101" y="121070"/>
                </a:lnTo>
                <a:lnTo>
                  <a:pt x="1330542" y="113243"/>
                </a:lnTo>
                <a:lnTo>
                  <a:pt x="1380021" y="105569"/>
                </a:lnTo>
                <a:lnTo>
                  <a:pt x="1429541" y="98058"/>
                </a:lnTo>
                <a:lnTo>
                  <a:pt x="1479104" y="90724"/>
                </a:lnTo>
                <a:lnTo>
                  <a:pt x="1528714" y="83576"/>
                </a:lnTo>
                <a:lnTo>
                  <a:pt x="1578374" y="76627"/>
                </a:lnTo>
                <a:lnTo>
                  <a:pt x="1628085" y="69888"/>
                </a:lnTo>
                <a:lnTo>
                  <a:pt x="1677852" y="63371"/>
                </a:lnTo>
                <a:lnTo>
                  <a:pt x="1727676" y="57086"/>
                </a:lnTo>
                <a:lnTo>
                  <a:pt x="1777560" y="51046"/>
                </a:lnTo>
                <a:lnTo>
                  <a:pt x="1827507" y="45262"/>
                </a:lnTo>
                <a:lnTo>
                  <a:pt x="1877520" y="39746"/>
                </a:lnTo>
                <a:lnTo>
                  <a:pt x="1927602" y="34508"/>
                </a:lnTo>
                <a:lnTo>
                  <a:pt x="1977756" y="29561"/>
                </a:lnTo>
                <a:lnTo>
                  <a:pt x="2027983" y="24916"/>
                </a:lnTo>
                <a:lnTo>
                  <a:pt x="2078288" y="20584"/>
                </a:lnTo>
                <a:lnTo>
                  <a:pt x="2128672" y="16577"/>
                </a:lnTo>
                <a:lnTo>
                  <a:pt x="2179139" y="12906"/>
                </a:lnTo>
                <a:lnTo>
                  <a:pt x="2229691" y="9583"/>
                </a:lnTo>
                <a:lnTo>
                  <a:pt x="2280331" y="6620"/>
                </a:lnTo>
                <a:lnTo>
                  <a:pt x="2331062" y="4027"/>
                </a:lnTo>
                <a:lnTo>
                  <a:pt x="2381886" y="1816"/>
                </a:lnTo>
                <a:lnTo>
                  <a:pt x="2432807" y="0"/>
                </a:lnTo>
              </a:path>
            </a:pathLst>
          </a:custGeom>
          <a:ln w="4888">
            <a:solidFill>
              <a:srgbClr val="FFFFFF"/>
            </a:solidFill>
          </a:ln>
        </p:spPr>
        <p:txBody>
          <a:bodyPr wrap="square" lIns="0" tIns="0" rIns="0" bIns="0" rtlCol="0"/>
          <a:lstStyle/>
          <a:p>
            <a:pPr>
              <a:defRPr/>
            </a:pPr>
            <a:endParaRPr sz="3567"/>
          </a:p>
        </p:txBody>
      </p:sp>
      <p:pic>
        <p:nvPicPr>
          <p:cNvPr id="1907016709" name="bg object 20"/>
          <p:cNvPicPr/>
          <p:nvPr/>
        </p:nvPicPr>
        <p:blipFill rotWithShape="1">
          <a:blip r:embed="rId9"/>
          <a:stretch/>
        </p:blipFill>
        <p:spPr bwMode="auto">
          <a:xfrm>
            <a:off x="357032" y="578736"/>
            <a:ext cx="307738" cy="314892"/>
          </a:xfrm>
          <a:prstGeom prst="rect">
            <a:avLst/>
          </a:prstGeom>
        </p:spPr>
      </p:pic>
      <p:pic>
        <p:nvPicPr>
          <p:cNvPr id="732678410" name="bg object 21"/>
          <p:cNvPicPr/>
          <p:nvPr/>
        </p:nvPicPr>
        <p:blipFill rotWithShape="1">
          <a:blip r:embed="rId10"/>
          <a:stretch/>
        </p:blipFill>
        <p:spPr bwMode="auto">
          <a:xfrm>
            <a:off x="732750" y="568342"/>
            <a:ext cx="339862" cy="325312"/>
          </a:xfrm>
          <a:prstGeom prst="rect">
            <a:avLst/>
          </a:prstGeom>
        </p:spPr>
      </p:pic>
      <p:pic>
        <p:nvPicPr>
          <p:cNvPr id="883250724" name="bg object 22"/>
          <p:cNvPicPr/>
          <p:nvPr/>
        </p:nvPicPr>
        <p:blipFill rotWithShape="1">
          <a:blip r:embed="rId11"/>
          <a:stretch/>
        </p:blipFill>
        <p:spPr bwMode="auto">
          <a:xfrm>
            <a:off x="366496" y="319133"/>
            <a:ext cx="704561" cy="196350"/>
          </a:xfrm>
          <a:prstGeom prst="rect">
            <a:avLst/>
          </a:prstGeom>
        </p:spPr>
      </p:pic>
      <p:sp>
        <p:nvSpPr>
          <p:cNvPr id="260368033" name="Holder 2"/>
          <p:cNvSpPr>
            <a:spLocks noGrp="1"/>
          </p:cNvSpPr>
          <p:nvPr>
            <p:ph type="title"/>
          </p:nvPr>
        </p:nvSpPr>
        <p:spPr bwMode="auto">
          <a:xfrm>
            <a:off x="5129582" y="201351"/>
            <a:ext cx="6536322" cy="261610"/>
          </a:xfrm>
          <a:prstGeom prst="rect">
            <a:avLst/>
          </a:prstGeom>
        </p:spPr>
        <p:txBody>
          <a:bodyPr wrap="square" lIns="0" tIns="0" rIns="0" bIns="0">
            <a:spAutoFit/>
          </a:bodyPr>
          <a:lstStyle>
            <a:lvl1pPr>
              <a:defRPr sz="1700" b="0" i="0">
                <a:solidFill>
                  <a:schemeClr val="bg1"/>
                </a:solidFill>
                <a:latin typeface="Candara"/>
                <a:cs typeface="Candara"/>
              </a:defRPr>
            </a:lvl1pPr>
          </a:lstStyle>
          <a:p>
            <a:pPr>
              <a:defRPr/>
            </a:pPr>
            <a:endParaRPr/>
          </a:p>
        </p:txBody>
      </p:sp>
      <p:sp>
        <p:nvSpPr>
          <p:cNvPr id="97767096" name="Holder 3"/>
          <p:cNvSpPr>
            <a:spLocks noGrp="1"/>
          </p:cNvSpPr>
          <p:nvPr>
            <p:ph type="body" idx="1"/>
          </p:nvPr>
        </p:nvSpPr>
        <p:spPr bwMode="auto">
          <a:xfrm>
            <a:off x="174339" y="2230185"/>
            <a:ext cx="11513630" cy="153888"/>
          </a:xfrm>
          <a:prstGeom prst="rect">
            <a:avLst/>
          </a:prstGeom>
        </p:spPr>
        <p:txBody>
          <a:bodyPr wrap="square" lIns="0" tIns="0" rIns="0" bIns="0">
            <a:spAutoFit/>
          </a:bodyPr>
          <a:lstStyle>
            <a:lvl1pPr>
              <a:defRPr sz="1000" b="0" i="0">
                <a:solidFill>
                  <a:schemeClr val="tx1"/>
                </a:solidFill>
                <a:latin typeface="Candara"/>
                <a:cs typeface="Candara"/>
              </a:defRPr>
            </a:lvl1pPr>
          </a:lstStyle>
          <a:p>
            <a:pPr>
              <a:defRPr/>
            </a:pPr>
            <a:endParaRPr/>
          </a:p>
        </p:txBody>
      </p:sp>
      <p:sp>
        <p:nvSpPr>
          <p:cNvPr id="2" name="Holder 4">
            <a:extLst>
              <a:ext uri="{FF2B5EF4-FFF2-40B4-BE49-F238E27FC236}">
                <a16:creationId xmlns:a16="http://schemas.microsoft.com/office/drawing/2014/main" id="{C518B74E-6B2A-764D-428F-2BF8C28881AC}"/>
              </a:ext>
            </a:extLst>
          </p:cNvPr>
          <p:cNvSpPr>
            <a:spLocks noGrp="1"/>
          </p:cNvSpPr>
          <p:nvPr>
            <p:ph type="ftr" sz="quarter" idx="3"/>
          </p:nvPr>
        </p:nvSpPr>
        <p:spPr bwMode="auto">
          <a:xfrm>
            <a:off x="5281377" y="6674418"/>
            <a:ext cx="1623499" cy="152476"/>
          </a:xfrm>
          <a:prstGeom prst="rect">
            <a:avLst/>
          </a:prstGeom>
        </p:spPr>
        <p:txBody>
          <a:bodyPr lIns="0" tIns="0" rIns="0" bIns="0"/>
          <a:lstStyle>
            <a:lvl1pPr algn="ctr">
              <a:defRPr sz="991" b="0" i="0">
                <a:solidFill>
                  <a:schemeClr val="tx1"/>
                </a:solidFill>
                <a:latin typeface="Candara"/>
                <a:cs typeface="Candara"/>
              </a:defRPr>
            </a:lvl1pPr>
          </a:lstStyle>
          <a:p>
            <a:pPr marL="25169">
              <a:lnSpc>
                <a:spcPts val="1110"/>
              </a:lnSpc>
              <a:defRPr/>
            </a:pPr>
            <a:r>
              <a:rPr lang="fr-FR" spc="-20"/>
              <a:t>Jinhong LI</a:t>
            </a:r>
            <a:endParaRPr lang="fr-FR" dirty="0"/>
          </a:p>
        </p:txBody>
      </p:sp>
      <p:sp>
        <p:nvSpPr>
          <p:cNvPr id="3" name="Holder 5">
            <a:extLst>
              <a:ext uri="{FF2B5EF4-FFF2-40B4-BE49-F238E27FC236}">
                <a16:creationId xmlns:a16="http://schemas.microsoft.com/office/drawing/2014/main" id="{D2055BB7-09AB-B755-73B5-6FA8279B744D}"/>
              </a:ext>
            </a:extLst>
          </p:cNvPr>
          <p:cNvSpPr>
            <a:spLocks noGrp="1"/>
          </p:cNvSpPr>
          <p:nvPr>
            <p:ph type="dt" sz="half" idx="2"/>
          </p:nvPr>
        </p:nvSpPr>
        <p:spPr bwMode="auto">
          <a:xfrm>
            <a:off x="189026" y="6674418"/>
            <a:ext cx="1429535" cy="152476"/>
          </a:xfrm>
          <a:prstGeom prst="rect">
            <a:avLst/>
          </a:prstGeom>
        </p:spPr>
        <p:txBody>
          <a:bodyPr lIns="0" tIns="0" rIns="0" bIns="0"/>
          <a:lstStyle>
            <a:lvl1pPr>
              <a:defRPr sz="991" b="0" i="0">
                <a:solidFill>
                  <a:srgbClr val="177296"/>
                </a:solidFill>
                <a:latin typeface="Candara"/>
                <a:cs typeface="Candara"/>
              </a:defRPr>
            </a:lvl1pPr>
          </a:lstStyle>
          <a:p>
            <a:pPr marL="25169">
              <a:lnSpc>
                <a:spcPts val="1110"/>
              </a:lnSpc>
              <a:defRPr/>
            </a:pPr>
            <a:fld id="{646C7A2A-D70B-45C0-A9A6-23A38550984D}" type="datetime1">
              <a:rPr lang="fr-FR" smtClean="0"/>
              <a:t>24/06/2026</a:t>
            </a:fld>
            <a:endParaRPr lang="fr-FR" dirty="0"/>
          </a:p>
        </p:txBody>
      </p:sp>
      <p:sp>
        <p:nvSpPr>
          <p:cNvPr id="4" name="Holder 6">
            <a:extLst>
              <a:ext uri="{FF2B5EF4-FFF2-40B4-BE49-F238E27FC236}">
                <a16:creationId xmlns:a16="http://schemas.microsoft.com/office/drawing/2014/main" id="{63F721F7-2D00-4926-8BD9-96689D9AEEC0}"/>
              </a:ext>
            </a:extLst>
          </p:cNvPr>
          <p:cNvSpPr>
            <a:spLocks noGrp="1"/>
          </p:cNvSpPr>
          <p:nvPr>
            <p:ph type="sldNum" sz="quarter" idx="4"/>
          </p:nvPr>
        </p:nvSpPr>
        <p:spPr bwMode="auto">
          <a:xfrm>
            <a:off x="10831181" y="6674418"/>
            <a:ext cx="1264540" cy="152476"/>
          </a:xfrm>
          <a:prstGeom prst="rect">
            <a:avLst/>
          </a:prstGeom>
        </p:spPr>
        <p:txBody>
          <a:bodyPr lIns="0" tIns="0" rIns="0" bIns="0"/>
          <a:lstStyle>
            <a:lvl1pPr>
              <a:defRPr sz="991" b="0" i="0">
                <a:solidFill>
                  <a:srgbClr val="115570"/>
                </a:solidFill>
                <a:latin typeface="Candara"/>
                <a:cs typeface="Candara"/>
              </a:defRPr>
            </a:lvl1pPr>
          </a:lstStyle>
          <a:p>
            <a:pPr marL="67954">
              <a:lnSpc>
                <a:spcPts val="1110"/>
              </a:lnSpc>
              <a:tabLst>
                <a:tab pos="975269" algn="l"/>
              </a:tabLst>
              <a:defRPr/>
            </a:pPr>
            <a:r>
              <a:rPr lang="fr-FR"/>
              <a:t>09/12/2025</a:t>
            </a:r>
            <a:endParaRPr lang="fr-FR" dirty="0"/>
          </a:p>
        </p:txBody>
      </p:sp>
    </p:spTree>
    <p:extLst>
      <p:ext uri="{BB962C8B-B14F-4D97-AF65-F5344CB8AC3E}">
        <p14:creationId xmlns:p14="http://schemas.microsoft.com/office/powerpoint/2010/main" val="19470369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p:txStyles>
    <p:titleStyle>
      <a:lvl1pPr>
        <a:defRPr>
          <a:latin typeface="+mj-lt"/>
          <a:ea typeface="+mj-ea"/>
          <a:cs typeface="+mj-cs"/>
        </a:defRPr>
      </a:lvl1pPr>
    </p:titleStyle>
    <p:bodyStyle>
      <a:lvl1pPr marL="0">
        <a:defRPr>
          <a:latin typeface="+mn-lt"/>
          <a:ea typeface="+mn-ea"/>
          <a:cs typeface="+mn-cs"/>
        </a:defRPr>
      </a:lvl1pPr>
      <a:lvl2pPr marL="906056">
        <a:defRPr>
          <a:latin typeface="+mn-lt"/>
          <a:ea typeface="+mn-ea"/>
          <a:cs typeface="+mn-cs"/>
        </a:defRPr>
      </a:lvl2pPr>
      <a:lvl3pPr marL="1812112">
        <a:defRPr>
          <a:latin typeface="+mn-lt"/>
          <a:ea typeface="+mn-ea"/>
          <a:cs typeface="+mn-cs"/>
        </a:defRPr>
      </a:lvl3pPr>
      <a:lvl4pPr marL="2718168">
        <a:defRPr>
          <a:latin typeface="+mn-lt"/>
          <a:ea typeface="+mn-ea"/>
          <a:cs typeface="+mn-cs"/>
        </a:defRPr>
      </a:lvl4pPr>
      <a:lvl5pPr marL="3624224">
        <a:defRPr>
          <a:latin typeface="+mn-lt"/>
          <a:ea typeface="+mn-ea"/>
          <a:cs typeface="+mn-cs"/>
        </a:defRPr>
      </a:lvl5pPr>
      <a:lvl6pPr marL="4530279">
        <a:defRPr>
          <a:latin typeface="+mn-lt"/>
          <a:ea typeface="+mn-ea"/>
          <a:cs typeface="+mn-cs"/>
        </a:defRPr>
      </a:lvl6pPr>
      <a:lvl7pPr marL="5436335">
        <a:defRPr>
          <a:latin typeface="+mn-lt"/>
          <a:ea typeface="+mn-ea"/>
          <a:cs typeface="+mn-cs"/>
        </a:defRPr>
      </a:lvl7pPr>
      <a:lvl8pPr marL="6342391">
        <a:defRPr>
          <a:latin typeface="+mn-lt"/>
          <a:ea typeface="+mn-ea"/>
          <a:cs typeface="+mn-cs"/>
        </a:defRPr>
      </a:lvl8pPr>
      <a:lvl9pPr marL="7248447">
        <a:defRPr>
          <a:latin typeface="+mn-lt"/>
          <a:ea typeface="+mn-ea"/>
          <a:cs typeface="+mn-cs"/>
        </a:defRPr>
      </a:lvl9pPr>
    </p:bodyStyle>
    <p:otherStyle>
      <a:lvl1pPr marL="0">
        <a:defRPr>
          <a:latin typeface="+mn-lt"/>
          <a:ea typeface="+mn-ea"/>
          <a:cs typeface="+mn-cs"/>
        </a:defRPr>
      </a:lvl1pPr>
      <a:lvl2pPr marL="906056">
        <a:defRPr>
          <a:latin typeface="+mn-lt"/>
          <a:ea typeface="+mn-ea"/>
          <a:cs typeface="+mn-cs"/>
        </a:defRPr>
      </a:lvl2pPr>
      <a:lvl3pPr marL="1812112">
        <a:defRPr>
          <a:latin typeface="+mn-lt"/>
          <a:ea typeface="+mn-ea"/>
          <a:cs typeface="+mn-cs"/>
        </a:defRPr>
      </a:lvl3pPr>
      <a:lvl4pPr marL="2718168">
        <a:defRPr>
          <a:latin typeface="+mn-lt"/>
          <a:ea typeface="+mn-ea"/>
          <a:cs typeface="+mn-cs"/>
        </a:defRPr>
      </a:lvl4pPr>
      <a:lvl5pPr marL="3624224">
        <a:defRPr>
          <a:latin typeface="+mn-lt"/>
          <a:ea typeface="+mn-ea"/>
          <a:cs typeface="+mn-cs"/>
        </a:defRPr>
      </a:lvl5pPr>
      <a:lvl6pPr marL="4530279">
        <a:defRPr>
          <a:latin typeface="+mn-lt"/>
          <a:ea typeface="+mn-ea"/>
          <a:cs typeface="+mn-cs"/>
        </a:defRPr>
      </a:lvl6pPr>
      <a:lvl7pPr marL="5436335">
        <a:defRPr>
          <a:latin typeface="+mn-lt"/>
          <a:ea typeface="+mn-ea"/>
          <a:cs typeface="+mn-cs"/>
        </a:defRPr>
      </a:lvl7pPr>
      <a:lvl8pPr marL="6342391">
        <a:defRPr>
          <a:latin typeface="+mn-lt"/>
          <a:ea typeface="+mn-ea"/>
          <a:cs typeface="+mn-cs"/>
        </a:defRPr>
      </a:lvl8pPr>
      <a:lvl9pPr marL="7248447">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31.png"/></Relationships>
</file>

<file path=ppt/slides/_rels/slide12.xml.rels><?xml version="1.0" encoding="UTF-8" standalone="yes"?>
<Relationships xmlns="http://schemas.openxmlformats.org/package/2006/relationships"><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31.png"/></Relationships>
</file>

<file path=ppt/slides/_rels/slide13.xml.rels><?xml version="1.0" encoding="UTF-8" standalone="yes"?>
<Relationships xmlns="http://schemas.openxmlformats.org/package/2006/relationships"><Relationship Id="rId3" Type="http://schemas.openxmlformats.org/officeDocument/2006/relationships/image" Target="../media/image260.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2.png"/><Relationship Id="rId7"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30.png"/><Relationship Id="rId7" Type="http://schemas.openxmlformats.org/officeDocument/2006/relationships/image" Target="../media/image370.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60.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0.png"/><Relationship Id="rId7"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60.png"/><Relationship Id="rId7"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46.png"/><Relationship Id="rId10" Type="http://schemas.openxmlformats.org/officeDocument/2006/relationships/image" Target="../media/image53.png"/><Relationship Id="rId4" Type="http://schemas.openxmlformats.org/officeDocument/2006/relationships/image" Target="../media/image45.png"/><Relationship Id="rId9"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4.png"/><Relationship Id="rId7"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31.pn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2.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1.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40628569" name="object 2"/>
          <p:cNvGrpSpPr/>
          <p:nvPr/>
        </p:nvGrpSpPr>
        <p:grpSpPr bwMode="auto">
          <a:xfrm>
            <a:off x="1121" y="128981"/>
            <a:ext cx="12190881" cy="6600039"/>
            <a:chOff x="-5061" y="125993"/>
            <a:chExt cx="6151880" cy="3330575"/>
          </a:xfrm>
        </p:grpSpPr>
        <p:pic>
          <p:nvPicPr>
            <p:cNvPr id="3" name="object 3"/>
            <p:cNvPicPr/>
            <p:nvPr/>
          </p:nvPicPr>
          <p:blipFill rotWithShape="1">
            <a:blip r:embed="rId3"/>
            <a:stretch/>
          </p:blipFill>
          <p:spPr bwMode="auto">
            <a:xfrm>
              <a:off x="126000" y="125993"/>
              <a:ext cx="5892056" cy="3204044"/>
            </a:xfrm>
            <a:prstGeom prst="rect">
              <a:avLst/>
            </a:prstGeom>
          </p:spPr>
        </p:pic>
        <p:sp>
          <p:nvSpPr>
            <p:cNvPr id="4" name="object 4"/>
            <p:cNvSpPr/>
            <p:nvPr/>
          </p:nvSpPr>
          <p:spPr bwMode="auto">
            <a:xfrm>
              <a:off x="207441" y="484647"/>
              <a:ext cx="310515" cy="318135"/>
            </a:xfrm>
            <a:custGeom>
              <a:avLst/>
              <a:gdLst/>
              <a:ahLst/>
              <a:cxnLst/>
              <a:rect l="l" t="t" r="r" b="b"/>
              <a:pathLst>
                <a:path w="310515" h="318134" extrusionOk="0">
                  <a:moveTo>
                    <a:pt x="175891" y="317814"/>
                  </a:moveTo>
                  <a:lnTo>
                    <a:pt x="57918" y="317814"/>
                  </a:lnTo>
                  <a:lnTo>
                    <a:pt x="45390" y="311208"/>
                  </a:lnTo>
                  <a:lnTo>
                    <a:pt x="12743" y="284337"/>
                  </a:lnTo>
                  <a:lnTo>
                    <a:pt x="10105" y="271046"/>
                  </a:lnTo>
                  <a:lnTo>
                    <a:pt x="9035" y="264674"/>
                  </a:lnTo>
                  <a:lnTo>
                    <a:pt x="5119" y="240135"/>
                  </a:lnTo>
                  <a:lnTo>
                    <a:pt x="2304" y="215451"/>
                  </a:lnTo>
                  <a:lnTo>
                    <a:pt x="596" y="190665"/>
                  </a:lnTo>
                  <a:lnTo>
                    <a:pt x="12" y="166359"/>
                  </a:lnTo>
                  <a:lnTo>
                    <a:pt x="0" y="165817"/>
                  </a:lnTo>
                  <a:lnTo>
                    <a:pt x="2279" y="116067"/>
                  </a:lnTo>
                  <a:lnTo>
                    <a:pt x="9009" y="66979"/>
                  </a:lnTo>
                  <a:lnTo>
                    <a:pt x="10080" y="60582"/>
                  </a:lnTo>
                  <a:lnTo>
                    <a:pt x="11150" y="53688"/>
                  </a:lnTo>
                  <a:lnTo>
                    <a:pt x="61057" y="12186"/>
                  </a:lnTo>
                  <a:lnTo>
                    <a:pt x="119546" y="0"/>
                  </a:lnTo>
                  <a:lnTo>
                    <a:pt x="148847" y="3198"/>
                  </a:lnTo>
                  <a:lnTo>
                    <a:pt x="174154" y="12426"/>
                  </a:lnTo>
                  <a:lnTo>
                    <a:pt x="194810" y="27087"/>
                  </a:lnTo>
                  <a:lnTo>
                    <a:pt x="195198" y="27542"/>
                  </a:lnTo>
                  <a:lnTo>
                    <a:pt x="210413" y="46768"/>
                  </a:lnTo>
                  <a:lnTo>
                    <a:pt x="289884" y="46768"/>
                  </a:lnTo>
                  <a:lnTo>
                    <a:pt x="288039" y="50221"/>
                  </a:lnTo>
                  <a:lnTo>
                    <a:pt x="273016" y="94258"/>
                  </a:lnTo>
                  <a:lnTo>
                    <a:pt x="272774" y="95677"/>
                  </a:lnTo>
                  <a:lnTo>
                    <a:pt x="154119" y="95677"/>
                  </a:lnTo>
                  <a:lnTo>
                    <a:pt x="129736" y="101115"/>
                  </a:lnTo>
                  <a:lnTo>
                    <a:pt x="111333" y="116067"/>
                  </a:lnTo>
                  <a:lnTo>
                    <a:pt x="99705" y="138495"/>
                  </a:lnTo>
                  <a:lnTo>
                    <a:pt x="95731" y="165817"/>
                  </a:lnTo>
                  <a:lnTo>
                    <a:pt x="95652" y="166359"/>
                  </a:lnTo>
                  <a:lnTo>
                    <a:pt x="99705" y="194215"/>
                  </a:lnTo>
                  <a:lnTo>
                    <a:pt x="111333" y="216646"/>
                  </a:lnTo>
                  <a:lnTo>
                    <a:pt x="129736" y="231605"/>
                  </a:lnTo>
                  <a:lnTo>
                    <a:pt x="154119" y="237046"/>
                  </a:lnTo>
                  <a:lnTo>
                    <a:pt x="273426" y="237046"/>
                  </a:lnTo>
                  <a:lnTo>
                    <a:pt x="285716" y="275656"/>
                  </a:lnTo>
                  <a:lnTo>
                    <a:pt x="290671" y="285408"/>
                  </a:lnTo>
                  <a:lnTo>
                    <a:pt x="209890" y="285408"/>
                  </a:lnTo>
                  <a:lnTo>
                    <a:pt x="203126" y="295206"/>
                  </a:lnTo>
                  <a:lnTo>
                    <a:pt x="195122" y="303953"/>
                  </a:lnTo>
                  <a:lnTo>
                    <a:pt x="186002" y="311529"/>
                  </a:lnTo>
                  <a:lnTo>
                    <a:pt x="175891" y="317814"/>
                  </a:lnTo>
                  <a:close/>
                </a:path>
                <a:path w="310515" h="318134" extrusionOk="0">
                  <a:moveTo>
                    <a:pt x="289884" y="46768"/>
                  </a:moveTo>
                  <a:lnTo>
                    <a:pt x="210413" y="46768"/>
                  </a:lnTo>
                  <a:lnTo>
                    <a:pt x="210413" y="43060"/>
                  </a:lnTo>
                  <a:lnTo>
                    <a:pt x="212769" y="27542"/>
                  </a:lnTo>
                  <a:lnTo>
                    <a:pt x="219706" y="16216"/>
                  </a:lnTo>
                  <a:lnTo>
                    <a:pt x="231025" y="9276"/>
                  </a:lnTo>
                  <a:lnTo>
                    <a:pt x="246695" y="6894"/>
                  </a:lnTo>
                  <a:lnTo>
                    <a:pt x="302605" y="6894"/>
                  </a:lnTo>
                  <a:lnTo>
                    <a:pt x="306536" y="7416"/>
                  </a:lnTo>
                  <a:lnTo>
                    <a:pt x="310321" y="8512"/>
                  </a:lnTo>
                  <a:lnTo>
                    <a:pt x="289884" y="46768"/>
                  </a:lnTo>
                  <a:close/>
                </a:path>
                <a:path w="310515" h="318134" extrusionOk="0">
                  <a:moveTo>
                    <a:pt x="273426" y="237046"/>
                  </a:moveTo>
                  <a:lnTo>
                    <a:pt x="154093" y="237046"/>
                  </a:lnTo>
                  <a:lnTo>
                    <a:pt x="178472" y="231605"/>
                  </a:lnTo>
                  <a:lnTo>
                    <a:pt x="196874" y="216646"/>
                  </a:lnTo>
                  <a:lnTo>
                    <a:pt x="208501" y="194215"/>
                  </a:lnTo>
                  <a:lnTo>
                    <a:pt x="212554" y="166359"/>
                  </a:lnTo>
                  <a:lnTo>
                    <a:pt x="208504" y="138495"/>
                  </a:lnTo>
                  <a:lnTo>
                    <a:pt x="196886" y="116067"/>
                  </a:lnTo>
                  <a:lnTo>
                    <a:pt x="178493" y="101115"/>
                  </a:lnTo>
                  <a:lnTo>
                    <a:pt x="154119" y="95677"/>
                  </a:lnTo>
                  <a:lnTo>
                    <a:pt x="272774" y="95677"/>
                  </a:lnTo>
                  <a:lnTo>
                    <a:pt x="265263" y="139720"/>
                  </a:lnTo>
                  <a:lnTo>
                    <a:pt x="264789" y="185708"/>
                  </a:lnTo>
                  <a:lnTo>
                    <a:pt x="271604" y="231320"/>
                  </a:lnTo>
                  <a:lnTo>
                    <a:pt x="273426" y="237046"/>
                  </a:lnTo>
                  <a:close/>
                </a:path>
                <a:path w="310515" h="318134" extrusionOk="0">
                  <a:moveTo>
                    <a:pt x="307135" y="317814"/>
                  </a:moveTo>
                  <a:lnTo>
                    <a:pt x="222111" y="317814"/>
                  </a:lnTo>
                  <a:lnTo>
                    <a:pt x="216842" y="312650"/>
                  </a:lnTo>
                  <a:lnTo>
                    <a:pt x="213014" y="305995"/>
                  </a:lnTo>
                  <a:lnTo>
                    <a:pt x="210680" y="297944"/>
                  </a:lnTo>
                  <a:lnTo>
                    <a:pt x="209890" y="288594"/>
                  </a:lnTo>
                  <a:lnTo>
                    <a:pt x="209890" y="285408"/>
                  </a:lnTo>
                  <a:lnTo>
                    <a:pt x="290671" y="285408"/>
                  </a:lnTo>
                  <a:lnTo>
                    <a:pt x="307135" y="317814"/>
                  </a:lnTo>
                  <a:close/>
                </a:path>
              </a:pathLst>
            </a:custGeom>
            <a:solidFill>
              <a:srgbClr val="0B4154"/>
            </a:solidFill>
          </p:spPr>
          <p:txBody>
            <a:bodyPr wrap="square" lIns="0" tIns="0" rIns="0" bIns="0" rtlCol="0"/>
            <a:lstStyle/>
            <a:p>
              <a:pPr>
                <a:defRPr/>
              </a:pPr>
              <a:endParaRPr sz="3567" dirty="0"/>
            </a:p>
          </p:txBody>
        </p:sp>
        <p:sp>
          <p:nvSpPr>
            <p:cNvPr id="5" name="object 5"/>
            <p:cNvSpPr/>
            <p:nvPr/>
          </p:nvSpPr>
          <p:spPr bwMode="auto">
            <a:xfrm>
              <a:off x="585787" y="640378"/>
              <a:ext cx="635" cy="6985"/>
            </a:xfrm>
            <a:custGeom>
              <a:avLst/>
              <a:gdLst/>
              <a:ahLst/>
              <a:cxnLst/>
              <a:rect l="l" t="t" r="r" b="b"/>
              <a:pathLst>
                <a:path w="634" h="6984" extrusionOk="0">
                  <a:moveTo>
                    <a:pt x="0" y="6900"/>
                  </a:moveTo>
                  <a:lnTo>
                    <a:pt x="76" y="3689"/>
                  </a:lnTo>
                  <a:lnTo>
                    <a:pt x="522" y="0"/>
                  </a:lnTo>
                  <a:lnTo>
                    <a:pt x="522" y="3689"/>
                  </a:lnTo>
                  <a:lnTo>
                    <a:pt x="0" y="6900"/>
                  </a:lnTo>
                  <a:close/>
                </a:path>
              </a:pathLst>
            </a:custGeom>
            <a:solidFill>
              <a:srgbClr val="000000"/>
            </a:solidFill>
          </p:spPr>
          <p:txBody>
            <a:bodyPr wrap="square" lIns="0" tIns="0" rIns="0" bIns="0" rtlCol="0"/>
            <a:lstStyle/>
            <a:p>
              <a:pPr>
                <a:defRPr/>
              </a:pPr>
              <a:endParaRPr sz="3567" dirty="0"/>
            </a:p>
          </p:txBody>
        </p:sp>
        <p:sp>
          <p:nvSpPr>
            <p:cNvPr id="6" name="object 6"/>
            <p:cNvSpPr/>
            <p:nvPr/>
          </p:nvSpPr>
          <p:spPr bwMode="auto">
            <a:xfrm>
              <a:off x="586310" y="474156"/>
              <a:ext cx="342900" cy="328930"/>
            </a:xfrm>
            <a:custGeom>
              <a:avLst/>
              <a:gdLst/>
              <a:ahLst/>
              <a:cxnLst/>
              <a:rect l="l" t="t" r="r" b="b"/>
              <a:pathLst>
                <a:path w="342900" h="328930" extrusionOk="0">
                  <a:moveTo>
                    <a:pt x="266216" y="328330"/>
                  </a:moveTo>
                  <a:lnTo>
                    <a:pt x="87139" y="328330"/>
                  </a:lnTo>
                  <a:lnTo>
                    <a:pt x="60550" y="309277"/>
                  </a:lnTo>
                  <a:lnTo>
                    <a:pt x="38142" y="285830"/>
                  </a:lnTo>
                  <a:lnTo>
                    <a:pt x="20439" y="258649"/>
                  </a:lnTo>
                  <a:lnTo>
                    <a:pt x="7964" y="228396"/>
                  </a:lnTo>
                  <a:lnTo>
                    <a:pt x="4562" y="216179"/>
                  </a:lnTo>
                  <a:lnTo>
                    <a:pt x="4451" y="215779"/>
                  </a:lnTo>
                  <a:lnTo>
                    <a:pt x="1946" y="202943"/>
                  </a:lnTo>
                  <a:lnTo>
                    <a:pt x="459" y="189946"/>
                  </a:lnTo>
                  <a:lnTo>
                    <a:pt x="0" y="176849"/>
                  </a:lnTo>
                  <a:lnTo>
                    <a:pt x="0" y="173141"/>
                  </a:lnTo>
                  <a:lnTo>
                    <a:pt x="547" y="169407"/>
                  </a:lnTo>
                  <a:lnTo>
                    <a:pt x="547" y="160901"/>
                  </a:lnTo>
                  <a:lnTo>
                    <a:pt x="12150" y="111160"/>
                  </a:lnTo>
                  <a:lnTo>
                    <a:pt x="36957" y="67663"/>
                  </a:lnTo>
                  <a:lnTo>
                    <a:pt x="73016" y="32922"/>
                  </a:lnTo>
                  <a:lnTo>
                    <a:pt x="118373" y="9445"/>
                  </a:lnTo>
                  <a:lnTo>
                    <a:pt x="168563" y="0"/>
                  </a:lnTo>
                  <a:lnTo>
                    <a:pt x="218366" y="5162"/>
                  </a:lnTo>
                  <a:lnTo>
                    <a:pt x="264697" y="24158"/>
                  </a:lnTo>
                  <a:lnTo>
                    <a:pt x="304472" y="56213"/>
                  </a:lnTo>
                  <a:lnTo>
                    <a:pt x="335130" y="95975"/>
                  </a:lnTo>
                  <a:lnTo>
                    <a:pt x="336240" y="98177"/>
                  </a:lnTo>
                  <a:lnTo>
                    <a:pt x="177458" y="98177"/>
                  </a:lnTo>
                  <a:lnTo>
                    <a:pt x="155204" y="100985"/>
                  </a:lnTo>
                  <a:lnTo>
                    <a:pt x="135634" y="109474"/>
                  </a:lnTo>
                  <a:lnTo>
                    <a:pt x="121441" y="123746"/>
                  </a:lnTo>
                  <a:lnTo>
                    <a:pt x="115315" y="143901"/>
                  </a:lnTo>
                  <a:lnTo>
                    <a:pt x="342702" y="143901"/>
                  </a:lnTo>
                  <a:lnTo>
                    <a:pt x="342702" y="194945"/>
                  </a:lnTo>
                  <a:lnTo>
                    <a:pt x="336447" y="197890"/>
                  </a:lnTo>
                  <a:lnTo>
                    <a:pt x="329873" y="199951"/>
                  </a:lnTo>
                  <a:lnTo>
                    <a:pt x="323074" y="201102"/>
                  </a:lnTo>
                  <a:lnTo>
                    <a:pt x="316145" y="201316"/>
                  </a:lnTo>
                  <a:lnTo>
                    <a:pt x="116908" y="201316"/>
                  </a:lnTo>
                  <a:lnTo>
                    <a:pt x="122063" y="216179"/>
                  </a:lnTo>
                  <a:lnTo>
                    <a:pt x="137429" y="231794"/>
                  </a:lnTo>
                  <a:lnTo>
                    <a:pt x="162855" y="244123"/>
                  </a:lnTo>
                  <a:lnTo>
                    <a:pt x="198192" y="249130"/>
                  </a:lnTo>
                  <a:lnTo>
                    <a:pt x="306857" y="249130"/>
                  </a:lnTo>
                  <a:lnTo>
                    <a:pt x="313982" y="258649"/>
                  </a:lnTo>
                  <a:lnTo>
                    <a:pt x="318337" y="263715"/>
                  </a:lnTo>
                  <a:lnTo>
                    <a:pt x="321249" y="269761"/>
                  </a:lnTo>
                  <a:lnTo>
                    <a:pt x="322542" y="276235"/>
                  </a:lnTo>
                  <a:lnTo>
                    <a:pt x="310602" y="291459"/>
                  </a:lnTo>
                  <a:lnTo>
                    <a:pt x="297151" y="305288"/>
                  </a:lnTo>
                  <a:lnTo>
                    <a:pt x="282314" y="317615"/>
                  </a:lnTo>
                  <a:lnTo>
                    <a:pt x="266216" y="328330"/>
                  </a:lnTo>
                  <a:close/>
                </a:path>
                <a:path w="342900" h="328930" extrusionOk="0">
                  <a:moveTo>
                    <a:pt x="342702" y="143901"/>
                  </a:moveTo>
                  <a:lnTo>
                    <a:pt x="239633" y="143901"/>
                  </a:lnTo>
                  <a:lnTo>
                    <a:pt x="233583" y="123746"/>
                  </a:lnTo>
                  <a:lnTo>
                    <a:pt x="219513" y="109474"/>
                  </a:lnTo>
                  <a:lnTo>
                    <a:pt x="199959" y="100985"/>
                  </a:lnTo>
                  <a:lnTo>
                    <a:pt x="177458" y="98177"/>
                  </a:lnTo>
                  <a:lnTo>
                    <a:pt x="336240" y="98177"/>
                  </a:lnTo>
                  <a:lnTo>
                    <a:pt x="342702" y="110997"/>
                  </a:lnTo>
                  <a:lnTo>
                    <a:pt x="342702" y="143901"/>
                  </a:lnTo>
                  <a:close/>
                </a:path>
                <a:path w="342900" h="328930" extrusionOk="0">
                  <a:moveTo>
                    <a:pt x="306857" y="249130"/>
                  </a:moveTo>
                  <a:lnTo>
                    <a:pt x="198192" y="249130"/>
                  </a:lnTo>
                  <a:lnTo>
                    <a:pt x="212738" y="248276"/>
                  </a:lnTo>
                  <a:lnTo>
                    <a:pt x="227057" y="245848"/>
                  </a:lnTo>
                  <a:lnTo>
                    <a:pt x="241025" y="241875"/>
                  </a:lnTo>
                  <a:lnTo>
                    <a:pt x="254518" y="236386"/>
                  </a:lnTo>
                  <a:lnTo>
                    <a:pt x="268981" y="231306"/>
                  </a:lnTo>
                  <a:lnTo>
                    <a:pt x="282090" y="230805"/>
                  </a:lnTo>
                  <a:lnTo>
                    <a:pt x="293902" y="235483"/>
                  </a:lnTo>
                  <a:lnTo>
                    <a:pt x="304375" y="245848"/>
                  </a:lnTo>
                  <a:lnTo>
                    <a:pt x="306857" y="249130"/>
                  </a:lnTo>
                  <a:close/>
                </a:path>
              </a:pathLst>
            </a:custGeom>
            <a:solidFill>
              <a:srgbClr val="0B4154"/>
            </a:solidFill>
          </p:spPr>
          <p:txBody>
            <a:bodyPr wrap="square" lIns="0" tIns="0" rIns="0" bIns="0" rtlCol="0"/>
            <a:lstStyle/>
            <a:p>
              <a:pPr>
                <a:defRPr/>
              </a:pPr>
              <a:endParaRPr sz="3567" dirty="0"/>
            </a:p>
          </p:txBody>
        </p:sp>
        <p:pic>
          <p:nvPicPr>
            <p:cNvPr id="7" name="object 7"/>
            <p:cNvPicPr/>
            <p:nvPr/>
          </p:nvPicPr>
          <p:blipFill rotWithShape="1">
            <a:blip r:embed="rId4"/>
            <a:stretch/>
          </p:blipFill>
          <p:spPr bwMode="auto">
            <a:xfrm>
              <a:off x="216999" y="222636"/>
              <a:ext cx="194636" cy="198173"/>
            </a:xfrm>
            <a:prstGeom prst="rect">
              <a:avLst/>
            </a:prstGeom>
          </p:spPr>
        </p:pic>
        <p:sp>
          <p:nvSpPr>
            <p:cNvPr id="8" name="object 8"/>
            <p:cNvSpPr/>
            <p:nvPr/>
          </p:nvSpPr>
          <p:spPr bwMode="auto">
            <a:xfrm>
              <a:off x="448694" y="222636"/>
              <a:ext cx="310515" cy="194310"/>
            </a:xfrm>
            <a:custGeom>
              <a:avLst/>
              <a:gdLst/>
              <a:ahLst/>
              <a:cxnLst/>
              <a:rect l="l" t="t" r="r" b="b"/>
              <a:pathLst>
                <a:path w="310515" h="194309" extrusionOk="0">
                  <a:moveTo>
                    <a:pt x="293986" y="18070"/>
                  </a:moveTo>
                  <a:lnTo>
                    <a:pt x="79149" y="18070"/>
                  </a:lnTo>
                  <a:lnTo>
                    <a:pt x="81640" y="10978"/>
                  </a:lnTo>
                  <a:lnTo>
                    <a:pt x="86043" y="4727"/>
                  </a:lnTo>
                  <a:lnTo>
                    <a:pt x="91918" y="0"/>
                  </a:lnTo>
                  <a:lnTo>
                    <a:pt x="162058" y="0"/>
                  </a:lnTo>
                  <a:lnTo>
                    <a:pt x="168302" y="4727"/>
                  </a:lnTo>
                  <a:lnTo>
                    <a:pt x="173608" y="10405"/>
                  </a:lnTo>
                  <a:lnTo>
                    <a:pt x="174007" y="10978"/>
                  </a:lnTo>
                  <a:lnTo>
                    <a:pt x="177987" y="17025"/>
                  </a:lnTo>
                  <a:lnTo>
                    <a:pt x="293455" y="17025"/>
                  </a:lnTo>
                  <a:lnTo>
                    <a:pt x="293986" y="18070"/>
                  </a:lnTo>
                  <a:close/>
                </a:path>
                <a:path w="310515" h="194309" extrusionOk="0">
                  <a:moveTo>
                    <a:pt x="293455" y="17025"/>
                  </a:moveTo>
                  <a:lnTo>
                    <a:pt x="177987" y="17025"/>
                  </a:lnTo>
                  <a:lnTo>
                    <a:pt x="182824" y="10978"/>
                  </a:lnTo>
                  <a:lnTo>
                    <a:pt x="183315" y="10405"/>
                  </a:lnTo>
                  <a:lnTo>
                    <a:pt x="189392" y="4727"/>
                  </a:lnTo>
                  <a:lnTo>
                    <a:pt x="196057" y="0"/>
                  </a:lnTo>
                  <a:lnTo>
                    <a:pt x="277392" y="0"/>
                  </a:lnTo>
                  <a:lnTo>
                    <a:pt x="293084" y="16295"/>
                  </a:lnTo>
                  <a:lnTo>
                    <a:pt x="293455" y="17025"/>
                  </a:lnTo>
                  <a:close/>
                </a:path>
                <a:path w="310515" h="194309" extrusionOk="0">
                  <a:moveTo>
                    <a:pt x="55803" y="193986"/>
                  </a:moveTo>
                  <a:lnTo>
                    <a:pt x="22848" y="193986"/>
                  </a:lnTo>
                  <a:lnTo>
                    <a:pt x="13010" y="192506"/>
                  </a:lnTo>
                  <a:lnTo>
                    <a:pt x="5852" y="188134"/>
                  </a:lnTo>
                  <a:lnTo>
                    <a:pt x="1480" y="180976"/>
                  </a:lnTo>
                  <a:lnTo>
                    <a:pt x="0" y="171137"/>
                  </a:lnTo>
                  <a:lnTo>
                    <a:pt x="496" y="171137"/>
                  </a:lnTo>
                  <a:lnTo>
                    <a:pt x="496" y="15954"/>
                  </a:lnTo>
                  <a:lnTo>
                    <a:pt x="234" y="10978"/>
                  </a:lnTo>
                  <a:lnTo>
                    <a:pt x="203" y="10405"/>
                  </a:lnTo>
                  <a:lnTo>
                    <a:pt x="2063" y="4727"/>
                  </a:lnTo>
                  <a:lnTo>
                    <a:pt x="5275" y="547"/>
                  </a:lnTo>
                  <a:lnTo>
                    <a:pt x="74345" y="547"/>
                  </a:lnTo>
                  <a:lnTo>
                    <a:pt x="77687" y="4727"/>
                  </a:lnTo>
                  <a:lnTo>
                    <a:pt x="79525" y="10405"/>
                  </a:lnTo>
                  <a:lnTo>
                    <a:pt x="79149" y="15954"/>
                  </a:lnTo>
                  <a:lnTo>
                    <a:pt x="79149" y="18070"/>
                  </a:lnTo>
                  <a:lnTo>
                    <a:pt x="293986" y="18070"/>
                  </a:lnTo>
                  <a:lnTo>
                    <a:pt x="303241" y="36280"/>
                  </a:lnTo>
                  <a:lnTo>
                    <a:pt x="306950" y="50502"/>
                  </a:lnTo>
                  <a:lnTo>
                    <a:pt x="97245" y="50502"/>
                  </a:lnTo>
                  <a:lnTo>
                    <a:pt x="88105" y="53158"/>
                  </a:lnTo>
                  <a:lnTo>
                    <a:pt x="87901" y="53158"/>
                  </a:lnTo>
                  <a:lnTo>
                    <a:pt x="82171" y="60405"/>
                  </a:lnTo>
                  <a:lnTo>
                    <a:pt x="79454" y="70232"/>
                  </a:lnTo>
                  <a:lnTo>
                    <a:pt x="79390" y="70463"/>
                  </a:lnTo>
                  <a:lnTo>
                    <a:pt x="78652" y="81863"/>
                  </a:lnTo>
                  <a:lnTo>
                    <a:pt x="78652" y="171137"/>
                  </a:lnTo>
                  <a:lnTo>
                    <a:pt x="77173" y="180976"/>
                  </a:lnTo>
                  <a:lnTo>
                    <a:pt x="72805" y="188134"/>
                  </a:lnTo>
                  <a:lnTo>
                    <a:pt x="65648" y="192506"/>
                  </a:lnTo>
                  <a:lnTo>
                    <a:pt x="55803" y="193986"/>
                  </a:lnTo>
                  <a:close/>
                </a:path>
                <a:path w="310515" h="194309" extrusionOk="0">
                  <a:moveTo>
                    <a:pt x="142943" y="193986"/>
                  </a:moveTo>
                  <a:lnTo>
                    <a:pt x="138686" y="193986"/>
                  </a:lnTo>
                  <a:lnTo>
                    <a:pt x="128852" y="192506"/>
                  </a:lnTo>
                  <a:lnTo>
                    <a:pt x="121702" y="188134"/>
                  </a:lnTo>
                  <a:lnTo>
                    <a:pt x="117339" y="180976"/>
                  </a:lnTo>
                  <a:lnTo>
                    <a:pt x="115863" y="171137"/>
                  </a:lnTo>
                  <a:lnTo>
                    <a:pt x="115863" y="81863"/>
                  </a:lnTo>
                  <a:lnTo>
                    <a:pt x="115135" y="70463"/>
                  </a:lnTo>
                  <a:lnTo>
                    <a:pt x="97245" y="50502"/>
                  </a:lnTo>
                  <a:lnTo>
                    <a:pt x="213057" y="50502"/>
                  </a:lnTo>
                  <a:lnTo>
                    <a:pt x="203917" y="53158"/>
                  </a:lnTo>
                  <a:lnTo>
                    <a:pt x="203713" y="53158"/>
                  </a:lnTo>
                  <a:lnTo>
                    <a:pt x="197983" y="60405"/>
                  </a:lnTo>
                  <a:lnTo>
                    <a:pt x="195267" y="70232"/>
                  </a:lnTo>
                  <a:lnTo>
                    <a:pt x="195203" y="70463"/>
                  </a:lnTo>
                  <a:lnTo>
                    <a:pt x="194464" y="81863"/>
                  </a:lnTo>
                  <a:lnTo>
                    <a:pt x="194464" y="163695"/>
                  </a:lnTo>
                  <a:lnTo>
                    <a:pt x="181012" y="170274"/>
                  </a:lnTo>
                  <a:lnTo>
                    <a:pt x="167927" y="177527"/>
                  </a:lnTo>
                  <a:lnTo>
                    <a:pt x="155230" y="185436"/>
                  </a:lnTo>
                  <a:lnTo>
                    <a:pt x="142943" y="193986"/>
                  </a:lnTo>
                  <a:close/>
                </a:path>
                <a:path w="310515" h="194309" extrusionOk="0">
                  <a:moveTo>
                    <a:pt x="231675" y="150404"/>
                  </a:moveTo>
                  <a:lnTo>
                    <a:pt x="231675" y="81863"/>
                  </a:lnTo>
                  <a:lnTo>
                    <a:pt x="230951" y="70463"/>
                  </a:lnTo>
                  <a:lnTo>
                    <a:pt x="213057" y="50502"/>
                  </a:lnTo>
                  <a:lnTo>
                    <a:pt x="306950" y="50502"/>
                  </a:lnTo>
                  <a:lnTo>
                    <a:pt x="308712" y="57259"/>
                  </a:lnTo>
                  <a:lnTo>
                    <a:pt x="310347" y="76537"/>
                  </a:lnTo>
                  <a:lnTo>
                    <a:pt x="310347" y="138189"/>
                  </a:lnTo>
                  <a:lnTo>
                    <a:pt x="290404" y="139251"/>
                  </a:lnTo>
                  <a:lnTo>
                    <a:pt x="270600" y="141647"/>
                  </a:lnTo>
                  <a:lnTo>
                    <a:pt x="251001" y="145367"/>
                  </a:lnTo>
                  <a:lnTo>
                    <a:pt x="231675" y="150404"/>
                  </a:lnTo>
                  <a:close/>
                </a:path>
              </a:pathLst>
            </a:custGeom>
            <a:solidFill>
              <a:srgbClr val="177295"/>
            </a:solidFill>
          </p:spPr>
          <p:txBody>
            <a:bodyPr wrap="square" lIns="0" tIns="0" rIns="0" bIns="0" rtlCol="0"/>
            <a:lstStyle/>
            <a:p>
              <a:pPr>
                <a:defRPr/>
              </a:pPr>
              <a:endParaRPr sz="3567" dirty="0"/>
            </a:p>
          </p:txBody>
        </p:sp>
        <p:pic>
          <p:nvPicPr>
            <p:cNvPr id="9" name="object 9"/>
            <p:cNvPicPr/>
            <p:nvPr/>
          </p:nvPicPr>
          <p:blipFill rotWithShape="1">
            <a:blip r:embed="rId5"/>
            <a:stretch/>
          </p:blipFill>
          <p:spPr bwMode="auto">
            <a:xfrm>
              <a:off x="794060" y="222636"/>
              <a:ext cx="133714" cy="158916"/>
            </a:xfrm>
            <a:prstGeom prst="rect">
              <a:avLst/>
            </a:prstGeom>
          </p:spPr>
        </p:pic>
        <p:sp>
          <p:nvSpPr>
            <p:cNvPr id="10" name="object 10"/>
            <p:cNvSpPr/>
            <p:nvPr/>
          </p:nvSpPr>
          <p:spPr bwMode="auto">
            <a:xfrm>
              <a:off x="0" y="2615092"/>
              <a:ext cx="6135370" cy="431799"/>
            </a:xfrm>
            <a:custGeom>
              <a:avLst/>
              <a:gdLst/>
              <a:ahLst/>
              <a:cxnLst/>
              <a:rect l="l" t="t" r="r" b="b"/>
              <a:pathLst>
                <a:path w="6135370" h="431800" extrusionOk="0">
                  <a:moveTo>
                    <a:pt x="0" y="213997"/>
                  </a:moveTo>
                  <a:lnTo>
                    <a:pt x="116774" y="188269"/>
                  </a:lnTo>
                  <a:lnTo>
                    <a:pt x="242213" y="161103"/>
                  </a:lnTo>
                  <a:lnTo>
                    <a:pt x="367464" y="134838"/>
                  </a:lnTo>
                  <a:lnTo>
                    <a:pt x="492903" y="109900"/>
                  </a:lnTo>
                  <a:lnTo>
                    <a:pt x="618341" y="86703"/>
                  </a:lnTo>
                  <a:lnTo>
                    <a:pt x="743686" y="65629"/>
                  </a:lnTo>
                  <a:lnTo>
                    <a:pt x="869125" y="47023"/>
                  </a:lnTo>
                  <a:lnTo>
                    <a:pt x="994470" y="31189"/>
                  </a:lnTo>
                  <a:lnTo>
                    <a:pt x="1119815" y="18381"/>
                  </a:lnTo>
                  <a:lnTo>
                    <a:pt x="1245254" y="8826"/>
                  </a:lnTo>
                  <a:lnTo>
                    <a:pt x="1370599" y="2663"/>
                  </a:lnTo>
                  <a:lnTo>
                    <a:pt x="1495944" y="0"/>
                  </a:lnTo>
                  <a:lnTo>
                    <a:pt x="1621289" y="889"/>
                  </a:lnTo>
                  <a:lnTo>
                    <a:pt x="1746727" y="5299"/>
                  </a:lnTo>
                  <a:lnTo>
                    <a:pt x="1872166" y="13167"/>
                  </a:lnTo>
                  <a:lnTo>
                    <a:pt x="1997511" y="24370"/>
                  </a:lnTo>
                  <a:lnTo>
                    <a:pt x="2122856" y="38714"/>
                  </a:lnTo>
                  <a:lnTo>
                    <a:pt x="2248295" y="55972"/>
                  </a:lnTo>
                  <a:lnTo>
                    <a:pt x="2373640" y="75846"/>
                  </a:lnTo>
                  <a:lnTo>
                    <a:pt x="2498985" y="98018"/>
                  </a:lnTo>
                  <a:lnTo>
                    <a:pt x="2624424" y="122135"/>
                  </a:lnTo>
                  <a:lnTo>
                    <a:pt x="2749768" y="147788"/>
                  </a:lnTo>
                  <a:lnTo>
                    <a:pt x="2875113" y="174558"/>
                  </a:lnTo>
                  <a:lnTo>
                    <a:pt x="3000552" y="202003"/>
                  </a:lnTo>
                  <a:lnTo>
                    <a:pt x="3125991" y="229676"/>
                  </a:lnTo>
                  <a:lnTo>
                    <a:pt x="3251336" y="257125"/>
                  </a:lnTo>
                  <a:lnTo>
                    <a:pt x="3376774" y="283898"/>
                  </a:lnTo>
                  <a:lnTo>
                    <a:pt x="3502119" y="309554"/>
                  </a:lnTo>
                  <a:lnTo>
                    <a:pt x="3627464" y="333677"/>
                  </a:lnTo>
                  <a:lnTo>
                    <a:pt x="3752903" y="355856"/>
                  </a:lnTo>
                  <a:lnTo>
                    <a:pt x="3878248" y="375740"/>
                  </a:lnTo>
                  <a:lnTo>
                    <a:pt x="4003593" y="393005"/>
                  </a:lnTo>
                  <a:lnTo>
                    <a:pt x="4128938" y="407359"/>
                  </a:lnTo>
                  <a:lnTo>
                    <a:pt x="4254377" y="418572"/>
                  </a:lnTo>
                  <a:lnTo>
                    <a:pt x="4379722" y="426452"/>
                  </a:lnTo>
                  <a:lnTo>
                    <a:pt x="4505160" y="430875"/>
                  </a:lnTo>
                  <a:lnTo>
                    <a:pt x="4630505" y="431775"/>
                  </a:lnTo>
                  <a:lnTo>
                    <a:pt x="4755944" y="429125"/>
                  </a:lnTo>
                  <a:lnTo>
                    <a:pt x="4881289" y="422968"/>
                  </a:lnTo>
                  <a:lnTo>
                    <a:pt x="5006728" y="413426"/>
                  </a:lnTo>
                  <a:lnTo>
                    <a:pt x="5132073" y="400632"/>
                  </a:lnTo>
                  <a:lnTo>
                    <a:pt x="5257418" y="384804"/>
                  </a:lnTo>
                  <a:lnTo>
                    <a:pt x="5382762" y="366208"/>
                  </a:lnTo>
                  <a:lnTo>
                    <a:pt x="5508201" y="345141"/>
                  </a:lnTo>
                  <a:lnTo>
                    <a:pt x="5633546" y="321953"/>
                  </a:lnTo>
                  <a:lnTo>
                    <a:pt x="5758985" y="297019"/>
                  </a:lnTo>
                  <a:lnTo>
                    <a:pt x="5884330" y="270754"/>
                  </a:lnTo>
                  <a:lnTo>
                    <a:pt x="6009675" y="243595"/>
                  </a:lnTo>
                  <a:lnTo>
                    <a:pt x="6135020" y="215975"/>
                  </a:lnTo>
                </a:path>
              </a:pathLst>
            </a:custGeom>
            <a:grpFill/>
            <a:ln w="10122">
              <a:solidFill>
                <a:srgbClr val="FFFFFF"/>
              </a:solidFill>
            </a:ln>
          </p:spPr>
          <p:txBody>
            <a:bodyPr wrap="square" lIns="0" tIns="0" rIns="0" bIns="0" rtlCol="0"/>
            <a:lstStyle/>
            <a:p>
              <a:pPr>
                <a:defRPr/>
              </a:pPr>
              <a:endParaRPr sz="3567" dirty="0"/>
            </a:p>
          </p:txBody>
        </p:sp>
        <p:sp>
          <p:nvSpPr>
            <p:cNvPr id="11" name="object 11"/>
            <p:cNvSpPr/>
            <p:nvPr/>
          </p:nvSpPr>
          <p:spPr bwMode="auto">
            <a:xfrm>
              <a:off x="0" y="2615092"/>
              <a:ext cx="6144260" cy="841375"/>
            </a:xfrm>
            <a:custGeom>
              <a:avLst/>
              <a:gdLst/>
              <a:ahLst/>
              <a:cxnLst/>
              <a:rect l="l" t="t" r="r" b="b"/>
              <a:pathLst>
                <a:path w="6144260" h="841375" extrusionOk="0">
                  <a:moveTo>
                    <a:pt x="1495944" y="0"/>
                  </a:moveTo>
                  <a:lnTo>
                    <a:pt x="1370599" y="2663"/>
                  </a:lnTo>
                  <a:lnTo>
                    <a:pt x="1245254" y="8826"/>
                  </a:lnTo>
                  <a:lnTo>
                    <a:pt x="1119815" y="18381"/>
                  </a:lnTo>
                  <a:lnTo>
                    <a:pt x="994470" y="31189"/>
                  </a:lnTo>
                  <a:lnTo>
                    <a:pt x="869125" y="47023"/>
                  </a:lnTo>
                  <a:lnTo>
                    <a:pt x="743686" y="65629"/>
                  </a:lnTo>
                  <a:lnTo>
                    <a:pt x="618341" y="86703"/>
                  </a:lnTo>
                  <a:lnTo>
                    <a:pt x="492903" y="109900"/>
                  </a:lnTo>
                  <a:lnTo>
                    <a:pt x="367464" y="134838"/>
                  </a:lnTo>
                  <a:lnTo>
                    <a:pt x="0" y="213997"/>
                  </a:lnTo>
                  <a:lnTo>
                    <a:pt x="0" y="840908"/>
                  </a:lnTo>
                  <a:lnTo>
                    <a:pt x="6143980" y="840908"/>
                  </a:lnTo>
                  <a:lnTo>
                    <a:pt x="6143980" y="431775"/>
                  </a:lnTo>
                  <a:lnTo>
                    <a:pt x="4630505" y="431775"/>
                  </a:lnTo>
                  <a:lnTo>
                    <a:pt x="4505160" y="430875"/>
                  </a:lnTo>
                  <a:lnTo>
                    <a:pt x="4379722" y="426452"/>
                  </a:lnTo>
                  <a:lnTo>
                    <a:pt x="4254377" y="418572"/>
                  </a:lnTo>
                  <a:lnTo>
                    <a:pt x="4128938" y="407359"/>
                  </a:lnTo>
                  <a:lnTo>
                    <a:pt x="4003593" y="393005"/>
                  </a:lnTo>
                  <a:lnTo>
                    <a:pt x="3878248" y="375740"/>
                  </a:lnTo>
                  <a:lnTo>
                    <a:pt x="3752903" y="355856"/>
                  </a:lnTo>
                  <a:lnTo>
                    <a:pt x="3627464" y="333677"/>
                  </a:lnTo>
                  <a:lnTo>
                    <a:pt x="3502119" y="309554"/>
                  </a:lnTo>
                  <a:lnTo>
                    <a:pt x="2749768" y="147788"/>
                  </a:lnTo>
                  <a:lnTo>
                    <a:pt x="2624424" y="122135"/>
                  </a:lnTo>
                  <a:lnTo>
                    <a:pt x="2498985" y="98018"/>
                  </a:lnTo>
                  <a:lnTo>
                    <a:pt x="2373640" y="75846"/>
                  </a:lnTo>
                  <a:lnTo>
                    <a:pt x="2248295" y="55972"/>
                  </a:lnTo>
                  <a:lnTo>
                    <a:pt x="2122856" y="38714"/>
                  </a:lnTo>
                  <a:lnTo>
                    <a:pt x="1997511" y="24370"/>
                  </a:lnTo>
                  <a:lnTo>
                    <a:pt x="1872166" y="13167"/>
                  </a:lnTo>
                  <a:lnTo>
                    <a:pt x="1746727" y="5299"/>
                  </a:lnTo>
                  <a:lnTo>
                    <a:pt x="1621289" y="889"/>
                  </a:lnTo>
                  <a:lnTo>
                    <a:pt x="1495944" y="0"/>
                  </a:lnTo>
                  <a:close/>
                </a:path>
                <a:path w="6144260" h="841375" extrusionOk="0">
                  <a:moveTo>
                    <a:pt x="6135020" y="215975"/>
                  </a:moveTo>
                  <a:lnTo>
                    <a:pt x="5758985" y="297019"/>
                  </a:lnTo>
                  <a:lnTo>
                    <a:pt x="5633546" y="321953"/>
                  </a:lnTo>
                  <a:lnTo>
                    <a:pt x="5508201" y="345141"/>
                  </a:lnTo>
                  <a:lnTo>
                    <a:pt x="5382762" y="366208"/>
                  </a:lnTo>
                  <a:lnTo>
                    <a:pt x="5257418" y="384804"/>
                  </a:lnTo>
                  <a:lnTo>
                    <a:pt x="5132073" y="400632"/>
                  </a:lnTo>
                  <a:lnTo>
                    <a:pt x="5006728" y="413426"/>
                  </a:lnTo>
                  <a:lnTo>
                    <a:pt x="4881289" y="422968"/>
                  </a:lnTo>
                  <a:lnTo>
                    <a:pt x="4755944" y="429125"/>
                  </a:lnTo>
                  <a:lnTo>
                    <a:pt x="4630505" y="431775"/>
                  </a:lnTo>
                  <a:lnTo>
                    <a:pt x="6143980" y="431775"/>
                  </a:lnTo>
                  <a:lnTo>
                    <a:pt x="6143980" y="246040"/>
                  </a:lnTo>
                  <a:lnTo>
                    <a:pt x="6135020" y="215975"/>
                  </a:lnTo>
                  <a:close/>
                </a:path>
              </a:pathLst>
            </a:custGeom>
            <a:solidFill>
              <a:srgbClr val="FFFFFF"/>
            </a:solidFill>
          </p:spPr>
          <p:txBody>
            <a:bodyPr wrap="square" lIns="0" tIns="0" rIns="0" bIns="0" rtlCol="0"/>
            <a:lstStyle/>
            <a:p>
              <a:pPr>
                <a:defRPr/>
              </a:pPr>
              <a:endParaRPr sz="3567" dirty="0"/>
            </a:p>
          </p:txBody>
        </p:sp>
        <p:sp>
          <p:nvSpPr>
            <p:cNvPr id="12" name="object 12"/>
            <p:cNvSpPr/>
            <p:nvPr/>
          </p:nvSpPr>
          <p:spPr bwMode="auto">
            <a:xfrm>
              <a:off x="525411" y="2615095"/>
              <a:ext cx="5619115" cy="841375"/>
            </a:xfrm>
            <a:custGeom>
              <a:avLst/>
              <a:gdLst/>
              <a:ahLst/>
              <a:cxnLst/>
              <a:rect l="l" t="t" r="r" b="b"/>
              <a:pathLst>
                <a:path w="5619115" h="841375" extrusionOk="0">
                  <a:moveTo>
                    <a:pt x="5618569" y="43027"/>
                  </a:moveTo>
                  <a:lnTo>
                    <a:pt x="5509095" y="58381"/>
                  </a:lnTo>
                  <a:lnTo>
                    <a:pt x="5383657" y="78587"/>
                  </a:lnTo>
                  <a:lnTo>
                    <a:pt x="5258320" y="101028"/>
                  </a:lnTo>
                  <a:lnTo>
                    <a:pt x="5132870" y="125361"/>
                  </a:lnTo>
                  <a:lnTo>
                    <a:pt x="5007534" y="151180"/>
                  </a:lnTo>
                  <a:lnTo>
                    <a:pt x="4506061" y="260629"/>
                  </a:lnTo>
                  <a:lnTo>
                    <a:pt x="4255363" y="312762"/>
                  </a:lnTo>
                  <a:lnTo>
                    <a:pt x="4129925" y="336651"/>
                  </a:lnTo>
                  <a:lnTo>
                    <a:pt x="4004589" y="358559"/>
                  </a:lnTo>
                  <a:lnTo>
                    <a:pt x="3984396" y="361721"/>
                  </a:lnTo>
                  <a:lnTo>
                    <a:pt x="3947490" y="355854"/>
                  </a:lnTo>
                  <a:lnTo>
                    <a:pt x="3822052" y="333679"/>
                  </a:lnTo>
                  <a:lnTo>
                    <a:pt x="3696716" y="309562"/>
                  </a:lnTo>
                  <a:lnTo>
                    <a:pt x="2944355" y="147789"/>
                  </a:lnTo>
                  <a:lnTo>
                    <a:pt x="2819019" y="122135"/>
                  </a:lnTo>
                  <a:lnTo>
                    <a:pt x="2693581" y="98018"/>
                  </a:lnTo>
                  <a:lnTo>
                    <a:pt x="2568232" y="75844"/>
                  </a:lnTo>
                  <a:lnTo>
                    <a:pt x="2442883" y="55981"/>
                  </a:lnTo>
                  <a:lnTo>
                    <a:pt x="2317445" y="38722"/>
                  </a:lnTo>
                  <a:lnTo>
                    <a:pt x="2192096" y="24371"/>
                  </a:lnTo>
                  <a:lnTo>
                    <a:pt x="2066759" y="13169"/>
                  </a:lnTo>
                  <a:lnTo>
                    <a:pt x="1941322" y="5308"/>
                  </a:lnTo>
                  <a:lnTo>
                    <a:pt x="1815884" y="889"/>
                  </a:lnTo>
                  <a:lnTo>
                    <a:pt x="1690535" y="0"/>
                  </a:lnTo>
                  <a:lnTo>
                    <a:pt x="1565186" y="2667"/>
                  </a:lnTo>
                  <a:lnTo>
                    <a:pt x="1439849" y="8826"/>
                  </a:lnTo>
                  <a:lnTo>
                    <a:pt x="1314411" y="18389"/>
                  </a:lnTo>
                  <a:lnTo>
                    <a:pt x="1189062" y="31191"/>
                  </a:lnTo>
                  <a:lnTo>
                    <a:pt x="1063713" y="47028"/>
                  </a:lnTo>
                  <a:lnTo>
                    <a:pt x="938276" y="65633"/>
                  </a:lnTo>
                  <a:lnTo>
                    <a:pt x="911783" y="70091"/>
                  </a:lnTo>
                  <a:lnTo>
                    <a:pt x="870026" y="63157"/>
                  </a:lnTo>
                  <a:lnTo>
                    <a:pt x="857745" y="79171"/>
                  </a:lnTo>
                  <a:lnTo>
                    <a:pt x="812927" y="86702"/>
                  </a:lnTo>
                  <a:lnTo>
                    <a:pt x="687489" y="109905"/>
                  </a:lnTo>
                  <a:lnTo>
                    <a:pt x="562051" y="134835"/>
                  </a:lnTo>
                  <a:lnTo>
                    <a:pt x="186016" y="215887"/>
                  </a:lnTo>
                  <a:lnTo>
                    <a:pt x="0" y="840905"/>
                  </a:lnTo>
                  <a:lnTo>
                    <a:pt x="274002" y="840905"/>
                  </a:lnTo>
                  <a:lnTo>
                    <a:pt x="5618569" y="840905"/>
                  </a:lnTo>
                  <a:lnTo>
                    <a:pt x="5618569" y="431774"/>
                  </a:lnTo>
                  <a:lnTo>
                    <a:pt x="5618569" y="431634"/>
                  </a:lnTo>
                  <a:lnTo>
                    <a:pt x="5618569" y="359295"/>
                  </a:lnTo>
                  <a:lnTo>
                    <a:pt x="5618569" y="43027"/>
                  </a:lnTo>
                  <a:close/>
                </a:path>
              </a:pathLst>
            </a:custGeom>
            <a:solidFill>
              <a:srgbClr val="FFFFFF">
                <a:alpha val="25000"/>
              </a:srgbClr>
            </a:solidFill>
          </p:spPr>
          <p:txBody>
            <a:bodyPr wrap="square" lIns="0" tIns="0" rIns="0" bIns="0" rtlCol="0"/>
            <a:lstStyle/>
            <a:p>
              <a:pPr>
                <a:defRPr/>
              </a:pPr>
              <a:endParaRPr sz="3567" dirty="0"/>
            </a:p>
          </p:txBody>
        </p:sp>
        <p:pic>
          <p:nvPicPr>
            <p:cNvPr id="13" name="object 13"/>
            <p:cNvPicPr/>
            <p:nvPr/>
          </p:nvPicPr>
          <p:blipFill rotWithShape="1">
            <a:blip r:embed="rId6"/>
            <a:stretch/>
          </p:blipFill>
          <p:spPr bwMode="auto">
            <a:xfrm>
              <a:off x="225437" y="2610810"/>
              <a:ext cx="5921073" cy="682826"/>
            </a:xfrm>
            <a:prstGeom prst="rect">
              <a:avLst/>
            </a:prstGeom>
          </p:spPr>
        </p:pic>
      </p:grpSp>
      <p:grpSp>
        <p:nvGrpSpPr>
          <p:cNvPr id="15" name="组合 14">
            <a:extLst>
              <a:ext uri="{FF2B5EF4-FFF2-40B4-BE49-F238E27FC236}">
                <a16:creationId xmlns:a16="http://schemas.microsoft.com/office/drawing/2014/main" id="{F4785AF5-8586-1A7A-CAE2-C37A2496D842}"/>
              </a:ext>
            </a:extLst>
          </p:cNvPr>
          <p:cNvGrpSpPr/>
          <p:nvPr/>
        </p:nvGrpSpPr>
        <p:grpSpPr>
          <a:xfrm>
            <a:off x="1281739" y="1325348"/>
            <a:ext cx="9616983" cy="2543361"/>
            <a:chOff x="1170099" y="1316862"/>
            <a:chExt cx="9616983" cy="2543361"/>
          </a:xfrm>
        </p:grpSpPr>
        <p:sp>
          <p:nvSpPr>
            <p:cNvPr id="196474716" name="object 14"/>
            <p:cNvSpPr txBox="1"/>
            <p:nvPr/>
          </p:nvSpPr>
          <p:spPr bwMode="auto">
            <a:xfrm>
              <a:off x="1170099" y="1316862"/>
              <a:ext cx="9616983" cy="1847505"/>
            </a:xfrm>
            <a:prstGeom prst="rect">
              <a:avLst/>
            </a:prstGeom>
          </p:spPr>
          <p:txBody>
            <a:bodyPr vert="horz" wrap="square" lIns="0" tIns="183717" rIns="0" bIns="0" rtlCol="0">
              <a:spAutoFit/>
            </a:bodyPr>
            <a:lstStyle/>
            <a:p>
              <a:pPr algn="ctr">
                <a:spcBef>
                  <a:spcPts val="1447"/>
                </a:spcBef>
                <a:defRPr/>
              </a:pPr>
              <a:r>
                <a:rPr lang="fr-FR" sz="3600" b="1" dirty="0">
                  <a:solidFill>
                    <a:schemeClr val="bg1"/>
                  </a:solidFill>
                  <a:latin typeface="Candara"/>
                  <a:cs typeface="Arial"/>
                </a:rPr>
                <a:t>Calcul de la réponse vibratoire forcée d'un pneumatique en roulement sur une surface de chaussée rugueuse</a:t>
              </a:r>
            </a:p>
          </p:txBody>
        </p:sp>
        <p:sp>
          <p:nvSpPr>
            <p:cNvPr id="1222636854" name="文本框 1222636853"/>
            <p:cNvSpPr txBox="1"/>
            <p:nvPr/>
          </p:nvSpPr>
          <p:spPr bwMode="auto">
            <a:xfrm>
              <a:off x="1730504" y="3420514"/>
              <a:ext cx="8496172" cy="439709"/>
            </a:xfrm>
            <a:prstGeom prst="rect">
              <a:avLst/>
            </a:prstGeom>
            <a:noFill/>
          </p:spPr>
          <p:txBody>
            <a:bodyPr vertOverflow="overflow" horzOverflow="overflow" vert="horz" wrap="square" lIns="181202" tIns="90601" rIns="181202" bIns="90601" numCol="1" spcCol="0" rtlCol="0" fromWordArt="0" anchor="t" anchorCtr="0" forceAA="0" compatLnSpc="0">
              <a:spAutoFit/>
            </a:bodyPr>
            <a:lstStyle/>
            <a:p>
              <a:pPr algn="ctr" defTabSz="1812112">
                <a:lnSpc>
                  <a:spcPct val="80000"/>
                </a:lnSpc>
                <a:buClr>
                  <a:schemeClr val="accent1"/>
                </a:buClr>
                <a:buSzPct val="100000"/>
                <a:defRPr lang="en-US" sz="2000" b="0" i="0" u="none" strike="noStrike" cap="none" spc="0">
                  <a:solidFill>
                    <a:srgbClr val="FFFFFF"/>
                  </a:solidFill>
                  <a:latin typeface="Candara"/>
                  <a:ea typeface="Arial"/>
                  <a:cs typeface="Arial"/>
                </a:defRPr>
              </a:pPr>
              <a:r>
                <a:rPr lang="fr-FR" dirty="0"/>
                <a:t>Jinhong Li</a:t>
              </a:r>
              <a:r>
                <a:rPr lang="fr-FR" baseline="30000" dirty="0"/>
                <a:t>a</a:t>
              </a:r>
              <a:r>
                <a:rPr lang="fr-FR" dirty="0"/>
                <a:t>, Fabien </a:t>
              </a:r>
              <a:r>
                <a:rPr lang="fr-FR" dirty="0" err="1"/>
                <a:t>Treyssède</a:t>
              </a:r>
              <a:r>
                <a:rPr lang="fr-FR" baseline="30000" dirty="0" err="1"/>
                <a:t>b</a:t>
              </a:r>
              <a:r>
                <a:rPr lang="fr-FR" dirty="0"/>
                <a:t>, Philippe </a:t>
              </a:r>
              <a:r>
                <a:rPr lang="fr-FR" dirty="0" err="1"/>
                <a:t>Klein</a:t>
              </a:r>
              <a:r>
                <a:rPr lang="fr-FR" baseline="30000" dirty="0" err="1"/>
                <a:t>a</a:t>
              </a:r>
              <a:r>
                <a:rPr lang="fr-FR" dirty="0"/>
                <a:t>, Julien </a:t>
              </a:r>
              <a:r>
                <a:rPr lang="fr-FR" dirty="0" err="1"/>
                <a:t>Cesbron</a:t>
              </a:r>
              <a:r>
                <a:rPr lang="fr-FR" baseline="30000" dirty="0" err="1"/>
                <a:t>a</a:t>
              </a:r>
              <a:endParaRPr lang="fr-FR" baseline="30000" dirty="0"/>
            </a:p>
          </p:txBody>
        </p:sp>
      </p:grpSp>
      <p:pic>
        <p:nvPicPr>
          <p:cNvPr id="21" name="图片 20">
            <a:extLst>
              <a:ext uri="{FF2B5EF4-FFF2-40B4-BE49-F238E27FC236}">
                <a16:creationId xmlns:a16="http://schemas.microsoft.com/office/drawing/2014/main" id="{28F99CCB-8181-2619-9F86-0FC6B652A0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9769" y="5572627"/>
            <a:ext cx="2186930" cy="689111"/>
          </a:xfrm>
          <a:prstGeom prst="rect">
            <a:avLst/>
          </a:prstGeom>
        </p:spPr>
      </p:pic>
      <p:sp>
        <p:nvSpPr>
          <p:cNvPr id="22" name="文本框 21">
            <a:extLst>
              <a:ext uri="{FF2B5EF4-FFF2-40B4-BE49-F238E27FC236}">
                <a16:creationId xmlns:a16="http://schemas.microsoft.com/office/drawing/2014/main" id="{799E7A36-7ECC-F6CF-CE96-3C70005F5900}"/>
              </a:ext>
            </a:extLst>
          </p:cNvPr>
          <p:cNvSpPr txBox="1"/>
          <p:nvPr/>
        </p:nvSpPr>
        <p:spPr>
          <a:xfrm>
            <a:off x="11594799" y="5857787"/>
            <a:ext cx="261610" cy="369332"/>
          </a:xfrm>
          <a:prstGeom prst="rect">
            <a:avLst/>
          </a:prstGeom>
          <a:noFill/>
        </p:spPr>
        <p:txBody>
          <a:bodyPr wrap="none" rtlCol="0">
            <a:spAutoFit/>
          </a:bodyPr>
          <a:lstStyle/>
          <a:p>
            <a:fld id="{003D2B6F-CAFF-4A35-A6EB-75E47E15EF20}" type="slidenum">
              <a:rPr lang="fr-FR" b="1" smtClean="0">
                <a:solidFill>
                  <a:srgbClr val="1717FF"/>
                </a:solidFill>
                <a:effectLst>
                  <a:outerShdw blurRad="38100" dist="38100" dir="2700000" algn="tl">
                    <a:srgbClr val="000000">
                      <a:alpha val="43137"/>
                    </a:srgbClr>
                  </a:outerShdw>
                </a:effectLst>
                <a:latin typeface="Candara" panose="020E0502030303020204" pitchFamily="34" charset="0"/>
              </a:rPr>
              <a:t>1</a:t>
            </a:fld>
            <a:endParaRPr lang="fr-FR" b="1" dirty="0">
              <a:solidFill>
                <a:srgbClr val="1717FF"/>
              </a:solidFill>
              <a:effectLst>
                <a:outerShdw blurRad="38100" dist="38100" dir="2700000" algn="tl">
                  <a:srgbClr val="000000">
                    <a:alpha val="43137"/>
                  </a:srgbClr>
                </a:outerShdw>
              </a:effectLst>
              <a:latin typeface="Candara" panose="020E0502030303020204" pitchFamily="34" charset="0"/>
            </a:endParaRPr>
          </a:p>
        </p:txBody>
      </p:sp>
      <p:sp>
        <p:nvSpPr>
          <p:cNvPr id="19" name="日期占位符 18">
            <a:extLst>
              <a:ext uri="{FF2B5EF4-FFF2-40B4-BE49-F238E27FC236}">
                <a16:creationId xmlns:a16="http://schemas.microsoft.com/office/drawing/2014/main" id="{DCA3D109-B53E-EFD5-2575-FEC186627E80}"/>
              </a:ext>
            </a:extLst>
          </p:cNvPr>
          <p:cNvSpPr>
            <a:spLocks noGrp="1"/>
          </p:cNvSpPr>
          <p:nvPr>
            <p:ph type="dt" sz="half" idx="6"/>
          </p:nvPr>
        </p:nvSpPr>
        <p:spPr/>
        <p:txBody>
          <a:bodyPr/>
          <a:lstStyle/>
          <a:p>
            <a:pPr marL="25169">
              <a:lnSpc>
                <a:spcPts val="1110"/>
              </a:lnSpc>
              <a:defRPr/>
            </a:pPr>
            <a:fld id="{4F8BB2E4-4058-40A7-8793-3F15E5ED8493}" type="datetime1">
              <a:rPr lang="fr-FR" smtClean="0"/>
              <a:t>24/06/2026</a:t>
            </a:fld>
            <a:endParaRPr lang="fr-FR" dirty="0"/>
          </a:p>
        </p:txBody>
      </p:sp>
      <p:sp>
        <p:nvSpPr>
          <p:cNvPr id="2" name="文本框 1">
            <a:extLst>
              <a:ext uri="{FF2B5EF4-FFF2-40B4-BE49-F238E27FC236}">
                <a16:creationId xmlns:a16="http://schemas.microsoft.com/office/drawing/2014/main" id="{D95E1A4E-9058-0E7A-0E09-D1D3F123C0FF}"/>
              </a:ext>
            </a:extLst>
          </p:cNvPr>
          <p:cNvSpPr txBox="1"/>
          <p:nvPr/>
        </p:nvSpPr>
        <p:spPr>
          <a:xfrm>
            <a:off x="4176308" y="4011885"/>
            <a:ext cx="3980577" cy="584775"/>
          </a:xfrm>
          <a:prstGeom prst="rect">
            <a:avLst/>
          </a:prstGeom>
          <a:noFill/>
        </p:spPr>
        <p:txBody>
          <a:bodyPr wrap="none" rtlCol="0">
            <a:spAutoFit/>
          </a:bodyPr>
          <a:lstStyle/>
          <a:p>
            <a:r>
              <a:rPr lang="fr-FR" sz="1600" baseline="30000" dirty="0">
                <a:solidFill>
                  <a:schemeClr val="bg1"/>
                </a:solidFill>
                <a:latin typeface="Candara" panose="020E0502030303020204" pitchFamily="34" charset="0"/>
              </a:rPr>
              <a:t>a</a:t>
            </a:r>
            <a:r>
              <a:rPr lang="fr-FR" sz="1600" dirty="0">
                <a:solidFill>
                  <a:schemeClr val="bg1"/>
                </a:solidFill>
                <a:latin typeface="Candara" panose="020E0502030303020204" pitchFamily="34" charset="0"/>
              </a:rPr>
              <a:t> Université Gustave Eiffel, </a:t>
            </a:r>
            <a:r>
              <a:rPr lang="fr-FR" sz="1600" dirty="0" err="1">
                <a:solidFill>
                  <a:schemeClr val="bg1"/>
                </a:solidFill>
                <a:latin typeface="Candara" panose="020E0502030303020204" pitchFamily="34" charset="0"/>
              </a:rPr>
              <a:t>Cerema</a:t>
            </a:r>
            <a:r>
              <a:rPr lang="fr-FR" sz="1600" dirty="0">
                <a:solidFill>
                  <a:schemeClr val="bg1"/>
                </a:solidFill>
                <a:latin typeface="Candara" panose="020E0502030303020204" pitchFamily="34" charset="0"/>
              </a:rPr>
              <a:t>, UMRAE</a:t>
            </a:r>
          </a:p>
          <a:p>
            <a:r>
              <a:rPr lang="fr-FR" sz="1600" baseline="30000" dirty="0">
                <a:solidFill>
                  <a:schemeClr val="bg1"/>
                </a:solidFill>
                <a:latin typeface="Candara" panose="020E0502030303020204" pitchFamily="34" charset="0"/>
              </a:rPr>
              <a:t>b</a:t>
            </a:r>
            <a:r>
              <a:rPr lang="fr-FR" sz="1600" dirty="0">
                <a:solidFill>
                  <a:schemeClr val="bg1"/>
                </a:solidFill>
                <a:latin typeface="Candara" panose="020E0502030303020204" pitchFamily="34" charset="0"/>
              </a:rPr>
              <a:t> Université Gustave Eiffel, GERS-</a:t>
            </a:r>
            <a:r>
              <a:rPr lang="fr-FR" sz="1600" dirty="0" err="1">
                <a:solidFill>
                  <a:schemeClr val="bg1"/>
                </a:solidFill>
                <a:latin typeface="Candara" panose="020E0502030303020204" pitchFamily="34" charset="0"/>
              </a:rPr>
              <a:t>GéoEND</a:t>
            </a:r>
            <a:endParaRPr lang="fr-FR" sz="1600" dirty="0">
              <a:solidFill>
                <a:schemeClr val="bg1"/>
              </a:solidFill>
              <a:latin typeface="Candara" panose="020E0502030303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a:extLst>
                  <a:ext uri="{FF2B5EF4-FFF2-40B4-BE49-F238E27FC236}">
                    <a16:creationId xmlns:a16="http://schemas.microsoft.com/office/drawing/2014/main" id="{8D9E3F0C-F026-426A-E4E0-CB13F6B1E9B3}"/>
                  </a:ext>
                </a:extLst>
              </p:cNvPr>
              <p:cNvSpPr txBox="1">
                <a:spLocks/>
              </p:cNvSpPr>
              <p:nvPr/>
            </p:nvSpPr>
            <p:spPr bwMode="auto">
              <a:xfrm>
                <a:off x="809897" y="201340"/>
                <a:ext cx="10941321" cy="882389"/>
              </a:xfrm>
              <a:prstGeom prst="rect">
                <a:avLst/>
              </a:prstGeom>
            </p:spPr>
            <p:txBody>
              <a:bodyPr vert="horz" wrap="square" lIns="0" tIns="30194" rIns="0" bIns="0" rtlCol="0">
                <a:spAutoFit/>
              </a:bodyPr>
              <a:lstStyle>
                <a:lvl1pPr>
                  <a:defRPr sz="1700" b="0" i="0">
                    <a:solidFill>
                      <a:schemeClr val="bg1"/>
                    </a:solidFill>
                    <a:latin typeface="Candara"/>
                    <a:ea typeface="+mj-ea"/>
                    <a:cs typeface="Candara"/>
                  </a:defRPr>
                </a:lvl1pPr>
              </a:lstStyle>
              <a:p>
                <a:pPr marL="4081019" algn="r">
                  <a:spcBef>
                    <a:spcPts val="230"/>
                  </a:spcBef>
                  <a:defRPr/>
                </a:pPr>
                <a:r>
                  <a:rPr lang="fr-FR" sz="3369" dirty="0">
                    <a:ea typeface="Candara"/>
                  </a:rPr>
                  <a:t>Résultats</a:t>
                </a:r>
              </a:p>
              <a:p>
                <a:pPr marL="4081019" algn="r">
                  <a:spcBef>
                    <a:spcPts val="230"/>
                  </a:spcBef>
                  <a:defRPr/>
                </a:pPr>
                <a:r>
                  <a:rPr lang="fr-FR" sz="2000" dirty="0">
                    <a:latin typeface="Candara" panose="020E0502030303020204" pitchFamily="34" charset="0"/>
                  </a:rPr>
                  <a:t>Champ de vitesse radiale </a:t>
                </a:r>
                <a14:m>
                  <m:oMath xmlns:m="http://schemas.openxmlformats.org/officeDocument/2006/math">
                    <m:sSub>
                      <m:sSubPr>
                        <m:ctrlPr>
                          <a:rPr lang="fr-FR" sz="2000" i="1" smtClean="0">
                            <a:latin typeface="Cambria Math" panose="02040503050406030204" pitchFamily="18" charset="0"/>
                          </a:rPr>
                        </m:ctrlPr>
                      </m:sSubPr>
                      <m:e>
                        <m:r>
                          <a:rPr lang="fr-FR" sz="2000" b="0" i="1" smtClean="0">
                            <a:latin typeface="Cambria Math" panose="02040503050406030204" pitchFamily="18" charset="0"/>
                          </a:rPr>
                          <m:t>𝑉</m:t>
                        </m:r>
                      </m:e>
                      <m:sub>
                        <m:r>
                          <a:rPr lang="fr-FR" sz="2000" b="0" i="1" smtClean="0">
                            <a:latin typeface="Cambria Math" panose="02040503050406030204" pitchFamily="18" charset="0"/>
                          </a:rPr>
                          <m:t>𝑟</m:t>
                        </m:r>
                      </m:sub>
                    </m:sSub>
                    <m:r>
                      <a:rPr lang="fr-FR" sz="2000" b="0" i="1" smtClean="0">
                        <a:latin typeface="Cambria Math" panose="02040503050406030204" pitchFamily="18" charset="0"/>
                      </a:rPr>
                      <m:t>(</m:t>
                    </m:r>
                    <m:r>
                      <a:rPr lang="fr-FR" sz="2000" b="0" i="1" smtClean="0">
                        <a:latin typeface="Cambria Math" panose="02040503050406030204" pitchFamily="18" charset="0"/>
                        <a:ea typeface="Cambria Math" panose="02040503050406030204" pitchFamily="18" charset="0"/>
                      </a:rPr>
                      <m:t>𝜃</m:t>
                    </m:r>
                    <m:r>
                      <a:rPr lang="fr-FR" sz="2000" b="0" i="1" smtClean="0">
                        <a:latin typeface="Cambria Math" panose="02040503050406030204" pitchFamily="18" charset="0"/>
                        <a:ea typeface="Cambria Math" panose="02040503050406030204" pitchFamily="18" charset="0"/>
                      </a:rPr>
                      <m:t>,</m:t>
                    </m:r>
                    <m:r>
                      <a:rPr lang="fr-FR" sz="2000" b="0" i="1" smtClean="0">
                        <a:latin typeface="Cambria Math" panose="02040503050406030204" pitchFamily="18" charset="0"/>
                        <a:ea typeface="Cambria Math" panose="02040503050406030204" pitchFamily="18" charset="0"/>
                      </a:rPr>
                      <m:t>𝑓</m:t>
                    </m:r>
                    <m:r>
                      <a:rPr lang="fr-FR" sz="2000" b="0" i="1" smtClean="0">
                        <a:latin typeface="Cambria Math" panose="02040503050406030204" pitchFamily="18" charset="0"/>
                        <a:ea typeface="Cambria Math" panose="02040503050406030204" pitchFamily="18" charset="0"/>
                      </a:rPr>
                      <m:t>)</m:t>
                    </m:r>
                  </m:oMath>
                </a14:m>
                <a:r>
                  <a:rPr lang="sv-SE" sz="2000" dirty="0">
                    <a:latin typeface="Candara" panose="020E0502030303020204" pitchFamily="34" charset="0"/>
                  </a:rPr>
                  <a:t> </a:t>
                </a:r>
                <a:endParaRPr lang="fr-FR" sz="2000" dirty="0">
                  <a:latin typeface="Candara" panose="020E0502030303020204" pitchFamily="34" charset="0"/>
                </a:endParaRPr>
              </a:p>
            </p:txBody>
          </p:sp>
        </mc:Choice>
        <mc:Fallback xmlns="">
          <p:sp>
            <p:nvSpPr>
              <p:cNvPr id="2" name="object 2">
                <a:extLst>
                  <a:ext uri="{FF2B5EF4-FFF2-40B4-BE49-F238E27FC236}">
                    <a16:creationId xmlns:a16="http://schemas.microsoft.com/office/drawing/2014/main" id="{8D9E3F0C-F026-426A-E4E0-CB13F6B1E9B3}"/>
                  </a:ext>
                </a:extLst>
              </p:cNvPr>
              <p:cNvSpPr txBox="1">
                <a:spLocks noRot="1" noChangeAspect="1" noMove="1" noResize="1" noEditPoints="1" noAdjustHandles="1" noChangeArrowheads="1" noChangeShapeType="1" noTextEdit="1"/>
              </p:cNvSpPr>
              <p:nvPr/>
            </p:nvSpPr>
            <p:spPr bwMode="auto">
              <a:xfrm>
                <a:off x="809897" y="201340"/>
                <a:ext cx="10941321" cy="882389"/>
              </a:xfrm>
              <a:prstGeom prst="rect">
                <a:avLst/>
              </a:prstGeom>
              <a:blipFill>
                <a:blip r:embed="rId3"/>
                <a:stretch>
                  <a:fillRect t="-11034" r="-2340" b="-16552"/>
                </a:stretch>
              </a:blipFill>
            </p:spPr>
            <p:txBody>
              <a:bodyPr/>
              <a:lstStyle/>
              <a:p>
                <a:r>
                  <a:rPr lang="fr-FR">
                    <a:noFill/>
                  </a:rPr>
                  <a:t> </a:t>
                </a:r>
              </a:p>
            </p:txBody>
          </p:sp>
        </mc:Fallback>
      </mc:AlternateContent>
      <p:sp>
        <p:nvSpPr>
          <p:cNvPr id="22" name="文本框 21">
            <a:extLst>
              <a:ext uri="{FF2B5EF4-FFF2-40B4-BE49-F238E27FC236}">
                <a16:creationId xmlns:a16="http://schemas.microsoft.com/office/drawing/2014/main" id="{354B2483-1DBF-67AC-56B4-A687322EA52B}"/>
              </a:ext>
            </a:extLst>
          </p:cNvPr>
          <p:cNvSpPr txBox="1"/>
          <p:nvPr/>
        </p:nvSpPr>
        <p:spPr>
          <a:xfrm>
            <a:off x="645401" y="5124877"/>
            <a:ext cx="6606683" cy="523220"/>
          </a:xfrm>
          <a:prstGeom prst="rect">
            <a:avLst/>
          </a:prstGeom>
          <a:noFill/>
        </p:spPr>
        <p:txBody>
          <a:bodyPr wrap="square" rtlCol="0">
            <a:spAutoFit/>
          </a:bodyPr>
          <a:lstStyle/>
          <a:p>
            <a:pPr algn="ctr"/>
            <a:r>
              <a:rPr lang="fr-FR" altLang="zh-CN" sz="1400" b="1" dirty="0">
                <a:latin typeface="Candara" panose="020E0502030303020204" pitchFamily="34" charset="0"/>
              </a:rPr>
              <a:t>Champs de vitesse radiale du pneumatique </a:t>
            </a:r>
            <a:r>
              <a:rPr lang="fr-FR" altLang="zh-CN" sz="1400" b="1" dirty="0" err="1">
                <a:latin typeface="Candara" panose="020E0502030303020204" pitchFamily="34" charset="0"/>
              </a:rPr>
              <a:t>v</a:t>
            </a:r>
            <a:r>
              <a:rPr lang="fr-FR" altLang="zh-CN" sz="1400" b="1" baseline="-25000" dirty="0" err="1">
                <a:latin typeface="Candara" panose="020E0502030303020204" pitchFamily="34" charset="0"/>
              </a:rPr>
              <a:t>r</a:t>
            </a:r>
            <a:r>
              <a:rPr lang="fr-FR" altLang="zh-CN" sz="1400" b="1" dirty="0">
                <a:latin typeface="Candara" panose="020E0502030303020204" pitchFamily="34" charset="0"/>
              </a:rPr>
              <a:t>(θ, ω), 90 km/h, type de chaussée N et A’. Photo de la surface de chaussée N et A’ </a:t>
            </a:r>
            <a:endParaRPr lang="fr-FR" sz="1400" b="1" dirty="0">
              <a:latin typeface="Candara" panose="020E0502030303020204" pitchFamily="34" charset="0"/>
            </a:endParaRPr>
          </a:p>
        </p:txBody>
      </p:sp>
      <p:sp>
        <p:nvSpPr>
          <p:cNvPr id="14" name="日期占位符 13">
            <a:extLst>
              <a:ext uri="{FF2B5EF4-FFF2-40B4-BE49-F238E27FC236}">
                <a16:creationId xmlns:a16="http://schemas.microsoft.com/office/drawing/2014/main" id="{C2F5B309-586B-B9C4-50AD-FA496357E9B1}"/>
              </a:ext>
            </a:extLst>
          </p:cNvPr>
          <p:cNvSpPr>
            <a:spLocks noGrp="1"/>
          </p:cNvSpPr>
          <p:nvPr>
            <p:ph type="dt" sz="half" idx="6"/>
          </p:nvPr>
        </p:nvSpPr>
        <p:spPr/>
        <p:txBody>
          <a:bodyPr/>
          <a:lstStyle/>
          <a:p>
            <a:pPr marL="25169">
              <a:lnSpc>
                <a:spcPts val="1110"/>
              </a:lnSpc>
              <a:defRPr/>
            </a:pPr>
            <a:fld id="{AB9F21EB-5AB7-4993-9A8F-61993675C125}" type="datetime1">
              <a:rPr lang="fr-FR" smtClean="0"/>
              <a:t>24/06/2026</a:t>
            </a:fld>
            <a:endParaRPr lang="fr-FR" dirty="0"/>
          </a:p>
        </p:txBody>
      </p:sp>
      <p:grpSp>
        <p:nvGrpSpPr>
          <p:cNvPr id="39" name="组合 38">
            <a:extLst>
              <a:ext uri="{FF2B5EF4-FFF2-40B4-BE49-F238E27FC236}">
                <a16:creationId xmlns:a16="http://schemas.microsoft.com/office/drawing/2014/main" id="{6A3AE3B6-C30C-5E43-1A50-AD63CD5B43ED}"/>
              </a:ext>
            </a:extLst>
          </p:cNvPr>
          <p:cNvGrpSpPr/>
          <p:nvPr/>
        </p:nvGrpSpPr>
        <p:grpSpPr>
          <a:xfrm>
            <a:off x="189026" y="1831599"/>
            <a:ext cx="7493224" cy="3183856"/>
            <a:chOff x="95250" y="1135314"/>
            <a:chExt cx="7493224" cy="3183856"/>
          </a:xfrm>
        </p:grpSpPr>
        <p:pic>
          <p:nvPicPr>
            <p:cNvPr id="17" name="图片 16">
              <a:extLst>
                <a:ext uri="{FF2B5EF4-FFF2-40B4-BE49-F238E27FC236}">
                  <a16:creationId xmlns:a16="http://schemas.microsoft.com/office/drawing/2014/main" id="{249EAAC9-D0BF-23B4-47FE-45F945DE047D}"/>
                </a:ext>
              </a:extLst>
            </p:cNvPr>
            <p:cNvPicPr>
              <a:picLocks noChangeAspect="1"/>
            </p:cNvPicPr>
            <p:nvPr/>
          </p:nvPicPr>
          <p:blipFill>
            <a:blip r:embed="rId4">
              <a:extLst>
                <a:ext uri="{28A0092B-C50C-407E-A947-70E740481C1C}">
                  <a14:useLocalDpi xmlns:a14="http://schemas.microsoft.com/office/drawing/2010/main" val="0"/>
                </a:ext>
              </a:extLst>
            </a:blip>
            <a:srcRect l="9296" r="-443"/>
            <a:stretch/>
          </p:blipFill>
          <p:spPr>
            <a:xfrm>
              <a:off x="3854967" y="1135314"/>
              <a:ext cx="3733507" cy="3183856"/>
            </a:xfrm>
            <a:prstGeom prst="rect">
              <a:avLst/>
            </a:prstGeom>
          </p:spPr>
        </p:pic>
        <p:pic>
          <p:nvPicPr>
            <p:cNvPr id="4" name="图片 3">
              <a:extLst>
                <a:ext uri="{FF2B5EF4-FFF2-40B4-BE49-F238E27FC236}">
                  <a16:creationId xmlns:a16="http://schemas.microsoft.com/office/drawing/2014/main" id="{442AB317-8AEF-905A-1B24-0862B69F682E}"/>
                </a:ext>
              </a:extLst>
            </p:cNvPr>
            <p:cNvPicPr>
              <a:picLocks noChangeAspect="1"/>
            </p:cNvPicPr>
            <p:nvPr/>
          </p:nvPicPr>
          <p:blipFill>
            <a:blip r:embed="rId5">
              <a:extLst>
                <a:ext uri="{28A0092B-C50C-407E-A947-70E740481C1C}">
                  <a14:useLocalDpi xmlns:a14="http://schemas.microsoft.com/office/drawing/2010/main" val="0"/>
                </a:ext>
              </a:extLst>
            </a:blip>
            <a:srcRect l="-603" t="-117" r="9242" b="117"/>
            <a:stretch/>
          </p:blipFill>
          <p:spPr>
            <a:xfrm>
              <a:off x="95250" y="1135314"/>
              <a:ext cx="3733507" cy="3177776"/>
            </a:xfrm>
            <a:prstGeom prst="rect">
              <a:avLst/>
            </a:prstGeom>
          </p:spPr>
        </p:pic>
      </p:grpSp>
      <p:grpSp>
        <p:nvGrpSpPr>
          <p:cNvPr id="3" name="组合 2">
            <a:extLst>
              <a:ext uri="{FF2B5EF4-FFF2-40B4-BE49-F238E27FC236}">
                <a16:creationId xmlns:a16="http://schemas.microsoft.com/office/drawing/2014/main" id="{4C0B9297-8EB8-9B16-4CF0-48E6BE313C30}"/>
              </a:ext>
            </a:extLst>
          </p:cNvPr>
          <p:cNvGrpSpPr/>
          <p:nvPr/>
        </p:nvGrpSpPr>
        <p:grpSpPr>
          <a:xfrm>
            <a:off x="7344047" y="1897774"/>
            <a:ext cx="4847953" cy="3750324"/>
            <a:chOff x="6256115" y="1840112"/>
            <a:chExt cx="4847953" cy="3779151"/>
          </a:xfrm>
        </p:grpSpPr>
        <p:pic>
          <p:nvPicPr>
            <p:cNvPr id="5" name="图片 4" descr="图表&#10;&#10;AI 生成的内容可能不正确。">
              <a:extLst>
                <a:ext uri="{FF2B5EF4-FFF2-40B4-BE49-F238E27FC236}">
                  <a16:creationId xmlns:a16="http://schemas.microsoft.com/office/drawing/2014/main" id="{6D54FF45-46A3-0441-1313-AA10D9632F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6641929" y="1840112"/>
              <a:ext cx="4237035" cy="3177776"/>
            </a:xfrm>
            <a:prstGeom prst="rect">
              <a:avLst/>
            </a:prstGeom>
          </p:spPr>
        </p:pic>
        <p:sp>
          <p:nvSpPr>
            <p:cNvPr id="6" name="文本框 5">
              <a:extLst>
                <a:ext uri="{FF2B5EF4-FFF2-40B4-BE49-F238E27FC236}">
                  <a16:creationId xmlns:a16="http://schemas.microsoft.com/office/drawing/2014/main" id="{1BF05B5D-600D-0202-E820-D5A938211DCE}"/>
                </a:ext>
              </a:extLst>
            </p:cNvPr>
            <p:cNvSpPr txBox="1"/>
            <p:nvPr/>
          </p:nvSpPr>
          <p:spPr>
            <a:xfrm>
              <a:off x="6256115" y="5096043"/>
              <a:ext cx="4847953" cy="523220"/>
            </a:xfrm>
            <a:prstGeom prst="rect">
              <a:avLst/>
            </a:prstGeom>
            <a:noFill/>
          </p:spPr>
          <p:txBody>
            <a:bodyPr wrap="square" rtlCol="0">
              <a:spAutoFit/>
            </a:bodyPr>
            <a:lstStyle/>
            <a:p>
              <a:pPr algn="ctr"/>
              <a:r>
                <a:rPr lang="fr-FR" altLang="zh-CN" sz="1400" b="1" dirty="0"/>
                <a:t>Champs vibratoire dans le pneu, revêtement A’, V=90 km/h, simulation </a:t>
              </a:r>
              <a:r>
                <a:rPr lang="fr-FR" sz="1400" b="1" i="0" dirty="0" err="1">
                  <a:effectLst/>
                  <a:latin typeface="Candara" panose="020E0502030303020204" pitchFamily="34" charset="0"/>
                </a:rPr>
                <a:t>DySiRoN</a:t>
              </a:r>
              <a:r>
                <a:rPr lang="fr-FR" sz="1400" b="1" i="0" dirty="0">
                  <a:effectLst/>
                  <a:latin typeface="Candara" panose="020E0502030303020204" pitchFamily="34" charset="0"/>
                </a:rPr>
                <a:t>*, résultat similaire à celui présenté à [4]</a:t>
              </a:r>
              <a:endParaRPr lang="fr-FR" sz="1400" b="1" dirty="0"/>
            </a:p>
          </p:txBody>
        </p:sp>
      </p:grpSp>
      <p:sp>
        <p:nvSpPr>
          <p:cNvPr id="8" name="文本框 7">
            <a:extLst>
              <a:ext uri="{FF2B5EF4-FFF2-40B4-BE49-F238E27FC236}">
                <a16:creationId xmlns:a16="http://schemas.microsoft.com/office/drawing/2014/main" id="{FDB84B1F-D461-C575-BAF2-14CF603AA353}"/>
              </a:ext>
            </a:extLst>
          </p:cNvPr>
          <p:cNvSpPr txBox="1"/>
          <p:nvPr/>
        </p:nvSpPr>
        <p:spPr>
          <a:xfrm>
            <a:off x="809897" y="6319769"/>
            <a:ext cx="8898078" cy="430887"/>
          </a:xfrm>
          <a:prstGeom prst="rect">
            <a:avLst/>
          </a:prstGeom>
          <a:noFill/>
        </p:spPr>
        <p:txBody>
          <a:bodyPr wrap="square" rtlCol="0">
            <a:spAutoFit/>
          </a:bodyPr>
          <a:lstStyle/>
          <a:p>
            <a:pPr algn="just"/>
            <a:r>
              <a:rPr lang="fr-FR" sz="1100" i="1" dirty="0"/>
              <a:t>*</a:t>
            </a:r>
            <a:r>
              <a:rPr lang="fr-FR" altLang="zh-CN" sz="1100" i="1" dirty="0"/>
              <a:t>simulation </a:t>
            </a:r>
            <a:r>
              <a:rPr lang="fr-FR" altLang="zh-CN" sz="1100" i="1" dirty="0" err="1"/>
              <a:t>DySiRoN</a:t>
            </a:r>
            <a:r>
              <a:rPr lang="fr-FR" altLang="zh-CN" sz="1100" i="1" dirty="0"/>
              <a:t> : plaque orthotrope, contact fondation de Winkler, méthode des pénalités</a:t>
            </a:r>
          </a:p>
          <a:p>
            <a:pPr algn="just"/>
            <a:r>
              <a:rPr lang="fr-FR" sz="1100" dirty="0"/>
              <a:t> [4] Z. Bazari, “Modélisation du contact pneumatique/chaussée pour l’évaluation du bruit de roulement,” Thèse de doctorat, Université de Lyon, 2018</a:t>
            </a:r>
          </a:p>
        </p:txBody>
      </p:sp>
      <p:cxnSp>
        <p:nvCxnSpPr>
          <p:cNvPr id="15" name="直接箭头连接符 14">
            <a:extLst>
              <a:ext uri="{FF2B5EF4-FFF2-40B4-BE49-F238E27FC236}">
                <a16:creationId xmlns:a16="http://schemas.microsoft.com/office/drawing/2014/main" id="{59FEE39F-6392-8B9C-5B8E-3CDEFB2B833A}"/>
              </a:ext>
            </a:extLst>
          </p:cNvPr>
          <p:cNvCxnSpPr>
            <a:cxnSpLocks/>
          </p:cNvCxnSpPr>
          <p:nvPr/>
        </p:nvCxnSpPr>
        <p:spPr>
          <a:xfrm>
            <a:off x="6539241" y="3711167"/>
            <a:ext cx="2171709"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9" name="文本框 8">
            <a:extLst>
              <a:ext uri="{FF2B5EF4-FFF2-40B4-BE49-F238E27FC236}">
                <a16:creationId xmlns:a16="http://schemas.microsoft.com/office/drawing/2014/main" id="{475BDA46-E4CD-1B32-8151-69115E61DD87}"/>
              </a:ext>
            </a:extLst>
          </p:cNvPr>
          <p:cNvSpPr txBox="1"/>
          <p:nvPr/>
        </p:nvSpPr>
        <p:spPr bwMode="auto">
          <a:xfrm>
            <a:off x="11594799" y="5857787"/>
            <a:ext cx="261610" cy="369332"/>
          </a:xfrm>
          <a:prstGeom prst="rect">
            <a:avLst/>
          </a:prstGeom>
          <a:noFill/>
        </p:spPr>
        <p:txBody>
          <a:bodyPr wrap="none" rtlCol="0">
            <a:spAutoFit/>
          </a:bodyPr>
          <a:lstStyle/>
          <a:p>
            <a:fld id="{003D2B6F-CAFF-4A35-A6EB-75E47E15EF20}" type="slidenum">
              <a:rPr lang="fr-FR" b="1" smtClean="0">
                <a:solidFill>
                  <a:srgbClr val="1717FF"/>
                </a:solidFill>
                <a:effectLst>
                  <a:outerShdw blurRad="38100" dist="38100" dir="2700000" algn="tl">
                    <a:srgbClr val="000000">
                      <a:alpha val="43137"/>
                    </a:srgbClr>
                  </a:outerShdw>
                </a:effectLst>
                <a:latin typeface="Candara" panose="020E0502030303020204" pitchFamily="34" charset="0"/>
              </a:rPr>
              <a:t>10</a:t>
            </a:fld>
            <a:endParaRPr lang="fr-FR" b="1" dirty="0">
              <a:solidFill>
                <a:srgbClr val="1717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301338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a:extLst>
                  <a:ext uri="{FF2B5EF4-FFF2-40B4-BE49-F238E27FC236}">
                    <a16:creationId xmlns:a16="http://schemas.microsoft.com/office/drawing/2014/main" id="{8D9E3F0C-F026-426A-E4E0-CB13F6B1E9B3}"/>
                  </a:ext>
                </a:extLst>
              </p:cNvPr>
              <p:cNvSpPr txBox="1">
                <a:spLocks/>
              </p:cNvSpPr>
              <p:nvPr/>
            </p:nvSpPr>
            <p:spPr bwMode="auto">
              <a:xfrm>
                <a:off x="809897" y="201340"/>
                <a:ext cx="10941321" cy="946765"/>
              </a:xfrm>
              <a:prstGeom prst="rect">
                <a:avLst/>
              </a:prstGeom>
            </p:spPr>
            <p:txBody>
              <a:bodyPr vert="horz" wrap="square" lIns="0" tIns="30194" rIns="0" bIns="0" rtlCol="0">
                <a:spAutoFit/>
              </a:bodyPr>
              <a:lstStyle>
                <a:lvl1pPr>
                  <a:defRPr sz="1700" b="0" i="0">
                    <a:solidFill>
                      <a:schemeClr val="bg1"/>
                    </a:solidFill>
                    <a:latin typeface="Candara"/>
                    <a:ea typeface="+mj-ea"/>
                    <a:cs typeface="Candara"/>
                  </a:defRPr>
                </a:lvl1pPr>
              </a:lstStyle>
              <a:p>
                <a:pPr marL="4081019" algn="r">
                  <a:spcBef>
                    <a:spcPts val="230"/>
                  </a:spcBef>
                  <a:defRPr/>
                </a:pPr>
                <a:r>
                  <a:rPr lang="fr-FR" sz="3369" dirty="0">
                    <a:ea typeface="Candara"/>
                  </a:rPr>
                  <a:t>Résultats</a:t>
                </a:r>
              </a:p>
              <a:p>
                <a:pPr marL="4081019" algn="r">
                  <a:spcBef>
                    <a:spcPts val="230"/>
                  </a:spcBef>
                  <a:defRPr/>
                </a:pPr>
                <a:r>
                  <a:rPr lang="fr-FR" sz="2000" dirty="0">
                    <a:latin typeface="Candara" panose="020E0502030303020204" pitchFamily="34" charset="0"/>
                  </a:rPr>
                  <a:t>DSF </a:t>
                </a:r>
                <a14:m>
                  <m:oMath xmlns:m="http://schemas.openxmlformats.org/officeDocument/2006/math">
                    <m:sSubSup>
                      <m:sSubSupPr>
                        <m:ctrlPr>
                          <a:rPr lang="fr-FR" sz="2000" i="1" smtClean="0">
                            <a:latin typeface="Cambria Math" panose="02040503050406030204" pitchFamily="18" charset="0"/>
                          </a:rPr>
                        </m:ctrlPr>
                      </m:sSubSupPr>
                      <m:e>
                        <m:r>
                          <a:rPr lang="fr-FR" sz="2000" b="0" i="1" smtClean="0">
                            <a:latin typeface="Cambria Math" panose="02040503050406030204" pitchFamily="18" charset="0"/>
                          </a:rPr>
                          <m:t>𝑉</m:t>
                        </m:r>
                      </m:e>
                      <m:sub>
                        <m:r>
                          <a:rPr lang="fr-FR" sz="2000" b="0" i="1" smtClean="0">
                            <a:latin typeface="Cambria Math" panose="02040503050406030204" pitchFamily="18" charset="0"/>
                          </a:rPr>
                          <m:t>𝑟</m:t>
                        </m:r>
                      </m:sub>
                      <m:sup>
                        <m:r>
                          <a:rPr lang="fr-FR" sz="2000" b="0" i="1" smtClean="0">
                            <a:latin typeface="Cambria Math" panose="02040503050406030204" pitchFamily="18" charset="0"/>
                          </a:rPr>
                          <m:t>(</m:t>
                        </m:r>
                        <m:r>
                          <a:rPr lang="fr-FR" sz="2000" b="0" i="1" smtClean="0">
                            <a:latin typeface="Cambria Math" panose="02040503050406030204" pitchFamily="18" charset="0"/>
                          </a:rPr>
                          <m:t>𝑛</m:t>
                        </m:r>
                        <m:r>
                          <a:rPr lang="fr-FR" sz="2000" b="0" i="1" smtClean="0">
                            <a:latin typeface="Cambria Math" panose="02040503050406030204" pitchFamily="18" charset="0"/>
                          </a:rPr>
                          <m:t>)</m:t>
                        </m:r>
                      </m:sup>
                    </m:sSubSup>
                    <m:r>
                      <a:rPr lang="fr-FR" sz="2000" i="1" smtClean="0">
                        <a:latin typeface="Cambria Math" panose="02040503050406030204" pitchFamily="18" charset="0"/>
                      </a:rPr>
                      <m:t> </m:t>
                    </m:r>
                    <m:r>
                      <a:rPr lang="fr-FR" sz="2000" b="0" i="1" smtClean="0">
                        <a:latin typeface="Cambria Math" panose="02040503050406030204" pitchFamily="18" charset="0"/>
                      </a:rPr>
                      <m:t>(</m:t>
                    </m:r>
                    <m:r>
                      <a:rPr lang="fr-FR" sz="2000" b="0" i="1" smtClean="0">
                        <a:latin typeface="Cambria Math" panose="02040503050406030204" pitchFamily="18" charset="0"/>
                        <a:ea typeface="Cambria Math" panose="02040503050406030204" pitchFamily="18" charset="0"/>
                      </a:rPr>
                      <m:t>𝑓</m:t>
                    </m:r>
                    <m:r>
                      <a:rPr lang="fr-FR" sz="2000" b="0" i="1" smtClean="0">
                        <a:latin typeface="Cambria Math" panose="02040503050406030204" pitchFamily="18" charset="0"/>
                        <a:ea typeface="Cambria Math" panose="02040503050406030204" pitchFamily="18" charset="0"/>
                      </a:rPr>
                      <m:t>)</m:t>
                    </m:r>
                  </m:oMath>
                </a14:m>
                <a:r>
                  <a:rPr lang="sv-SE" sz="2000" dirty="0">
                    <a:latin typeface="Candara" panose="020E0502030303020204" pitchFamily="34" charset="0"/>
                  </a:rPr>
                  <a:t> </a:t>
                </a:r>
                <a:endParaRPr lang="fr-FR" sz="2000" dirty="0">
                  <a:latin typeface="Candara" panose="020E0502030303020204" pitchFamily="34" charset="0"/>
                </a:endParaRPr>
              </a:p>
            </p:txBody>
          </p:sp>
        </mc:Choice>
        <mc:Fallback xmlns="">
          <p:sp>
            <p:nvSpPr>
              <p:cNvPr id="2" name="object 2">
                <a:extLst>
                  <a:ext uri="{FF2B5EF4-FFF2-40B4-BE49-F238E27FC236}">
                    <a16:creationId xmlns:a16="http://schemas.microsoft.com/office/drawing/2014/main" id="{8D9E3F0C-F026-426A-E4E0-CB13F6B1E9B3}"/>
                  </a:ext>
                </a:extLst>
              </p:cNvPr>
              <p:cNvSpPr txBox="1">
                <a:spLocks noRot="1" noChangeAspect="1" noMove="1" noResize="1" noEditPoints="1" noAdjustHandles="1" noChangeArrowheads="1" noChangeShapeType="1" noTextEdit="1"/>
              </p:cNvSpPr>
              <p:nvPr/>
            </p:nvSpPr>
            <p:spPr bwMode="auto">
              <a:xfrm>
                <a:off x="809897" y="201340"/>
                <a:ext cx="10941321" cy="946765"/>
              </a:xfrm>
              <a:prstGeom prst="rect">
                <a:avLst/>
              </a:prstGeom>
              <a:blipFill>
                <a:blip r:embed="rId4"/>
                <a:stretch>
                  <a:fillRect t="-10323" r="-2340" b="-15484"/>
                </a:stretch>
              </a:blipFill>
            </p:spPr>
            <p:txBody>
              <a:bodyPr/>
              <a:lstStyle/>
              <a:p>
                <a:r>
                  <a:rPr lang="fr-FR">
                    <a:noFill/>
                  </a:rPr>
                  <a:t> </a:t>
                </a:r>
              </a:p>
            </p:txBody>
          </p:sp>
        </mc:Fallback>
      </mc:AlternateContent>
      <p:grpSp>
        <p:nvGrpSpPr>
          <p:cNvPr id="16" name="组合 15">
            <a:extLst>
              <a:ext uri="{FF2B5EF4-FFF2-40B4-BE49-F238E27FC236}">
                <a16:creationId xmlns:a16="http://schemas.microsoft.com/office/drawing/2014/main" id="{0DA73434-29A3-6EC2-B7B7-2B44928D6371}"/>
              </a:ext>
            </a:extLst>
          </p:cNvPr>
          <p:cNvGrpSpPr/>
          <p:nvPr/>
        </p:nvGrpSpPr>
        <p:grpSpPr>
          <a:xfrm>
            <a:off x="123403" y="2519692"/>
            <a:ext cx="11945194" cy="3532158"/>
            <a:chOff x="123403" y="2519692"/>
            <a:chExt cx="11945194" cy="3532158"/>
          </a:xfrm>
        </p:grpSpPr>
        <p:grpSp>
          <p:nvGrpSpPr>
            <p:cNvPr id="13" name="组合 12">
              <a:extLst>
                <a:ext uri="{FF2B5EF4-FFF2-40B4-BE49-F238E27FC236}">
                  <a16:creationId xmlns:a16="http://schemas.microsoft.com/office/drawing/2014/main" id="{DE685791-B5CD-B99C-9C5D-CC189FC7FB76}"/>
                </a:ext>
              </a:extLst>
            </p:cNvPr>
            <p:cNvGrpSpPr/>
            <p:nvPr/>
          </p:nvGrpSpPr>
          <p:grpSpPr>
            <a:xfrm>
              <a:off x="123403" y="2519692"/>
              <a:ext cx="11945194" cy="3008342"/>
              <a:chOff x="223644" y="2100919"/>
              <a:chExt cx="11945194" cy="3008342"/>
            </a:xfrm>
          </p:grpSpPr>
          <p:pic>
            <p:nvPicPr>
              <p:cNvPr id="7" name="图片 6">
                <a:extLst>
                  <a:ext uri="{FF2B5EF4-FFF2-40B4-BE49-F238E27FC236}">
                    <a16:creationId xmlns:a16="http://schemas.microsoft.com/office/drawing/2014/main" id="{CBD0E042-C48D-4E47-E12F-2533A25F875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3644" y="2106606"/>
                <a:ext cx="6315070" cy="3002655"/>
              </a:xfrm>
              <a:prstGeom prst="rect">
                <a:avLst/>
              </a:prstGeom>
            </p:spPr>
          </p:pic>
          <p:pic>
            <p:nvPicPr>
              <p:cNvPr id="11" name="图片 10">
                <a:extLst>
                  <a:ext uri="{FF2B5EF4-FFF2-40B4-BE49-F238E27FC236}">
                    <a16:creationId xmlns:a16="http://schemas.microsoft.com/office/drawing/2014/main" id="{09A312C4-43B2-7430-7B71-7873D5A4EC35}"/>
                  </a:ext>
                </a:extLst>
              </p:cNvPr>
              <p:cNvPicPr>
                <a:picLocks noChangeAspect="1"/>
              </p:cNvPicPr>
              <p:nvPr/>
            </p:nvPicPr>
            <p:blipFill>
              <a:blip r:embed="rId6">
                <a:extLst>
                  <a:ext uri="{28A0092B-C50C-407E-A947-70E740481C1C}">
                    <a14:useLocalDpi xmlns:a14="http://schemas.microsoft.com/office/drawing/2010/main" val="0"/>
                  </a:ext>
                </a:extLst>
              </a:blip>
              <a:srcRect l="6648" t="-170" r="-216" b="170"/>
              <a:stretch/>
            </p:blipFill>
            <p:spPr>
              <a:xfrm>
                <a:off x="6260437" y="2100919"/>
                <a:ext cx="5908401" cy="3002400"/>
              </a:xfrm>
              <a:prstGeom prst="rect">
                <a:avLst/>
              </a:prstGeom>
            </p:spPr>
          </p:pic>
        </p:grpSp>
        <p:sp>
          <p:nvSpPr>
            <p:cNvPr id="12" name="文本框 11">
              <a:extLst>
                <a:ext uri="{FF2B5EF4-FFF2-40B4-BE49-F238E27FC236}">
                  <a16:creationId xmlns:a16="http://schemas.microsoft.com/office/drawing/2014/main" id="{ECCFC7B6-3E8F-A962-3BBD-7BE8403CCF9B}"/>
                </a:ext>
              </a:extLst>
            </p:cNvPr>
            <p:cNvSpPr txBox="1"/>
            <p:nvPr/>
          </p:nvSpPr>
          <p:spPr>
            <a:xfrm>
              <a:off x="3367052" y="5528630"/>
              <a:ext cx="5586288" cy="523220"/>
            </a:xfrm>
            <a:prstGeom prst="rect">
              <a:avLst/>
            </a:prstGeom>
            <a:noFill/>
          </p:spPr>
          <p:txBody>
            <a:bodyPr wrap="square" rtlCol="0">
              <a:spAutoFit/>
            </a:bodyPr>
            <a:lstStyle/>
            <a:p>
              <a:pPr algn="ctr"/>
              <a:r>
                <a:rPr lang="fr-FR" altLang="zh-CN" sz="1400" b="1" dirty="0"/>
                <a:t>Décomposition en série de Fourier des vitesses radiales </a:t>
              </a:r>
              <a:r>
                <a:rPr lang="fr-FR" altLang="zh-CN" sz="1400" b="1" dirty="0" err="1"/>
                <a:t>v</a:t>
              </a:r>
              <a:r>
                <a:rPr lang="fr-FR" altLang="zh-CN" sz="1400" b="1" baseline="-25000" dirty="0" err="1"/>
                <a:t>r</a:t>
              </a:r>
              <a:r>
                <a:rPr lang="fr-FR" altLang="zh-CN" sz="1400" b="1" dirty="0"/>
                <a:t> </a:t>
              </a:r>
              <a:r>
                <a:rPr lang="fr-FR" altLang="zh-CN" sz="1400" b="1" baseline="30000" dirty="0"/>
                <a:t>(n)</a:t>
              </a:r>
              <a:r>
                <a:rPr lang="fr-FR" altLang="zh-CN" sz="1400" b="1" dirty="0"/>
                <a:t> (f), 30 km/h, type de chaussée N et A’</a:t>
              </a:r>
              <a:endParaRPr lang="fr-FR" sz="1400" b="1" dirty="0"/>
            </a:p>
          </p:txBody>
        </p:sp>
      </p:grpSp>
      <p:sp>
        <p:nvSpPr>
          <p:cNvPr id="22" name="日期占位符 21">
            <a:extLst>
              <a:ext uri="{FF2B5EF4-FFF2-40B4-BE49-F238E27FC236}">
                <a16:creationId xmlns:a16="http://schemas.microsoft.com/office/drawing/2014/main" id="{A86A2935-A07B-6038-8C89-F1D6A68AC80A}"/>
              </a:ext>
            </a:extLst>
          </p:cNvPr>
          <p:cNvSpPr>
            <a:spLocks noGrp="1"/>
          </p:cNvSpPr>
          <p:nvPr>
            <p:ph type="dt" sz="half" idx="6"/>
          </p:nvPr>
        </p:nvSpPr>
        <p:spPr/>
        <p:txBody>
          <a:bodyPr/>
          <a:lstStyle/>
          <a:p>
            <a:pPr marL="25169">
              <a:lnSpc>
                <a:spcPts val="1110"/>
              </a:lnSpc>
              <a:defRPr/>
            </a:pPr>
            <a:fld id="{FF6030E2-5C03-4273-8345-1D9502A62B0D}" type="datetime1">
              <a:rPr lang="fr-FR" smtClean="0"/>
              <a:t>24/06/2026</a:t>
            </a:fld>
            <a:endParaRPr lang="fr-FR" dirty="0"/>
          </a:p>
        </p:txBody>
      </p:sp>
      <p:grpSp>
        <p:nvGrpSpPr>
          <p:cNvPr id="15" name="组合 14">
            <a:extLst>
              <a:ext uri="{FF2B5EF4-FFF2-40B4-BE49-F238E27FC236}">
                <a16:creationId xmlns:a16="http://schemas.microsoft.com/office/drawing/2014/main" id="{D6A91861-F99E-AC9A-31A5-580F82D7A89A}"/>
              </a:ext>
            </a:extLst>
          </p:cNvPr>
          <p:cNvGrpSpPr/>
          <p:nvPr/>
        </p:nvGrpSpPr>
        <p:grpSpPr>
          <a:xfrm>
            <a:off x="412851" y="1242121"/>
            <a:ext cx="5908402" cy="1157967"/>
            <a:chOff x="412851" y="1242121"/>
            <a:chExt cx="5908402" cy="1157967"/>
          </a:xfrm>
        </p:grpSpPr>
        <p:sp>
          <p:nvSpPr>
            <p:cNvPr id="8" name="文本框 7">
              <a:extLst>
                <a:ext uri="{FF2B5EF4-FFF2-40B4-BE49-F238E27FC236}">
                  <a16:creationId xmlns:a16="http://schemas.microsoft.com/office/drawing/2014/main" id="{B7F26A82-6312-04CC-08D4-1A0ECC92A65A}"/>
                </a:ext>
              </a:extLst>
            </p:cNvPr>
            <p:cNvSpPr txBox="1"/>
            <p:nvPr/>
          </p:nvSpPr>
          <p:spPr>
            <a:xfrm>
              <a:off x="412851" y="1242121"/>
              <a:ext cx="5908402" cy="584775"/>
            </a:xfrm>
            <a:prstGeom prst="rect">
              <a:avLst/>
            </a:prstGeom>
            <a:noFill/>
          </p:spPr>
          <p:txBody>
            <a:bodyPr wrap="square" rtlCol="0">
              <a:spAutoFit/>
            </a:bodyPr>
            <a:lstStyle/>
            <a:p>
              <a:r>
                <a:rPr lang="fr-FR" sz="1600" b="1" dirty="0">
                  <a:latin typeface="Candara" panose="020E0502030303020204" pitchFamily="34" charset="0"/>
                </a:rPr>
                <a:t>Décomposition en série de Fourier sur les vitesses radiales en surface du pneumatique :</a:t>
              </a:r>
            </a:p>
          </p:txBody>
        </p:sp>
        <p:pic>
          <p:nvPicPr>
            <p:cNvPr id="14" name="图片 13">
              <a:extLst>
                <a:ext uri="{FF2B5EF4-FFF2-40B4-BE49-F238E27FC236}">
                  <a16:creationId xmlns:a16="http://schemas.microsoft.com/office/drawing/2014/main" id="{6640440A-6AF3-FE29-9AE4-F5F57AE3B5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094" y="1809508"/>
              <a:ext cx="2806844" cy="590580"/>
            </a:xfrm>
            <a:prstGeom prst="rect">
              <a:avLst/>
            </a:prstGeom>
          </p:spPr>
        </p:pic>
      </p:grpSp>
      <p:sp>
        <p:nvSpPr>
          <p:cNvPr id="4" name="文本框 3">
            <a:extLst>
              <a:ext uri="{FF2B5EF4-FFF2-40B4-BE49-F238E27FC236}">
                <a16:creationId xmlns:a16="http://schemas.microsoft.com/office/drawing/2014/main" id="{EDE4D28E-11A9-0505-4DB3-B58CE61D6857}"/>
              </a:ext>
            </a:extLst>
          </p:cNvPr>
          <p:cNvSpPr txBox="1"/>
          <p:nvPr/>
        </p:nvSpPr>
        <p:spPr bwMode="auto">
          <a:xfrm>
            <a:off x="11594799" y="5857787"/>
            <a:ext cx="261610" cy="369332"/>
          </a:xfrm>
          <a:prstGeom prst="rect">
            <a:avLst/>
          </a:prstGeom>
          <a:noFill/>
        </p:spPr>
        <p:txBody>
          <a:bodyPr wrap="none" rtlCol="0">
            <a:spAutoFit/>
          </a:bodyPr>
          <a:lstStyle/>
          <a:p>
            <a:fld id="{003D2B6F-CAFF-4A35-A6EB-75E47E15EF20}" type="slidenum">
              <a:rPr lang="fr-FR" b="1" smtClean="0">
                <a:solidFill>
                  <a:srgbClr val="1717FF"/>
                </a:solidFill>
                <a:effectLst>
                  <a:outerShdw blurRad="38100" dist="38100" dir="2700000" algn="tl">
                    <a:srgbClr val="000000">
                      <a:alpha val="43137"/>
                    </a:srgbClr>
                  </a:outerShdw>
                </a:effectLst>
                <a:latin typeface="Candara" panose="020E0502030303020204" pitchFamily="34" charset="0"/>
              </a:rPr>
              <a:t>11</a:t>
            </a:fld>
            <a:endParaRPr lang="fr-FR" b="1" dirty="0">
              <a:solidFill>
                <a:srgbClr val="1717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1761135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a:extLst>
                  <a:ext uri="{FF2B5EF4-FFF2-40B4-BE49-F238E27FC236}">
                    <a16:creationId xmlns:a16="http://schemas.microsoft.com/office/drawing/2014/main" id="{8D9E3F0C-F026-426A-E4E0-CB13F6B1E9B3}"/>
                  </a:ext>
                </a:extLst>
              </p:cNvPr>
              <p:cNvSpPr txBox="1">
                <a:spLocks/>
              </p:cNvSpPr>
              <p:nvPr/>
            </p:nvSpPr>
            <p:spPr bwMode="auto">
              <a:xfrm>
                <a:off x="809897" y="201340"/>
                <a:ext cx="10941321" cy="946765"/>
              </a:xfrm>
              <a:prstGeom prst="rect">
                <a:avLst/>
              </a:prstGeom>
            </p:spPr>
            <p:txBody>
              <a:bodyPr vert="horz" wrap="square" lIns="0" tIns="30194" rIns="0" bIns="0" rtlCol="0">
                <a:spAutoFit/>
              </a:bodyPr>
              <a:lstStyle>
                <a:lvl1pPr>
                  <a:defRPr sz="1700" b="0" i="0">
                    <a:solidFill>
                      <a:schemeClr val="bg1"/>
                    </a:solidFill>
                    <a:latin typeface="Candara"/>
                    <a:ea typeface="+mj-ea"/>
                    <a:cs typeface="Candara"/>
                  </a:defRPr>
                </a:lvl1pPr>
              </a:lstStyle>
              <a:p>
                <a:pPr marL="4081019" algn="r">
                  <a:spcBef>
                    <a:spcPts val="230"/>
                  </a:spcBef>
                  <a:defRPr/>
                </a:pPr>
                <a:r>
                  <a:rPr lang="fr-FR" sz="3369" dirty="0">
                    <a:ea typeface="Candara"/>
                  </a:rPr>
                  <a:t>Résultats</a:t>
                </a:r>
              </a:p>
              <a:p>
                <a:pPr marL="4081019" algn="r">
                  <a:spcBef>
                    <a:spcPts val="230"/>
                  </a:spcBef>
                  <a:defRPr/>
                </a:pPr>
                <a:r>
                  <a:rPr lang="fr-FR" sz="2000" dirty="0">
                    <a:latin typeface="Candara" panose="020E0502030303020204" pitchFamily="34" charset="0"/>
                  </a:rPr>
                  <a:t>DSF </a:t>
                </a:r>
                <a14:m>
                  <m:oMath xmlns:m="http://schemas.openxmlformats.org/officeDocument/2006/math">
                    <m:sSubSup>
                      <m:sSubSupPr>
                        <m:ctrlPr>
                          <a:rPr lang="fr-FR" sz="2000" i="1" smtClean="0">
                            <a:latin typeface="Cambria Math" panose="02040503050406030204" pitchFamily="18" charset="0"/>
                          </a:rPr>
                        </m:ctrlPr>
                      </m:sSubSupPr>
                      <m:e>
                        <m:r>
                          <a:rPr lang="fr-FR" sz="2000" b="0" i="1" smtClean="0">
                            <a:latin typeface="Cambria Math" panose="02040503050406030204" pitchFamily="18" charset="0"/>
                          </a:rPr>
                          <m:t>𝑉</m:t>
                        </m:r>
                      </m:e>
                      <m:sub>
                        <m:r>
                          <a:rPr lang="fr-FR" sz="2000" b="0" i="1" smtClean="0">
                            <a:latin typeface="Cambria Math" panose="02040503050406030204" pitchFamily="18" charset="0"/>
                          </a:rPr>
                          <m:t>𝑟</m:t>
                        </m:r>
                      </m:sub>
                      <m:sup>
                        <m:r>
                          <a:rPr lang="fr-FR" sz="2000" b="0" i="1" smtClean="0">
                            <a:latin typeface="Cambria Math" panose="02040503050406030204" pitchFamily="18" charset="0"/>
                          </a:rPr>
                          <m:t>(</m:t>
                        </m:r>
                        <m:r>
                          <a:rPr lang="fr-FR" sz="2000" b="0" i="1" smtClean="0">
                            <a:latin typeface="Cambria Math" panose="02040503050406030204" pitchFamily="18" charset="0"/>
                          </a:rPr>
                          <m:t>𝑛</m:t>
                        </m:r>
                        <m:r>
                          <a:rPr lang="fr-FR" sz="2000" b="0" i="1" smtClean="0">
                            <a:latin typeface="Cambria Math" panose="02040503050406030204" pitchFamily="18" charset="0"/>
                          </a:rPr>
                          <m:t>)</m:t>
                        </m:r>
                      </m:sup>
                    </m:sSubSup>
                    <m:r>
                      <a:rPr lang="fr-FR" sz="2000" i="1" smtClean="0">
                        <a:latin typeface="Cambria Math" panose="02040503050406030204" pitchFamily="18" charset="0"/>
                      </a:rPr>
                      <m:t> </m:t>
                    </m:r>
                    <m:r>
                      <a:rPr lang="fr-FR" sz="2000" b="0" i="1" smtClean="0">
                        <a:latin typeface="Cambria Math" panose="02040503050406030204" pitchFamily="18" charset="0"/>
                      </a:rPr>
                      <m:t>(</m:t>
                    </m:r>
                    <m:r>
                      <a:rPr lang="fr-FR" sz="2000" b="0" i="1" smtClean="0">
                        <a:latin typeface="Cambria Math" panose="02040503050406030204" pitchFamily="18" charset="0"/>
                        <a:ea typeface="Cambria Math" panose="02040503050406030204" pitchFamily="18" charset="0"/>
                      </a:rPr>
                      <m:t>𝑓</m:t>
                    </m:r>
                    <m:r>
                      <a:rPr lang="fr-FR" sz="2000" b="0" i="1" smtClean="0">
                        <a:latin typeface="Cambria Math" panose="02040503050406030204" pitchFamily="18" charset="0"/>
                        <a:ea typeface="Cambria Math" panose="02040503050406030204" pitchFamily="18" charset="0"/>
                      </a:rPr>
                      <m:t>)</m:t>
                    </m:r>
                  </m:oMath>
                </a14:m>
                <a:r>
                  <a:rPr lang="sv-SE" sz="2000" dirty="0">
                    <a:latin typeface="Candara" panose="020E0502030303020204" pitchFamily="34" charset="0"/>
                  </a:rPr>
                  <a:t> </a:t>
                </a:r>
                <a:endParaRPr lang="fr-FR" sz="2000" dirty="0">
                  <a:latin typeface="Candara" panose="020E0502030303020204" pitchFamily="34" charset="0"/>
                </a:endParaRPr>
              </a:p>
            </p:txBody>
          </p:sp>
        </mc:Choice>
        <mc:Fallback xmlns="">
          <p:sp>
            <p:nvSpPr>
              <p:cNvPr id="2" name="object 2">
                <a:extLst>
                  <a:ext uri="{FF2B5EF4-FFF2-40B4-BE49-F238E27FC236}">
                    <a16:creationId xmlns:a16="http://schemas.microsoft.com/office/drawing/2014/main" id="{8D9E3F0C-F026-426A-E4E0-CB13F6B1E9B3}"/>
                  </a:ext>
                </a:extLst>
              </p:cNvPr>
              <p:cNvSpPr txBox="1">
                <a:spLocks noRot="1" noChangeAspect="1" noMove="1" noResize="1" noEditPoints="1" noAdjustHandles="1" noChangeArrowheads="1" noChangeShapeType="1" noTextEdit="1"/>
              </p:cNvSpPr>
              <p:nvPr/>
            </p:nvSpPr>
            <p:spPr bwMode="auto">
              <a:xfrm>
                <a:off x="809897" y="201340"/>
                <a:ext cx="10941321" cy="946765"/>
              </a:xfrm>
              <a:prstGeom prst="rect">
                <a:avLst/>
              </a:prstGeom>
              <a:blipFill>
                <a:blip r:embed="rId4"/>
                <a:stretch>
                  <a:fillRect t="-10323" r="-2340" b="-15484"/>
                </a:stretch>
              </a:blipFill>
            </p:spPr>
            <p:txBody>
              <a:bodyPr/>
              <a:lstStyle/>
              <a:p>
                <a:r>
                  <a:rPr lang="fr-FR">
                    <a:noFill/>
                  </a:rPr>
                  <a:t> </a:t>
                </a:r>
              </a:p>
            </p:txBody>
          </p:sp>
        </mc:Fallback>
      </mc:AlternateContent>
      <p:grpSp>
        <p:nvGrpSpPr>
          <p:cNvPr id="34" name="组合 33">
            <a:extLst>
              <a:ext uri="{FF2B5EF4-FFF2-40B4-BE49-F238E27FC236}">
                <a16:creationId xmlns:a16="http://schemas.microsoft.com/office/drawing/2014/main" id="{2C7CF3C6-58BE-FCC4-3CFA-12C850897928}"/>
              </a:ext>
            </a:extLst>
          </p:cNvPr>
          <p:cNvGrpSpPr/>
          <p:nvPr/>
        </p:nvGrpSpPr>
        <p:grpSpPr>
          <a:xfrm>
            <a:off x="122400" y="2520000"/>
            <a:ext cx="11945194" cy="3532158"/>
            <a:chOff x="59207" y="2157742"/>
            <a:chExt cx="11945194" cy="3532158"/>
          </a:xfrm>
        </p:grpSpPr>
        <p:grpSp>
          <p:nvGrpSpPr>
            <p:cNvPr id="13" name="组合 12">
              <a:extLst>
                <a:ext uri="{FF2B5EF4-FFF2-40B4-BE49-F238E27FC236}">
                  <a16:creationId xmlns:a16="http://schemas.microsoft.com/office/drawing/2014/main" id="{DE685791-B5CD-B99C-9C5D-CC189FC7FB76}"/>
                </a:ext>
              </a:extLst>
            </p:cNvPr>
            <p:cNvGrpSpPr/>
            <p:nvPr/>
          </p:nvGrpSpPr>
          <p:grpSpPr>
            <a:xfrm>
              <a:off x="59207" y="2157742"/>
              <a:ext cx="11945194" cy="3008938"/>
              <a:chOff x="223644" y="2100919"/>
              <a:chExt cx="11945194" cy="3008938"/>
            </a:xfrm>
          </p:grpSpPr>
          <p:pic>
            <p:nvPicPr>
              <p:cNvPr id="7" name="图片 6">
                <a:extLst>
                  <a:ext uri="{FF2B5EF4-FFF2-40B4-BE49-F238E27FC236}">
                    <a16:creationId xmlns:a16="http://schemas.microsoft.com/office/drawing/2014/main" id="{CBD0E042-C48D-4E47-E12F-2533A25F875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3644" y="2106011"/>
                <a:ext cx="6315070" cy="3003846"/>
              </a:xfrm>
              <a:prstGeom prst="rect">
                <a:avLst/>
              </a:prstGeom>
            </p:spPr>
          </p:pic>
          <p:pic>
            <p:nvPicPr>
              <p:cNvPr id="11" name="图片 10">
                <a:extLst>
                  <a:ext uri="{FF2B5EF4-FFF2-40B4-BE49-F238E27FC236}">
                    <a16:creationId xmlns:a16="http://schemas.microsoft.com/office/drawing/2014/main" id="{09A312C4-43B2-7430-7B71-7873D5A4EC35}"/>
                  </a:ext>
                </a:extLst>
              </p:cNvPr>
              <p:cNvPicPr>
                <a:picLocks noChangeAspect="1"/>
              </p:cNvPicPr>
              <p:nvPr/>
            </p:nvPicPr>
            <p:blipFill>
              <a:blip r:embed="rId6">
                <a:extLst>
                  <a:ext uri="{28A0092B-C50C-407E-A947-70E740481C1C}">
                    <a14:useLocalDpi xmlns:a14="http://schemas.microsoft.com/office/drawing/2010/main" val="0"/>
                  </a:ext>
                </a:extLst>
              </a:blip>
              <a:srcRect l="6395"/>
              <a:stretch/>
            </p:blipFill>
            <p:spPr>
              <a:xfrm>
                <a:off x="6260437" y="2100919"/>
                <a:ext cx="5908401" cy="3002400"/>
              </a:xfrm>
              <a:prstGeom prst="rect">
                <a:avLst/>
              </a:prstGeom>
            </p:spPr>
          </p:pic>
        </p:grpSp>
        <p:sp>
          <p:nvSpPr>
            <p:cNvPr id="12" name="文本框 11">
              <a:extLst>
                <a:ext uri="{FF2B5EF4-FFF2-40B4-BE49-F238E27FC236}">
                  <a16:creationId xmlns:a16="http://schemas.microsoft.com/office/drawing/2014/main" id="{ECCFC7B6-3E8F-A962-3BBD-7BE8403CCF9B}"/>
                </a:ext>
              </a:extLst>
            </p:cNvPr>
            <p:cNvSpPr txBox="1"/>
            <p:nvPr/>
          </p:nvSpPr>
          <p:spPr>
            <a:xfrm>
              <a:off x="3302856" y="5166680"/>
              <a:ext cx="5586288" cy="523220"/>
            </a:xfrm>
            <a:prstGeom prst="rect">
              <a:avLst/>
            </a:prstGeom>
            <a:noFill/>
          </p:spPr>
          <p:txBody>
            <a:bodyPr wrap="square" rtlCol="0">
              <a:spAutoFit/>
            </a:bodyPr>
            <a:lstStyle/>
            <a:p>
              <a:pPr algn="ctr"/>
              <a:r>
                <a:rPr lang="fr-FR" altLang="zh-CN" sz="1400" b="1" dirty="0"/>
                <a:t>Décomposition en série de Fourier des vitesses radiales </a:t>
              </a:r>
              <a:r>
                <a:rPr lang="fr-FR" altLang="zh-CN" sz="1400" b="1" dirty="0" err="1"/>
                <a:t>v</a:t>
              </a:r>
              <a:r>
                <a:rPr lang="fr-FR" altLang="zh-CN" sz="1400" b="1" baseline="-25000" dirty="0" err="1"/>
                <a:t>r</a:t>
              </a:r>
              <a:r>
                <a:rPr lang="fr-FR" altLang="zh-CN" sz="1400" b="1" dirty="0"/>
                <a:t> </a:t>
              </a:r>
              <a:r>
                <a:rPr lang="fr-FR" altLang="zh-CN" sz="1400" b="1" baseline="30000" dirty="0"/>
                <a:t>(n)</a:t>
              </a:r>
              <a:r>
                <a:rPr lang="fr-FR" altLang="zh-CN" sz="1400" b="1" dirty="0"/>
                <a:t> (f), 90 km/h, type de chaussée N et A’</a:t>
              </a:r>
              <a:endParaRPr lang="fr-FR" sz="1400" b="1" dirty="0"/>
            </a:p>
          </p:txBody>
        </p:sp>
      </p:grpSp>
      <p:sp>
        <p:nvSpPr>
          <p:cNvPr id="22" name="日期占位符 21">
            <a:extLst>
              <a:ext uri="{FF2B5EF4-FFF2-40B4-BE49-F238E27FC236}">
                <a16:creationId xmlns:a16="http://schemas.microsoft.com/office/drawing/2014/main" id="{A86A2935-A07B-6038-8C89-F1D6A68AC80A}"/>
              </a:ext>
            </a:extLst>
          </p:cNvPr>
          <p:cNvSpPr>
            <a:spLocks noGrp="1"/>
          </p:cNvSpPr>
          <p:nvPr>
            <p:ph type="dt" sz="half" idx="6"/>
          </p:nvPr>
        </p:nvSpPr>
        <p:spPr/>
        <p:txBody>
          <a:bodyPr/>
          <a:lstStyle/>
          <a:p>
            <a:pPr marL="25169">
              <a:lnSpc>
                <a:spcPts val="1110"/>
              </a:lnSpc>
              <a:defRPr/>
            </a:pPr>
            <a:fld id="{FF6030E2-5C03-4273-8345-1D9502A62B0D}" type="datetime1">
              <a:rPr lang="fr-FR" smtClean="0"/>
              <a:t>24/06/2026</a:t>
            </a:fld>
            <a:endParaRPr lang="fr-FR" dirty="0"/>
          </a:p>
        </p:txBody>
      </p:sp>
      <p:grpSp>
        <p:nvGrpSpPr>
          <p:cNvPr id="3" name="组合 2">
            <a:extLst>
              <a:ext uri="{FF2B5EF4-FFF2-40B4-BE49-F238E27FC236}">
                <a16:creationId xmlns:a16="http://schemas.microsoft.com/office/drawing/2014/main" id="{3CFDD83C-E6B2-E7F7-0ADC-C627FAB63FEE}"/>
              </a:ext>
            </a:extLst>
          </p:cNvPr>
          <p:cNvGrpSpPr/>
          <p:nvPr/>
        </p:nvGrpSpPr>
        <p:grpSpPr>
          <a:xfrm>
            <a:off x="412851" y="1242121"/>
            <a:ext cx="5908402" cy="1157967"/>
            <a:chOff x="412851" y="1242121"/>
            <a:chExt cx="5908402" cy="1157967"/>
          </a:xfrm>
        </p:grpSpPr>
        <p:sp>
          <p:nvSpPr>
            <p:cNvPr id="4" name="文本框 3">
              <a:extLst>
                <a:ext uri="{FF2B5EF4-FFF2-40B4-BE49-F238E27FC236}">
                  <a16:creationId xmlns:a16="http://schemas.microsoft.com/office/drawing/2014/main" id="{A0C20020-F8C6-B83D-0EA5-A557EC50EDAF}"/>
                </a:ext>
              </a:extLst>
            </p:cNvPr>
            <p:cNvSpPr txBox="1"/>
            <p:nvPr/>
          </p:nvSpPr>
          <p:spPr>
            <a:xfrm>
              <a:off x="412851" y="1242121"/>
              <a:ext cx="5908402" cy="584775"/>
            </a:xfrm>
            <a:prstGeom prst="rect">
              <a:avLst/>
            </a:prstGeom>
            <a:noFill/>
          </p:spPr>
          <p:txBody>
            <a:bodyPr wrap="square" rtlCol="0">
              <a:spAutoFit/>
            </a:bodyPr>
            <a:lstStyle/>
            <a:p>
              <a:r>
                <a:rPr lang="fr-FR" sz="1600" b="1" dirty="0">
                  <a:latin typeface="Candara" panose="020E0502030303020204" pitchFamily="34" charset="0"/>
                </a:rPr>
                <a:t>Décomposition en série de Fourier sur les vitesses radiales en surface du pneumatique :</a:t>
              </a:r>
            </a:p>
          </p:txBody>
        </p:sp>
        <p:pic>
          <p:nvPicPr>
            <p:cNvPr id="5" name="图片 4">
              <a:extLst>
                <a:ext uri="{FF2B5EF4-FFF2-40B4-BE49-F238E27FC236}">
                  <a16:creationId xmlns:a16="http://schemas.microsoft.com/office/drawing/2014/main" id="{987F4A7C-83A1-3E47-F864-FC19C6951A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094" y="1809508"/>
              <a:ext cx="2806844" cy="590580"/>
            </a:xfrm>
            <a:prstGeom prst="rect">
              <a:avLst/>
            </a:prstGeom>
          </p:spPr>
        </p:pic>
      </p:grpSp>
      <p:sp>
        <p:nvSpPr>
          <p:cNvPr id="8" name="文本框 7">
            <a:extLst>
              <a:ext uri="{FF2B5EF4-FFF2-40B4-BE49-F238E27FC236}">
                <a16:creationId xmlns:a16="http://schemas.microsoft.com/office/drawing/2014/main" id="{F5B4BB0D-285E-5982-0FA1-65E5CAD9EFEE}"/>
              </a:ext>
            </a:extLst>
          </p:cNvPr>
          <p:cNvSpPr txBox="1"/>
          <p:nvPr/>
        </p:nvSpPr>
        <p:spPr bwMode="auto">
          <a:xfrm>
            <a:off x="11594799" y="5857787"/>
            <a:ext cx="261610" cy="369332"/>
          </a:xfrm>
          <a:prstGeom prst="rect">
            <a:avLst/>
          </a:prstGeom>
          <a:noFill/>
        </p:spPr>
        <p:txBody>
          <a:bodyPr wrap="none" rtlCol="0">
            <a:spAutoFit/>
          </a:bodyPr>
          <a:lstStyle/>
          <a:p>
            <a:fld id="{003D2B6F-CAFF-4A35-A6EB-75E47E15EF20}" type="slidenum">
              <a:rPr lang="fr-FR" b="1" smtClean="0">
                <a:solidFill>
                  <a:srgbClr val="1717FF"/>
                </a:solidFill>
                <a:effectLst>
                  <a:outerShdw blurRad="38100" dist="38100" dir="2700000" algn="tl">
                    <a:srgbClr val="000000">
                      <a:alpha val="43137"/>
                    </a:srgbClr>
                  </a:outerShdw>
                </a:effectLst>
                <a:latin typeface="Candara" panose="020E0502030303020204" pitchFamily="34" charset="0"/>
              </a:rPr>
              <a:t>12</a:t>
            </a:fld>
            <a:endParaRPr lang="fr-FR" b="1" dirty="0">
              <a:solidFill>
                <a:srgbClr val="1717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3179067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a:extLst>
                  <a:ext uri="{FF2B5EF4-FFF2-40B4-BE49-F238E27FC236}">
                    <a16:creationId xmlns:a16="http://schemas.microsoft.com/office/drawing/2014/main" id="{8D9E3F0C-F026-426A-E4E0-CB13F6B1E9B3}"/>
                  </a:ext>
                </a:extLst>
              </p:cNvPr>
              <p:cNvSpPr txBox="1">
                <a:spLocks/>
              </p:cNvSpPr>
              <p:nvPr/>
            </p:nvSpPr>
            <p:spPr bwMode="auto">
              <a:xfrm>
                <a:off x="809897" y="201340"/>
                <a:ext cx="10941321" cy="946765"/>
              </a:xfrm>
              <a:prstGeom prst="rect">
                <a:avLst/>
              </a:prstGeom>
            </p:spPr>
            <p:txBody>
              <a:bodyPr vert="horz" wrap="square" lIns="0" tIns="30194" rIns="0" bIns="0" rtlCol="0">
                <a:spAutoFit/>
              </a:bodyPr>
              <a:lstStyle>
                <a:lvl1pPr>
                  <a:defRPr sz="1700" b="0" i="0">
                    <a:solidFill>
                      <a:schemeClr val="bg1"/>
                    </a:solidFill>
                    <a:latin typeface="Candara"/>
                    <a:ea typeface="+mj-ea"/>
                    <a:cs typeface="Candara"/>
                  </a:defRPr>
                </a:lvl1pPr>
              </a:lstStyle>
              <a:p>
                <a:pPr marL="4081019" algn="r">
                  <a:spcBef>
                    <a:spcPts val="230"/>
                  </a:spcBef>
                  <a:defRPr/>
                </a:pPr>
                <a:r>
                  <a:rPr lang="fr-FR" sz="3369" dirty="0">
                    <a:ea typeface="Candara"/>
                  </a:rPr>
                  <a:t>Résultats</a:t>
                </a:r>
              </a:p>
              <a:p>
                <a:pPr marL="4081019" algn="r">
                  <a:spcBef>
                    <a:spcPts val="230"/>
                  </a:spcBef>
                  <a:defRPr/>
                </a:pPr>
                <a:r>
                  <a:rPr lang="fr-FR" sz="2000" dirty="0">
                    <a:latin typeface="Candara" panose="020E0502030303020204" pitchFamily="34" charset="0"/>
                  </a:rPr>
                  <a:t>DSF </a:t>
                </a:r>
                <a14:m>
                  <m:oMath xmlns:m="http://schemas.openxmlformats.org/officeDocument/2006/math">
                    <m:sSubSup>
                      <m:sSubSupPr>
                        <m:ctrlPr>
                          <a:rPr lang="fr-FR" sz="2000" i="1" smtClean="0">
                            <a:latin typeface="Cambria Math" panose="02040503050406030204" pitchFamily="18" charset="0"/>
                          </a:rPr>
                        </m:ctrlPr>
                      </m:sSubSupPr>
                      <m:e>
                        <m:r>
                          <a:rPr lang="fr-FR" sz="2000" b="0" i="1" smtClean="0">
                            <a:latin typeface="Cambria Math" panose="02040503050406030204" pitchFamily="18" charset="0"/>
                          </a:rPr>
                          <m:t>𝑉</m:t>
                        </m:r>
                      </m:e>
                      <m:sub>
                        <m:r>
                          <a:rPr lang="fr-FR" sz="2000" b="0" i="1" smtClean="0">
                            <a:latin typeface="Cambria Math" panose="02040503050406030204" pitchFamily="18" charset="0"/>
                          </a:rPr>
                          <m:t>𝑟</m:t>
                        </m:r>
                      </m:sub>
                      <m:sup>
                        <m:r>
                          <a:rPr lang="fr-FR" sz="2000" b="0" i="1" smtClean="0">
                            <a:latin typeface="Cambria Math" panose="02040503050406030204" pitchFamily="18" charset="0"/>
                          </a:rPr>
                          <m:t>(</m:t>
                        </m:r>
                        <m:r>
                          <a:rPr lang="fr-FR" sz="2000" b="0" i="1" smtClean="0">
                            <a:latin typeface="Cambria Math" panose="02040503050406030204" pitchFamily="18" charset="0"/>
                          </a:rPr>
                          <m:t>𝑛</m:t>
                        </m:r>
                        <m:r>
                          <a:rPr lang="fr-FR" sz="2000" b="0" i="1" smtClean="0">
                            <a:latin typeface="Cambria Math" panose="02040503050406030204" pitchFamily="18" charset="0"/>
                          </a:rPr>
                          <m:t>)</m:t>
                        </m:r>
                      </m:sup>
                    </m:sSubSup>
                    <m:r>
                      <a:rPr lang="fr-FR" sz="2000" i="1" smtClean="0">
                        <a:latin typeface="Cambria Math" panose="02040503050406030204" pitchFamily="18" charset="0"/>
                      </a:rPr>
                      <m:t> </m:t>
                    </m:r>
                    <m:r>
                      <a:rPr lang="fr-FR" sz="2000" b="0" i="1" smtClean="0">
                        <a:latin typeface="Cambria Math" panose="02040503050406030204" pitchFamily="18" charset="0"/>
                      </a:rPr>
                      <m:t>(</m:t>
                    </m:r>
                    <m:r>
                      <a:rPr lang="fr-FR" sz="2000" b="0" i="1" smtClean="0">
                        <a:latin typeface="Cambria Math" panose="02040503050406030204" pitchFamily="18" charset="0"/>
                        <a:ea typeface="Cambria Math" panose="02040503050406030204" pitchFamily="18" charset="0"/>
                      </a:rPr>
                      <m:t>𝑓</m:t>
                    </m:r>
                    <m:r>
                      <a:rPr lang="fr-FR" sz="2000" b="0" i="1" smtClean="0">
                        <a:latin typeface="Cambria Math" panose="02040503050406030204" pitchFamily="18" charset="0"/>
                        <a:ea typeface="Cambria Math" panose="02040503050406030204" pitchFamily="18" charset="0"/>
                      </a:rPr>
                      <m:t>)</m:t>
                    </m:r>
                  </m:oMath>
                </a14:m>
                <a:r>
                  <a:rPr lang="sv-SE" sz="2000" dirty="0">
                    <a:latin typeface="Candara" panose="020E0502030303020204" pitchFamily="34" charset="0"/>
                  </a:rPr>
                  <a:t> </a:t>
                </a:r>
                <a:endParaRPr lang="fr-FR" sz="2000" dirty="0">
                  <a:latin typeface="Candara" panose="020E0502030303020204" pitchFamily="34" charset="0"/>
                </a:endParaRPr>
              </a:p>
            </p:txBody>
          </p:sp>
        </mc:Choice>
        <mc:Fallback xmlns="">
          <p:sp>
            <p:nvSpPr>
              <p:cNvPr id="2" name="object 2">
                <a:extLst>
                  <a:ext uri="{FF2B5EF4-FFF2-40B4-BE49-F238E27FC236}">
                    <a16:creationId xmlns:a16="http://schemas.microsoft.com/office/drawing/2014/main" id="{8D9E3F0C-F026-426A-E4E0-CB13F6B1E9B3}"/>
                  </a:ext>
                </a:extLst>
              </p:cNvPr>
              <p:cNvSpPr txBox="1">
                <a:spLocks noRot="1" noChangeAspect="1" noMove="1" noResize="1" noEditPoints="1" noAdjustHandles="1" noChangeArrowheads="1" noChangeShapeType="1" noTextEdit="1"/>
              </p:cNvSpPr>
              <p:nvPr/>
            </p:nvSpPr>
            <p:spPr bwMode="auto">
              <a:xfrm>
                <a:off x="809897" y="201340"/>
                <a:ext cx="10941321" cy="946765"/>
              </a:xfrm>
              <a:prstGeom prst="rect">
                <a:avLst/>
              </a:prstGeom>
              <a:blipFill>
                <a:blip r:embed="rId3"/>
                <a:stretch>
                  <a:fillRect t="-10323" r="-2340" b="-15484"/>
                </a:stretch>
              </a:blipFill>
            </p:spPr>
            <p:txBody>
              <a:bodyPr/>
              <a:lstStyle/>
              <a:p>
                <a:r>
                  <a:rPr lang="fr-FR">
                    <a:noFill/>
                  </a:rPr>
                  <a:t> </a:t>
                </a:r>
              </a:p>
            </p:txBody>
          </p:sp>
        </mc:Fallback>
      </mc:AlternateContent>
      <p:sp>
        <p:nvSpPr>
          <p:cNvPr id="24" name="文本框 23">
            <a:extLst>
              <a:ext uri="{FF2B5EF4-FFF2-40B4-BE49-F238E27FC236}">
                <a16:creationId xmlns:a16="http://schemas.microsoft.com/office/drawing/2014/main" id="{9E942233-7ADD-9747-5EC7-05BC11F5A735}"/>
              </a:ext>
            </a:extLst>
          </p:cNvPr>
          <p:cNvSpPr txBox="1"/>
          <p:nvPr/>
        </p:nvSpPr>
        <p:spPr>
          <a:xfrm>
            <a:off x="7122375" y="6273314"/>
            <a:ext cx="4847954" cy="430887"/>
          </a:xfrm>
          <a:prstGeom prst="rect">
            <a:avLst/>
          </a:prstGeom>
          <a:noFill/>
        </p:spPr>
        <p:txBody>
          <a:bodyPr wrap="square" rtlCol="0">
            <a:spAutoFit/>
          </a:bodyPr>
          <a:lstStyle/>
          <a:p>
            <a:pPr algn="just"/>
            <a:r>
              <a:rPr lang="fr-FR" sz="1100" dirty="0"/>
              <a:t> [5] </a:t>
            </a:r>
            <a:r>
              <a:rPr lang="en-US" sz="1100" dirty="0"/>
              <a:t>F. Wullens and W. Kropp, “Wave content of vibration field of a rolling tyre,” Acta Acustica united with Acustica, vol. 93, pp. 48–56, 2007</a:t>
            </a:r>
            <a:endParaRPr lang="fr-FR" sz="1100" dirty="0"/>
          </a:p>
        </p:txBody>
      </p:sp>
      <p:sp>
        <p:nvSpPr>
          <p:cNvPr id="26" name="文本框 25">
            <a:extLst>
              <a:ext uri="{FF2B5EF4-FFF2-40B4-BE49-F238E27FC236}">
                <a16:creationId xmlns:a16="http://schemas.microsoft.com/office/drawing/2014/main" id="{9E9302D9-F0F9-6FA1-521F-AF7CB34F7092}"/>
              </a:ext>
            </a:extLst>
          </p:cNvPr>
          <p:cNvSpPr txBox="1"/>
          <p:nvPr/>
        </p:nvSpPr>
        <p:spPr>
          <a:xfrm>
            <a:off x="6761132" y="2548779"/>
            <a:ext cx="401072" cy="307777"/>
          </a:xfrm>
          <a:prstGeom prst="rect">
            <a:avLst/>
          </a:prstGeom>
          <a:noFill/>
        </p:spPr>
        <p:txBody>
          <a:bodyPr wrap="none" rtlCol="0">
            <a:spAutoFit/>
          </a:bodyPr>
          <a:lstStyle/>
          <a:p>
            <a:pPr algn="ctr"/>
            <a:r>
              <a:rPr lang="fr-FR" sz="1400" dirty="0">
                <a:solidFill>
                  <a:schemeClr val="bg1"/>
                </a:solidFill>
                <a:latin typeface="Candara" panose="020E0502030303020204" pitchFamily="34" charset="0"/>
              </a:rPr>
              <a:t>(a)</a:t>
            </a:r>
          </a:p>
        </p:txBody>
      </p:sp>
      <p:sp>
        <p:nvSpPr>
          <p:cNvPr id="27" name="文本框 26">
            <a:extLst>
              <a:ext uri="{FF2B5EF4-FFF2-40B4-BE49-F238E27FC236}">
                <a16:creationId xmlns:a16="http://schemas.microsoft.com/office/drawing/2014/main" id="{67B4DAC8-4AAE-9FBF-748A-298EACC6877F}"/>
              </a:ext>
            </a:extLst>
          </p:cNvPr>
          <p:cNvSpPr txBox="1"/>
          <p:nvPr/>
        </p:nvSpPr>
        <p:spPr>
          <a:xfrm>
            <a:off x="9672096" y="2548778"/>
            <a:ext cx="412292" cy="307777"/>
          </a:xfrm>
          <a:prstGeom prst="rect">
            <a:avLst/>
          </a:prstGeom>
          <a:noFill/>
        </p:spPr>
        <p:txBody>
          <a:bodyPr wrap="none" rtlCol="0">
            <a:spAutoFit/>
          </a:bodyPr>
          <a:lstStyle/>
          <a:p>
            <a:pPr algn="ctr"/>
            <a:r>
              <a:rPr lang="fr-FR" sz="1400" dirty="0">
                <a:solidFill>
                  <a:schemeClr val="bg1"/>
                </a:solidFill>
                <a:latin typeface="Candara" panose="020E0502030303020204" pitchFamily="34" charset="0"/>
              </a:rPr>
              <a:t>(b)</a:t>
            </a:r>
          </a:p>
        </p:txBody>
      </p:sp>
      <p:sp>
        <p:nvSpPr>
          <p:cNvPr id="9" name="日期占位符 8">
            <a:extLst>
              <a:ext uri="{FF2B5EF4-FFF2-40B4-BE49-F238E27FC236}">
                <a16:creationId xmlns:a16="http://schemas.microsoft.com/office/drawing/2014/main" id="{AE3E8CB9-D822-4203-A46B-6D9B3135FC5D}"/>
              </a:ext>
            </a:extLst>
          </p:cNvPr>
          <p:cNvSpPr>
            <a:spLocks noGrp="1"/>
          </p:cNvSpPr>
          <p:nvPr>
            <p:ph type="dt" sz="half" idx="6"/>
          </p:nvPr>
        </p:nvSpPr>
        <p:spPr/>
        <p:txBody>
          <a:bodyPr/>
          <a:lstStyle/>
          <a:p>
            <a:pPr marL="25169">
              <a:lnSpc>
                <a:spcPts val="1110"/>
              </a:lnSpc>
              <a:defRPr/>
            </a:pPr>
            <a:fld id="{78FCE5FA-C68D-46D0-884B-535F971BA8D6}" type="datetime1">
              <a:rPr lang="fr-FR" smtClean="0"/>
              <a:t>24/06/2026</a:t>
            </a:fld>
            <a:endParaRPr lang="fr-FR" dirty="0"/>
          </a:p>
        </p:txBody>
      </p:sp>
      <p:grpSp>
        <p:nvGrpSpPr>
          <p:cNvPr id="17" name="组合 16">
            <a:extLst>
              <a:ext uri="{FF2B5EF4-FFF2-40B4-BE49-F238E27FC236}">
                <a16:creationId xmlns:a16="http://schemas.microsoft.com/office/drawing/2014/main" id="{18C7BED4-5AF6-A17B-3125-18127BAE1B36}"/>
              </a:ext>
            </a:extLst>
          </p:cNvPr>
          <p:cNvGrpSpPr/>
          <p:nvPr/>
        </p:nvGrpSpPr>
        <p:grpSpPr>
          <a:xfrm>
            <a:off x="6361200" y="2235600"/>
            <a:ext cx="5242862" cy="2912380"/>
            <a:chOff x="6369114" y="2458893"/>
            <a:chExt cx="5242862" cy="2912380"/>
          </a:xfrm>
        </p:grpSpPr>
        <p:pic>
          <p:nvPicPr>
            <p:cNvPr id="4" name="图片 3">
              <a:extLst>
                <a:ext uri="{FF2B5EF4-FFF2-40B4-BE49-F238E27FC236}">
                  <a16:creationId xmlns:a16="http://schemas.microsoft.com/office/drawing/2014/main" id="{20B86366-BAAF-6060-D6FA-7B7C76958A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369114" y="3003353"/>
              <a:ext cx="2912380" cy="2278798"/>
            </a:xfrm>
            <a:prstGeom prst="rect">
              <a:avLst/>
            </a:prstGeom>
          </p:spPr>
        </p:pic>
        <p:sp>
          <p:nvSpPr>
            <p:cNvPr id="6" name="矩形 5">
              <a:extLst>
                <a:ext uri="{FF2B5EF4-FFF2-40B4-BE49-F238E27FC236}">
                  <a16:creationId xmlns:a16="http://schemas.microsoft.com/office/drawing/2014/main" id="{7C66B35E-B30B-C2A5-A290-4C6A670E1252}"/>
                </a:ext>
              </a:extLst>
            </p:cNvPr>
            <p:cNvSpPr/>
            <p:nvPr/>
          </p:nvSpPr>
          <p:spPr>
            <a:xfrm>
              <a:off x="6899608" y="3106282"/>
              <a:ext cx="1555709" cy="927004"/>
            </a:xfrm>
            <a:prstGeom prst="rect">
              <a:avLst/>
            </a:prstGeom>
            <a:noFill/>
            <a:ln w="571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solidFill>
                  <a:srgbClr val="FFFF00"/>
                </a:solidFill>
              </a:endParaRPr>
            </a:p>
          </p:txBody>
        </p:sp>
        <p:grpSp>
          <p:nvGrpSpPr>
            <p:cNvPr id="8" name="组合 7">
              <a:extLst>
                <a:ext uri="{FF2B5EF4-FFF2-40B4-BE49-F238E27FC236}">
                  <a16:creationId xmlns:a16="http://schemas.microsoft.com/office/drawing/2014/main" id="{FA6CBBE0-269D-4064-630A-68F9BCF5D1D2}"/>
                </a:ext>
              </a:extLst>
            </p:cNvPr>
            <p:cNvGrpSpPr/>
            <p:nvPr/>
          </p:nvGrpSpPr>
          <p:grpSpPr>
            <a:xfrm rot="5400000" flipH="1">
              <a:off x="9016387" y="2775684"/>
              <a:ext cx="2912380" cy="2278798"/>
              <a:chOff x="9188315" y="3089078"/>
              <a:chExt cx="2912380" cy="2278798"/>
            </a:xfrm>
          </p:grpSpPr>
          <p:pic>
            <p:nvPicPr>
              <p:cNvPr id="10" name="图片 9">
                <a:extLst>
                  <a:ext uri="{FF2B5EF4-FFF2-40B4-BE49-F238E27FC236}">
                    <a16:creationId xmlns:a16="http://schemas.microsoft.com/office/drawing/2014/main" id="{85460F3E-5597-B74D-18F8-C357EEB865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9188315" y="3089078"/>
                <a:ext cx="2912380" cy="2278798"/>
              </a:xfrm>
              <a:prstGeom prst="rect">
                <a:avLst/>
              </a:prstGeom>
            </p:spPr>
          </p:pic>
          <p:sp>
            <p:nvSpPr>
              <p:cNvPr id="16" name="矩形 15">
                <a:extLst>
                  <a:ext uri="{FF2B5EF4-FFF2-40B4-BE49-F238E27FC236}">
                    <a16:creationId xmlns:a16="http://schemas.microsoft.com/office/drawing/2014/main" id="{EB7ED7D1-EB41-207E-0810-FB20464D1C5B}"/>
                  </a:ext>
                </a:extLst>
              </p:cNvPr>
              <p:cNvSpPr/>
              <p:nvPr/>
            </p:nvSpPr>
            <p:spPr>
              <a:xfrm>
                <a:off x="9718809" y="3192007"/>
                <a:ext cx="1555709" cy="927004"/>
              </a:xfrm>
              <a:prstGeom prst="rect">
                <a:avLst/>
              </a:prstGeom>
              <a:noFill/>
              <a:ln w="571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solidFill>
                    <a:srgbClr val="FFFF00"/>
                  </a:solidFill>
                </a:endParaRPr>
              </a:p>
            </p:txBody>
          </p:sp>
        </p:grpSp>
      </p:grpSp>
      <p:sp>
        <p:nvSpPr>
          <p:cNvPr id="18" name="文本框 17">
            <a:extLst>
              <a:ext uri="{FF2B5EF4-FFF2-40B4-BE49-F238E27FC236}">
                <a16:creationId xmlns:a16="http://schemas.microsoft.com/office/drawing/2014/main" id="{20884F09-5945-E34C-0F5F-B0BF00FCBA70}"/>
              </a:ext>
            </a:extLst>
          </p:cNvPr>
          <p:cNvSpPr txBox="1"/>
          <p:nvPr/>
        </p:nvSpPr>
        <p:spPr>
          <a:xfrm>
            <a:off x="6643309" y="5140800"/>
            <a:ext cx="4925387" cy="523220"/>
          </a:xfrm>
          <a:prstGeom prst="rect">
            <a:avLst/>
          </a:prstGeom>
          <a:noFill/>
        </p:spPr>
        <p:txBody>
          <a:bodyPr wrap="square" rtlCol="0">
            <a:spAutoFit/>
          </a:bodyPr>
          <a:lstStyle/>
          <a:p>
            <a:pPr algn="ctr"/>
            <a:r>
              <a:rPr lang="fr-FR" altLang="zh-CN" sz="1400" b="1" dirty="0"/>
              <a:t>Force de contact F0 (</a:t>
            </a:r>
            <a:r>
              <a:rPr lang="fr-FR" altLang="zh-CN" sz="1400" b="1" dirty="0" err="1"/>
              <a:t>kφ</a:t>
            </a:r>
            <a:r>
              <a:rPr lang="fr-FR" altLang="zh-CN" sz="1400" b="1" dirty="0"/>
              <a:t>, ω) d’un pneu lisse roulant sur une chaussée rugueuse, 80 km/h </a:t>
            </a:r>
            <a:r>
              <a:rPr lang="fr-FR" sz="1400" b="1" i="0" baseline="30000" dirty="0">
                <a:effectLst/>
                <a:latin typeface="Candara" panose="020E0502030303020204" pitchFamily="34" charset="0"/>
              </a:rPr>
              <a:t>[5]</a:t>
            </a:r>
            <a:endParaRPr lang="fr-FR" sz="1400" b="1" baseline="30000" dirty="0"/>
          </a:p>
        </p:txBody>
      </p:sp>
      <p:grpSp>
        <p:nvGrpSpPr>
          <p:cNvPr id="32" name="组合 31">
            <a:extLst>
              <a:ext uri="{FF2B5EF4-FFF2-40B4-BE49-F238E27FC236}">
                <a16:creationId xmlns:a16="http://schemas.microsoft.com/office/drawing/2014/main" id="{CC11F02D-0BF2-6DBC-927A-EAA6E65203C7}"/>
              </a:ext>
            </a:extLst>
          </p:cNvPr>
          <p:cNvGrpSpPr/>
          <p:nvPr/>
        </p:nvGrpSpPr>
        <p:grpSpPr>
          <a:xfrm>
            <a:off x="386206" y="1148104"/>
            <a:ext cx="5763148" cy="4508053"/>
            <a:chOff x="8249477" y="966768"/>
            <a:chExt cx="5763148" cy="4508053"/>
          </a:xfrm>
        </p:grpSpPr>
        <p:pic>
          <p:nvPicPr>
            <p:cNvPr id="30" name="图片 29">
              <a:extLst>
                <a:ext uri="{FF2B5EF4-FFF2-40B4-BE49-F238E27FC236}">
                  <a16:creationId xmlns:a16="http://schemas.microsoft.com/office/drawing/2014/main" id="{D12EE746-B82A-3156-1D86-AB9FD5B8FB29}"/>
                </a:ext>
              </a:extLst>
            </p:cNvPr>
            <p:cNvPicPr>
              <a:picLocks/>
            </p:cNvPicPr>
            <p:nvPr/>
          </p:nvPicPr>
          <p:blipFill>
            <a:blip r:embed="rId5">
              <a:extLst>
                <a:ext uri="{28A0092B-C50C-407E-A947-70E740481C1C}">
                  <a14:useLocalDpi xmlns:a14="http://schemas.microsoft.com/office/drawing/2010/main" val="0"/>
                </a:ext>
              </a:extLst>
            </a:blip>
            <a:srcRect l="7891" t="3408" r="-1189"/>
            <a:stretch/>
          </p:blipFill>
          <p:spPr>
            <a:xfrm>
              <a:off x="11203274" y="1120414"/>
              <a:ext cx="2809351" cy="4354407"/>
            </a:xfrm>
            <a:prstGeom prst="rect">
              <a:avLst/>
            </a:prstGeom>
          </p:spPr>
        </p:pic>
        <p:pic>
          <p:nvPicPr>
            <p:cNvPr id="23" name="图片 22">
              <a:extLst>
                <a:ext uri="{FF2B5EF4-FFF2-40B4-BE49-F238E27FC236}">
                  <a16:creationId xmlns:a16="http://schemas.microsoft.com/office/drawing/2014/main" id="{CDBB5289-255E-F56F-EF92-3BBFBCF9583A}"/>
                </a:ext>
              </a:extLst>
            </p:cNvPr>
            <p:cNvPicPr>
              <a:picLocks/>
            </p:cNvPicPr>
            <p:nvPr/>
          </p:nvPicPr>
          <p:blipFill>
            <a:blip r:embed="rId6">
              <a:extLst>
                <a:ext uri="{28A0092B-C50C-407E-A947-70E740481C1C}">
                  <a14:useLocalDpi xmlns:a14="http://schemas.microsoft.com/office/drawing/2010/main" val="0"/>
                </a:ext>
              </a:extLst>
            </a:blip>
            <a:srcRect l="-144" t="-150" r="5005" b="150"/>
            <a:stretch/>
          </p:blipFill>
          <p:spPr>
            <a:xfrm>
              <a:off x="8249477" y="966768"/>
              <a:ext cx="2912400" cy="4508053"/>
            </a:xfrm>
            <a:prstGeom prst="rect">
              <a:avLst/>
            </a:prstGeom>
          </p:spPr>
        </p:pic>
      </p:grpSp>
      <p:sp>
        <p:nvSpPr>
          <p:cNvPr id="41" name="箭头: 下弧形 40">
            <a:extLst>
              <a:ext uri="{FF2B5EF4-FFF2-40B4-BE49-F238E27FC236}">
                <a16:creationId xmlns:a16="http://schemas.microsoft.com/office/drawing/2014/main" id="{0C97A6D4-39A1-3905-D10E-78AD98B8A8C8}"/>
              </a:ext>
            </a:extLst>
          </p:cNvPr>
          <p:cNvSpPr/>
          <p:nvPr/>
        </p:nvSpPr>
        <p:spPr>
          <a:xfrm rot="10800000" flipH="1">
            <a:off x="8488800" y="3027600"/>
            <a:ext cx="982289" cy="519953"/>
          </a:xfrm>
          <a:prstGeom prst="curvedUp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fr-FR">
              <a:solidFill>
                <a:schemeClr val="tx1"/>
              </a:solidFill>
            </a:endParaRPr>
          </a:p>
        </p:txBody>
      </p:sp>
      <p:sp>
        <p:nvSpPr>
          <p:cNvPr id="33" name="文本框 32">
            <a:extLst>
              <a:ext uri="{FF2B5EF4-FFF2-40B4-BE49-F238E27FC236}">
                <a16:creationId xmlns:a16="http://schemas.microsoft.com/office/drawing/2014/main" id="{1C4A9ED5-4DC8-606C-C79F-510DCFDF705C}"/>
              </a:ext>
            </a:extLst>
          </p:cNvPr>
          <p:cNvSpPr txBox="1"/>
          <p:nvPr/>
        </p:nvSpPr>
        <p:spPr>
          <a:xfrm>
            <a:off x="1301734" y="5712303"/>
            <a:ext cx="3865420" cy="523220"/>
          </a:xfrm>
          <a:prstGeom prst="rect">
            <a:avLst/>
          </a:prstGeom>
          <a:noFill/>
        </p:spPr>
        <p:txBody>
          <a:bodyPr wrap="square" rtlCol="0">
            <a:spAutoFit/>
          </a:bodyPr>
          <a:lstStyle/>
          <a:p>
            <a:pPr algn="ctr"/>
            <a:r>
              <a:rPr lang="fr-FR" altLang="zh-CN" sz="1400" b="1" dirty="0"/>
              <a:t>Champ d’excitation F</a:t>
            </a:r>
            <a:r>
              <a:rPr lang="fr-FR" altLang="zh-CN" sz="1400" b="1" baseline="30000" dirty="0"/>
              <a:t>(n) </a:t>
            </a:r>
            <a:r>
              <a:rPr lang="fr-FR" altLang="zh-CN" sz="1400" b="1" dirty="0"/>
              <a:t>(z=0 , f</a:t>
            </a:r>
            <a:r>
              <a:rPr lang="el-GR" altLang="zh-CN" sz="1400" b="1" dirty="0"/>
              <a:t>)</a:t>
            </a:r>
            <a:r>
              <a:rPr lang="fr-FR" altLang="zh-CN" sz="1400" b="1" dirty="0"/>
              <a:t> induite par la chaussée N et A’, 90 km/h</a:t>
            </a:r>
            <a:endParaRPr lang="fr-FR" sz="1400" b="1" dirty="0"/>
          </a:p>
        </p:txBody>
      </p:sp>
      <p:grpSp>
        <p:nvGrpSpPr>
          <p:cNvPr id="3" name="组合 2">
            <a:extLst>
              <a:ext uri="{FF2B5EF4-FFF2-40B4-BE49-F238E27FC236}">
                <a16:creationId xmlns:a16="http://schemas.microsoft.com/office/drawing/2014/main" id="{56B21709-404E-E222-DF3A-3D47D00D55E3}"/>
              </a:ext>
            </a:extLst>
          </p:cNvPr>
          <p:cNvGrpSpPr/>
          <p:nvPr/>
        </p:nvGrpSpPr>
        <p:grpSpPr>
          <a:xfrm>
            <a:off x="6537296" y="1643857"/>
            <a:ext cx="5137411" cy="798774"/>
            <a:chOff x="310888" y="1113904"/>
            <a:chExt cx="5137411" cy="798774"/>
          </a:xfrm>
        </p:grpSpPr>
        <p:pic>
          <p:nvPicPr>
            <p:cNvPr id="5" name="图片 4">
              <a:extLst>
                <a:ext uri="{FF2B5EF4-FFF2-40B4-BE49-F238E27FC236}">
                  <a16:creationId xmlns:a16="http://schemas.microsoft.com/office/drawing/2014/main" id="{855E8218-B3E6-362A-6C58-2603B975D9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463" y="1366550"/>
              <a:ext cx="1143059" cy="546128"/>
            </a:xfrm>
            <a:prstGeom prst="rect">
              <a:avLst/>
            </a:prstGeom>
          </p:spPr>
        </p:pic>
        <p:sp>
          <p:nvSpPr>
            <p:cNvPr id="7" name="文本框 6">
              <a:extLst>
                <a:ext uri="{FF2B5EF4-FFF2-40B4-BE49-F238E27FC236}">
                  <a16:creationId xmlns:a16="http://schemas.microsoft.com/office/drawing/2014/main" id="{BB046B9C-AFC2-48D3-DC3F-0D329351511A}"/>
                </a:ext>
              </a:extLst>
            </p:cNvPr>
            <p:cNvSpPr txBox="1"/>
            <p:nvPr/>
          </p:nvSpPr>
          <p:spPr>
            <a:xfrm>
              <a:off x="310888" y="1113904"/>
              <a:ext cx="5137411" cy="338554"/>
            </a:xfrm>
            <a:prstGeom prst="rect">
              <a:avLst/>
            </a:prstGeom>
            <a:noFill/>
          </p:spPr>
          <p:txBody>
            <a:bodyPr wrap="square" rtlCol="0">
              <a:spAutoFit/>
            </a:bodyPr>
            <a:lstStyle/>
            <a:p>
              <a:r>
                <a:rPr lang="fr-FR" sz="1600" b="1" dirty="0">
                  <a:latin typeface="Candara" panose="020E0502030303020204" pitchFamily="34" charset="0"/>
                </a:rPr>
                <a:t>Relation entre la fréquence et l’ordre circonférentiel :</a:t>
              </a:r>
            </a:p>
          </p:txBody>
        </p:sp>
      </p:grpSp>
      <p:sp>
        <p:nvSpPr>
          <p:cNvPr id="12" name="文本框 11">
            <a:extLst>
              <a:ext uri="{FF2B5EF4-FFF2-40B4-BE49-F238E27FC236}">
                <a16:creationId xmlns:a16="http://schemas.microsoft.com/office/drawing/2014/main" id="{780CB2A4-72AE-C8FE-B9EE-F7DFACE998EF}"/>
              </a:ext>
            </a:extLst>
          </p:cNvPr>
          <p:cNvSpPr txBox="1"/>
          <p:nvPr/>
        </p:nvSpPr>
        <p:spPr bwMode="auto">
          <a:xfrm>
            <a:off x="11594799" y="5857787"/>
            <a:ext cx="261610" cy="369332"/>
          </a:xfrm>
          <a:prstGeom prst="rect">
            <a:avLst/>
          </a:prstGeom>
          <a:noFill/>
        </p:spPr>
        <p:txBody>
          <a:bodyPr wrap="none" rtlCol="0">
            <a:spAutoFit/>
          </a:bodyPr>
          <a:lstStyle/>
          <a:p>
            <a:fld id="{003D2B6F-CAFF-4A35-A6EB-75E47E15EF20}" type="slidenum">
              <a:rPr lang="fr-FR" b="1" smtClean="0">
                <a:solidFill>
                  <a:srgbClr val="1717FF"/>
                </a:solidFill>
                <a:effectLst>
                  <a:outerShdw blurRad="38100" dist="38100" dir="2700000" algn="tl">
                    <a:srgbClr val="000000">
                      <a:alpha val="43137"/>
                    </a:srgbClr>
                  </a:outerShdw>
                </a:effectLst>
                <a:latin typeface="Candara" panose="020E0502030303020204" pitchFamily="34" charset="0"/>
              </a:rPr>
              <a:t>13</a:t>
            </a:fld>
            <a:endParaRPr lang="fr-FR" b="1" dirty="0">
              <a:solidFill>
                <a:srgbClr val="1717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1352470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a:extLst>
                  <a:ext uri="{FF2B5EF4-FFF2-40B4-BE49-F238E27FC236}">
                    <a16:creationId xmlns:a16="http://schemas.microsoft.com/office/drawing/2014/main" id="{8D9E3F0C-F026-426A-E4E0-CB13F6B1E9B3}"/>
                  </a:ext>
                </a:extLst>
              </p:cNvPr>
              <p:cNvSpPr txBox="1">
                <a:spLocks/>
              </p:cNvSpPr>
              <p:nvPr/>
            </p:nvSpPr>
            <p:spPr bwMode="auto">
              <a:xfrm>
                <a:off x="809897" y="201340"/>
                <a:ext cx="10941321" cy="946765"/>
              </a:xfrm>
              <a:prstGeom prst="rect">
                <a:avLst/>
              </a:prstGeom>
            </p:spPr>
            <p:txBody>
              <a:bodyPr vert="horz" wrap="square" lIns="0" tIns="30194" rIns="0" bIns="0" rtlCol="0">
                <a:spAutoFit/>
              </a:bodyPr>
              <a:lstStyle>
                <a:lvl1pPr>
                  <a:defRPr sz="1700" b="0" i="0">
                    <a:solidFill>
                      <a:schemeClr val="bg1"/>
                    </a:solidFill>
                    <a:latin typeface="Candara"/>
                    <a:ea typeface="+mj-ea"/>
                    <a:cs typeface="Candara"/>
                  </a:defRPr>
                </a:lvl1pPr>
              </a:lstStyle>
              <a:p>
                <a:pPr marL="4081019" algn="r">
                  <a:spcBef>
                    <a:spcPts val="230"/>
                  </a:spcBef>
                  <a:defRPr/>
                </a:pPr>
                <a:r>
                  <a:rPr lang="fr-FR" sz="3369" dirty="0">
                    <a:ea typeface="Candara"/>
                  </a:rPr>
                  <a:t>Résultats</a:t>
                </a:r>
              </a:p>
              <a:p>
                <a:pPr marL="4081019" algn="r">
                  <a:spcBef>
                    <a:spcPts val="230"/>
                  </a:spcBef>
                  <a:defRPr/>
                </a:pPr>
                <a:r>
                  <a:rPr lang="fr-FR" sz="2000" dirty="0">
                    <a:latin typeface="Candara" panose="020E0502030303020204" pitchFamily="34" charset="0"/>
                  </a:rPr>
                  <a:t>DSF </a:t>
                </a:r>
                <a14:m>
                  <m:oMath xmlns:m="http://schemas.openxmlformats.org/officeDocument/2006/math">
                    <m:sSubSup>
                      <m:sSubSupPr>
                        <m:ctrlPr>
                          <a:rPr lang="fr-FR" sz="2000" i="1" smtClean="0">
                            <a:latin typeface="Cambria Math" panose="02040503050406030204" pitchFamily="18" charset="0"/>
                          </a:rPr>
                        </m:ctrlPr>
                      </m:sSubSupPr>
                      <m:e>
                        <m:r>
                          <a:rPr lang="fr-FR" sz="2000" b="0" i="1" smtClean="0">
                            <a:latin typeface="Cambria Math" panose="02040503050406030204" pitchFamily="18" charset="0"/>
                          </a:rPr>
                          <m:t>𝑉</m:t>
                        </m:r>
                      </m:e>
                      <m:sub>
                        <m:r>
                          <a:rPr lang="fr-FR" sz="2000" b="0" i="1" smtClean="0">
                            <a:latin typeface="Cambria Math" panose="02040503050406030204" pitchFamily="18" charset="0"/>
                          </a:rPr>
                          <m:t>𝑟</m:t>
                        </m:r>
                      </m:sub>
                      <m:sup>
                        <m:r>
                          <a:rPr lang="fr-FR" sz="2000" b="0" i="1" smtClean="0">
                            <a:latin typeface="Cambria Math" panose="02040503050406030204" pitchFamily="18" charset="0"/>
                          </a:rPr>
                          <m:t>(</m:t>
                        </m:r>
                        <m:r>
                          <a:rPr lang="fr-FR" sz="2000" b="0" i="1" smtClean="0">
                            <a:latin typeface="Cambria Math" panose="02040503050406030204" pitchFamily="18" charset="0"/>
                          </a:rPr>
                          <m:t>𝑛</m:t>
                        </m:r>
                        <m:r>
                          <a:rPr lang="fr-FR" sz="2000" b="0" i="1" smtClean="0">
                            <a:latin typeface="Cambria Math" panose="02040503050406030204" pitchFamily="18" charset="0"/>
                          </a:rPr>
                          <m:t>)</m:t>
                        </m:r>
                      </m:sup>
                    </m:sSubSup>
                    <m:r>
                      <a:rPr lang="fr-FR" sz="2000" i="1" smtClean="0">
                        <a:latin typeface="Cambria Math" panose="02040503050406030204" pitchFamily="18" charset="0"/>
                      </a:rPr>
                      <m:t> </m:t>
                    </m:r>
                    <m:r>
                      <a:rPr lang="fr-FR" sz="2000" b="0" i="1" smtClean="0">
                        <a:latin typeface="Cambria Math" panose="02040503050406030204" pitchFamily="18" charset="0"/>
                      </a:rPr>
                      <m:t>(</m:t>
                    </m:r>
                    <m:r>
                      <a:rPr lang="fr-FR" sz="2000" b="0" i="1" smtClean="0">
                        <a:latin typeface="Cambria Math" panose="02040503050406030204" pitchFamily="18" charset="0"/>
                        <a:ea typeface="Cambria Math" panose="02040503050406030204" pitchFamily="18" charset="0"/>
                      </a:rPr>
                      <m:t>𝑓</m:t>
                    </m:r>
                    <m:r>
                      <a:rPr lang="fr-FR" sz="2000" b="0" i="1" smtClean="0">
                        <a:latin typeface="Cambria Math" panose="02040503050406030204" pitchFamily="18" charset="0"/>
                        <a:ea typeface="Cambria Math" panose="02040503050406030204" pitchFamily="18" charset="0"/>
                      </a:rPr>
                      <m:t>)</m:t>
                    </m:r>
                  </m:oMath>
                </a14:m>
                <a:r>
                  <a:rPr lang="sv-SE" sz="2000" dirty="0">
                    <a:latin typeface="Candara" panose="020E0502030303020204" pitchFamily="34" charset="0"/>
                  </a:rPr>
                  <a:t> </a:t>
                </a:r>
                <a:endParaRPr lang="fr-FR" sz="2000" dirty="0">
                  <a:latin typeface="Candara" panose="020E0502030303020204" pitchFamily="34" charset="0"/>
                </a:endParaRPr>
              </a:p>
            </p:txBody>
          </p:sp>
        </mc:Choice>
        <mc:Fallback xmlns="">
          <p:sp>
            <p:nvSpPr>
              <p:cNvPr id="2" name="object 2">
                <a:extLst>
                  <a:ext uri="{FF2B5EF4-FFF2-40B4-BE49-F238E27FC236}">
                    <a16:creationId xmlns:a16="http://schemas.microsoft.com/office/drawing/2014/main" id="{8D9E3F0C-F026-426A-E4E0-CB13F6B1E9B3}"/>
                  </a:ext>
                </a:extLst>
              </p:cNvPr>
              <p:cNvSpPr txBox="1">
                <a:spLocks noRot="1" noChangeAspect="1" noMove="1" noResize="1" noEditPoints="1" noAdjustHandles="1" noChangeArrowheads="1" noChangeShapeType="1" noTextEdit="1"/>
              </p:cNvSpPr>
              <p:nvPr/>
            </p:nvSpPr>
            <p:spPr bwMode="auto">
              <a:xfrm>
                <a:off x="809897" y="201340"/>
                <a:ext cx="10941321" cy="946765"/>
              </a:xfrm>
              <a:prstGeom prst="rect">
                <a:avLst/>
              </a:prstGeom>
              <a:blipFill>
                <a:blip r:embed="rId3"/>
                <a:stretch>
                  <a:fillRect t="-10323" r="-2340" b="-15484"/>
                </a:stretch>
              </a:blipFill>
            </p:spPr>
            <p:txBody>
              <a:bodyPr/>
              <a:lstStyle/>
              <a:p>
                <a:r>
                  <a:rPr lang="fr-FR">
                    <a:noFill/>
                  </a:rPr>
                  <a:t> </a:t>
                </a:r>
              </a:p>
            </p:txBody>
          </p:sp>
        </mc:Fallback>
      </mc:AlternateContent>
      <p:sp>
        <p:nvSpPr>
          <p:cNvPr id="24" name="文本框 23">
            <a:extLst>
              <a:ext uri="{FF2B5EF4-FFF2-40B4-BE49-F238E27FC236}">
                <a16:creationId xmlns:a16="http://schemas.microsoft.com/office/drawing/2014/main" id="{9E942233-7ADD-9747-5EC7-05BC11F5A735}"/>
              </a:ext>
            </a:extLst>
          </p:cNvPr>
          <p:cNvSpPr txBox="1"/>
          <p:nvPr/>
        </p:nvSpPr>
        <p:spPr>
          <a:xfrm>
            <a:off x="7122375" y="6273314"/>
            <a:ext cx="4847954" cy="430887"/>
          </a:xfrm>
          <a:prstGeom prst="rect">
            <a:avLst/>
          </a:prstGeom>
          <a:noFill/>
        </p:spPr>
        <p:txBody>
          <a:bodyPr wrap="square" rtlCol="0">
            <a:spAutoFit/>
          </a:bodyPr>
          <a:lstStyle/>
          <a:p>
            <a:pPr algn="just"/>
            <a:r>
              <a:rPr lang="fr-FR" sz="1100" dirty="0"/>
              <a:t> [5] </a:t>
            </a:r>
            <a:r>
              <a:rPr lang="en-US" sz="1100" dirty="0"/>
              <a:t>F. Wullens and W. Kropp, “Wave content of vibration field of a rolling tyre,” Acta Acustica united with Acustica, vol. 93, pp. 48–56, 2007</a:t>
            </a:r>
            <a:endParaRPr lang="fr-FR" sz="1100" dirty="0"/>
          </a:p>
        </p:txBody>
      </p:sp>
      <p:pic>
        <p:nvPicPr>
          <p:cNvPr id="7" name="图片 6">
            <a:extLst>
              <a:ext uri="{FF2B5EF4-FFF2-40B4-BE49-F238E27FC236}">
                <a16:creationId xmlns:a16="http://schemas.microsoft.com/office/drawing/2014/main" id="{CBD0E042-C48D-4E47-E12F-2533A25F875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810" y="956374"/>
            <a:ext cx="5754563" cy="2737232"/>
          </a:xfrm>
          <a:prstGeom prst="rect">
            <a:avLst/>
          </a:prstGeom>
        </p:spPr>
      </p:pic>
      <p:pic>
        <p:nvPicPr>
          <p:cNvPr id="11" name="图片 10">
            <a:extLst>
              <a:ext uri="{FF2B5EF4-FFF2-40B4-BE49-F238E27FC236}">
                <a16:creationId xmlns:a16="http://schemas.microsoft.com/office/drawing/2014/main" id="{09A312C4-43B2-7430-7B71-7873D5A4EC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38673" y="3595208"/>
            <a:ext cx="5754563" cy="2737232"/>
          </a:xfrm>
          <a:prstGeom prst="rect">
            <a:avLst/>
          </a:prstGeom>
        </p:spPr>
      </p:pic>
      <p:sp>
        <p:nvSpPr>
          <p:cNvPr id="12" name="文本框 11">
            <a:extLst>
              <a:ext uri="{FF2B5EF4-FFF2-40B4-BE49-F238E27FC236}">
                <a16:creationId xmlns:a16="http://schemas.microsoft.com/office/drawing/2014/main" id="{ECCFC7B6-3E8F-A962-3BBD-7BE8403CCF9B}"/>
              </a:ext>
            </a:extLst>
          </p:cNvPr>
          <p:cNvSpPr txBox="1"/>
          <p:nvPr/>
        </p:nvSpPr>
        <p:spPr>
          <a:xfrm>
            <a:off x="392224" y="6252175"/>
            <a:ext cx="5586288" cy="523220"/>
          </a:xfrm>
          <a:prstGeom prst="rect">
            <a:avLst/>
          </a:prstGeom>
          <a:noFill/>
        </p:spPr>
        <p:txBody>
          <a:bodyPr wrap="square" rtlCol="0">
            <a:spAutoFit/>
          </a:bodyPr>
          <a:lstStyle/>
          <a:p>
            <a:pPr algn="ctr"/>
            <a:r>
              <a:rPr lang="fr-FR" altLang="zh-CN" sz="1400" b="1" dirty="0"/>
              <a:t>Décomposition en série de Fourier des vitesses radiales </a:t>
            </a:r>
            <a:r>
              <a:rPr lang="fr-FR" altLang="zh-CN" sz="1400" b="1" dirty="0" err="1"/>
              <a:t>v</a:t>
            </a:r>
            <a:r>
              <a:rPr lang="fr-FR" altLang="zh-CN" sz="1400" b="1" baseline="-25000" dirty="0" err="1"/>
              <a:t>r</a:t>
            </a:r>
            <a:r>
              <a:rPr lang="fr-FR" altLang="zh-CN" sz="1400" b="1" dirty="0"/>
              <a:t> </a:t>
            </a:r>
            <a:r>
              <a:rPr lang="fr-FR" altLang="zh-CN" sz="1400" b="1" baseline="30000" dirty="0"/>
              <a:t>(n)</a:t>
            </a:r>
            <a:r>
              <a:rPr lang="fr-FR" altLang="zh-CN" sz="1400" b="1" dirty="0"/>
              <a:t> (f), 90 km/h, type de chaussée N et A’</a:t>
            </a:r>
            <a:endParaRPr lang="fr-FR" sz="1400" b="1" dirty="0"/>
          </a:p>
        </p:txBody>
      </p:sp>
      <p:sp>
        <p:nvSpPr>
          <p:cNvPr id="26" name="文本框 25">
            <a:extLst>
              <a:ext uri="{FF2B5EF4-FFF2-40B4-BE49-F238E27FC236}">
                <a16:creationId xmlns:a16="http://schemas.microsoft.com/office/drawing/2014/main" id="{9E9302D9-F0F9-6FA1-521F-AF7CB34F7092}"/>
              </a:ext>
            </a:extLst>
          </p:cNvPr>
          <p:cNvSpPr txBox="1"/>
          <p:nvPr/>
        </p:nvSpPr>
        <p:spPr>
          <a:xfrm>
            <a:off x="6761132" y="2548779"/>
            <a:ext cx="401072" cy="307777"/>
          </a:xfrm>
          <a:prstGeom prst="rect">
            <a:avLst/>
          </a:prstGeom>
          <a:noFill/>
        </p:spPr>
        <p:txBody>
          <a:bodyPr wrap="none" rtlCol="0">
            <a:spAutoFit/>
          </a:bodyPr>
          <a:lstStyle/>
          <a:p>
            <a:pPr algn="ctr"/>
            <a:r>
              <a:rPr lang="fr-FR" sz="1400" dirty="0">
                <a:solidFill>
                  <a:schemeClr val="bg1"/>
                </a:solidFill>
                <a:latin typeface="Candara" panose="020E0502030303020204" pitchFamily="34" charset="0"/>
              </a:rPr>
              <a:t>(a)</a:t>
            </a:r>
          </a:p>
        </p:txBody>
      </p:sp>
      <p:sp>
        <p:nvSpPr>
          <p:cNvPr id="27" name="文本框 26">
            <a:extLst>
              <a:ext uri="{FF2B5EF4-FFF2-40B4-BE49-F238E27FC236}">
                <a16:creationId xmlns:a16="http://schemas.microsoft.com/office/drawing/2014/main" id="{67B4DAC8-4AAE-9FBF-748A-298EACC6877F}"/>
              </a:ext>
            </a:extLst>
          </p:cNvPr>
          <p:cNvSpPr txBox="1"/>
          <p:nvPr/>
        </p:nvSpPr>
        <p:spPr>
          <a:xfrm>
            <a:off x="9672096" y="2548778"/>
            <a:ext cx="412292" cy="307777"/>
          </a:xfrm>
          <a:prstGeom prst="rect">
            <a:avLst/>
          </a:prstGeom>
          <a:noFill/>
        </p:spPr>
        <p:txBody>
          <a:bodyPr wrap="none" rtlCol="0">
            <a:spAutoFit/>
          </a:bodyPr>
          <a:lstStyle/>
          <a:p>
            <a:pPr algn="ctr"/>
            <a:r>
              <a:rPr lang="fr-FR" sz="1400" dirty="0">
                <a:solidFill>
                  <a:schemeClr val="bg1"/>
                </a:solidFill>
                <a:latin typeface="Candara" panose="020E0502030303020204" pitchFamily="34" charset="0"/>
              </a:rPr>
              <a:t>(b)</a:t>
            </a:r>
          </a:p>
        </p:txBody>
      </p:sp>
      <p:sp>
        <p:nvSpPr>
          <p:cNvPr id="9" name="日期占位符 8">
            <a:extLst>
              <a:ext uri="{FF2B5EF4-FFF2-40B4-BE49-F238E27FC236}">
                <a16:creationId xmlns:a16="http://schemas.microsoft.com/office/drawing/2014/main" id="{AE3E8CB9-D822-4203-A46B-6D9B3135FC5D}"/>
              </a:ext>
            </a:extLst>
          </p:cNvPr>
          <p:cNvSpPr>
            <a:spLocks noGrp="1"/>
          </p:cNvSpPr>
          <p:nvPr>
            <p:ph type="dt" sz="half" idx="6"/>
          </p:nvPr>
        </p:nvSpPr>
        <p:spPr/>
        <p:txBody>
          <a:bodyPr/>
          <a:lstStyle/>
          <a:p>
            <a:pPr marL="25169">
              <a:lnSpc>
                <a:spcPts val="1110"/>
              </a:lnSpc>
              <a:defRPr/>
            </a:pPr>
            <a:fld id="{78FCE5FA-C68D-46D0-884B-535F971BA8D6}" type="datetime1">
              <a:rPr lang="fr-FR" smtClean="0"/>
              <a:t>24/06/2026</a:t>
            </a:fld>
            <a:endParaRPr lang="fr-FR" dirty="0"/>
          </a:p>
        </p:txBody>
      </p:sp>
      <p:grpSp>
        <p:nvGrpSpPr>
          <p:cNvPr id="35" name="组合 34">
            <a:extLst>
              <a:ext uri="{FF2B5EF4-FFF2-40B4-BE49-F238E27FC236}">
                <a16:creationId xmlns:a16="http://schemas.microsoft.com/office/drawing/2014/main" id="{52B74773-ADAB-C503-9EEF-1DDEB9FB7E4A}"/>
              </a:ext>
            </a:extLst>
          </p:cNvPr>
          <p:cNvGrpSpPr/>
          <p:nvPr/>
        </p:nvGrpSpPr>
        <p:grpSpPr>
          <a:xfrm>
            <a:off x="6360592" y="2235384"/>
            <a:ext cx="5186556" cy="3428514"/>
            <a:chOff x="6360592" y="2316255"/>
            <a:chExt cx="5186556" cy="3428514"/>
          </a:xfrm>
        </p:grpSpPr>
        <p:sp>
          <p:nvSpPr>
            <p:cNvPr id="25" name="文本框 24">
              <a:extLst>
                <a:ext uri="{FF2B5EF4-FFF2-40B4-BE49-F238E27FC236}">
                  <a16:creationId xmlns:a16="http://schemas.microsoft.com/office/drawing/2014/main" id="{84713AB9-B718-4F74-5B8F-B7FAF2D1F3A4}"/>
                </a:ext>
              </a:extLst>
            </p:cNvPr>
            <p:cNvSpPr txBox="1"/>
            <p:nvPr/>
          </p:nvSpPr>
          <p:spPr>
            <a:xfrm>
              <a:off x="6516384" y="5221549"/>
              <a:ext cx="4925387" cy="523220"/>
            </a:xfrm>
            <a:prstGeom prst="rect">
              <a:avLst/>
            </a:prstGeom>
            <a:noFill/>
          </p:spPr>
          <p:txBody>
            <a:bodyPr wrap="square" rtlCol="0">
              <a:spAutoFit/>
            </a:bodyPr>
            <a:lstStyle/>
            <a:p>
              <a:pPr algn="ctr"/>
              <a:r>
                <a:rPr lang="fr-FR" altLang="zh-CN" sz="1400" b="1" dirty="0"/>
                <a:t>Spectres de vibrations X0 (</a:t>
              </a:r>
              <a:r>
                <a:rPr lang="fr-FR" altLang="zh-CN" sz="1400" b="1" dirty="0" err="1"/>
                <a:t>kφ</a:t>
              </a:r>
              <a:r>
                <a:rPr lang="fr-FR" altLang="zh-CN" sz="1400" b="1" dirty="0"/>
                <a:t>, ω) d’un pneu lisse roulant sur une chaussée rugueuse, 80 km/h</a:t>
              </a:r>
              <a:r>
                <a:rPr lang="fr-FR" altLang="zh-CN" sz="1400" b="1" baseline="30000" dirty="0"/>
                <a:t> </a:t>
              </a:r>
              <a:r>
                <a:rPr lang="fr-FR" sz="1400" b="1" i="0" baseline="30000" dirty="0">
                  <a:effectLst/>
                  <a:latin typeface="Candara" panose="020E0502030303020204" pitchFamily="34" charset="0"/>
                </a:rPr>
                <a:t>[</a:t>
              </a:r>
              <a:r>
                <a:rPr lang="fr-FR" sz="1400" b="1" baseline="30000" dirty="0">
                  <a:latin typeface="Candara" panose="020E0502030303020204" pitchFamily="34" charset="0"/>
                </a:rPr>
                <a:t>5</a:t>
              </a:r>
              <a:r>
                <a:rPr lang="fr-FR" sz="1400" b="1" i="0" baseline="30000" dirty="0">
                  <a:effectLst/>
                  <a:latin typeface="Candara" panose="020E0502030303020204" pitchFamily="34" charset="0"/>
                </a:rPr>
                <a:t>]</a:t>
              </a:r>
              <a:endParaRPr lang="fr-FR" sz="1400" b="1" baseline="30000" dirty="0"/>
            </a:p>
          </p:txBody>
        </p:sp>
        <p:grpSp>
          <p:nvGrpSpPr>
            <p:cNvPr id="34" name="组合 33">
              <a:extLst>
                <a:ext uri="{FF2B5EF4-FFF2-40B4-BE49-F238E27FC236}">
                  <a16:creationId xmlns:a16="http://schemas.microsoft.com/office/drawing/2014/main" id="{18DCA100-0CD4-1854-DF6F-68E42348EB98}"/>
                </a:ext>
              </a:extLst>
            </p:cNvPr>
            <p:cNvGrpSpPr/>
            <p:nvPr/>
          </p:nvGrpSpPr>
          <p:grpSpPr>
            <a:xfrm>
              <a:off x="6360592" y="2856555"/>
              <a:ext cx="2907758" cy="2278798"/>
              <a:chOff x="6280557" y="3089078"/>
              <a:chExt cx="2907758" cy="2278798"/>
            </a:xfrm>
          </p:grpSpPr>
          <p:pic>
            <p:nvPicPr>
              <p:cNvPr id="15" name="图片 14">
                <a:extLst>
                  <a:ext uri="{FF2B5EF4-FFF2-40B4-BE49-F238E27FC236}">
                    <a16:creationId xmlns:a16="http://schemas.microsoft.com/office/drawing/2014/main" id="{6A23307B-4FFB-E667-D6A8-9B0104B328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6280557" y="3089078"/>
                <a:ext cx="2907758" cy="2278798"/>
              </a:xfrm>
              <a:prstGeom prst="rect">
                <a:avLst/>
              </a:prstGeom>
            </p:spPr>
          </p:pic>
          <p:sp>
            <p:nvSpPr>
              <p:cNvPr id="3" name="矩形 2">
                <a:extLst>
                  <a:ext uri="{FF2B5EF4-FFF2-40B4-BE49-F238E27FC236}">
                    <a16:creationId xmlns:a16="http://schemas.microsoft.com/office/drawing/2014/main" id="{3AF36901-DA17-F3E5-9553-F78C38142CAA}"/>
                  </a:ext>
                </a:extLst>
              </p:cNvPr>
              <p:cNvSpPr/>
              <p:nvPr/>
            </p:nvSpPr>
            <p:spPr>
              <a:xfrm>
                <a:off x="7564121" y="3237607"/>
                <a:ext cx="802639" cy="1841585"/>
              </a:xfrm>
              <a:prstGeom prst="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solidFill>
                    <a:srgbClr val="FFFF00"/>
                  </a:solidFill>
                </a:endParaRPr>
              </a:p>
            </p:txBody>
          </p:sp>
        </p:grpSp>
        <p:grpSp>
          <p:nvGrpSpPr>
            <p:cNvPr id="20" name="组合 19">
              <a:extLst>
                <a:ext uri="{FF2B5EF4-FFF2-40B4-BE49-F238E27FC236}">
                  <a16:creationId xmlns:a16="http://schemas.microsoft.com/office/drawing/2014/main" id="{1E991099-13C3-A02F-FD3E-4ED092148215}"/>
                </a:ext>
              </a:extLst>
            </p:cNvPr>
            <p:cNvGrpSpPr/>
            <p:nvPr/>
          </p:nvGrpSpPr>
          <p:grpSpPr>
            <a:xfrm rot="5400000" flipH="1">
              <a:off x="8953870" y="2630735"/>
              <a:ext cx="2907758" cy="2278798"/>
              <a:chOff x="6280557" y="3089078"/>
              <a:chExt cx="2907758" cy="2278798"/>
            </a:xfrm>
          </p:grpSpPr>
          <p:pic>
            <p:nvPicPr>
              <p:cNvPr id="21" name="图片 20">
                <a:extLst>
                  <a:ext uri="{FF2B5EF4-FFF2-40B4-BE49-F238E27FC236}">
                    <a16:creationId xmlns:a16="http://schemas.microsoft.com/office/drawing/2014/main" id="{E83AB455-CA50-4C8F-C1B8-91B31DE21A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6280557" y="3089078"/>
                <a:ext cx="2907758" cy="2278798"/>
              </a:xfrm>
              <a:prstGeom prst="rect">
                <a:avLst/>
              </a:prstGeom>
            </p:spPr>
          </p:pic>
          <p:sp>
            <p:nvSpPr>
              <p:cNvPr id="22" name="矩形 21">
                <a:extLst>
                  <a:ext uri="{FF2B5EF4-FFF2-40B4-BE49-F238E27FC236}">
                    <a16:creationId xmlns:a16="http://schemas.microsoft.com/office/drawing/2014/main" id="{9EC02F78-02C4-AB5C-8E44-8632EB1CB324}"/>
                  </a:ext>
                </a:extLst>
              </p:cNvPr>
              <p:cNvSpPr/>
              <p:nvPr/>
            </p:nvSpPr>
            <p:spPr>
              <a:xfrm>
                <a:off x="7564121" y="3237607"/>
                <a:ext cx="802639" cy="1841585"/>
              </a:xfrm>
              <a:prstGeom prst="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solidFill>
                    <a:srgbClr val="FFFF00"/>
                  </a:solidFill>
                </a:endParaRPr>
              </a:p>
            </p:txBody>
          </p:sp>
        </p:grpSp>
      </p:grpSp>
      <p:sp>
        <p:nvSpPr>
          <p:cNvPr id="41" name="箭头: 下弧形 40">
            <a:extLst>
              <a:ext uri="{FF2B5EF4-FFF2-40B4-BE49-F238E27FC236}">
                <a16:creationId xmlns:a16="http://schemas.microsoft.com/office/drawing/2014/main" id="{0C97A6D4-39A1-3905-D10E-78AD98B8A8C8}"/>
              </a:ext>
            </a:extLst>
          </p:cNvPr>
          <p:cNvSpPr/>
          <p:nvPr/>
        </p:nvSpPr>
        <p:spPr>
          <a:xfrm rot="10800000" flipH="1">
            <a:off x="8487934" y="3028221"/>
            <a:ext cx="982289" cy="519953"/>
          </a:xfrm>
          <a:prstGeom prst="curvedUp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solidFill>
                <a:schemeClr val="tx1"/>
              </a:solidFill>
            </a:endParaRPr>
          </a:p>
        </p:txBody>
      </p:sp>
      <p:sp>
        <p:nvSpPr>
          <p:cNvPr id="5" name="文本框 4">
            <a:extLst>
              <a:ext uri="{FF2B5EF4-FFF2-40B4-BE49-F238E27FC236}">
                <a16:creationId xmlns:a16="http://schemas.microsoft.com/office/drawing/2014/main" id="{01475413-7A30-9F0F-6D07-D275388841B3}"/>
              </a:ext>
            </a:extLst>
          </p:cNvPr>
          <p:cNvSpPr txBox="1"/>
          <p:nvPr/>
        </p:nvSpPr>
        <p:spPr bwMode="auto">
          <a:xfrm>
            <a:off x="11594799" y="5857787"/>
            <a:ext cx="261610" cy="369332"/>
          </a:xfrm>
          <a:prstGeom prst="rect">
            <a:avLst/>
          </a:prstGeom>
          <a:noFill/>
        </p:spPr>
        <p:txBody>
          <a:bodyPr wrap="none" rtlCol="0">
            <a:spAutoFit/>
          </a:bodyPr>
          <a:lstStyle/>
          <a:p>
            <a:fld id="{003D2B6F-CAFF-4A35-A6EB-75E47E15EF20}" type="slidenum">
              <a:rPr lang="fr-FR" b="1" smtClean="0">
                <a:solidFill>
                  <a:srgbClr val="1717FF"/>
                </a:solidFill>
                <a:effectLst>
                  <a:outerShdw blurRad="38100" dist="38100" dir="2700000" algn="tl">
                    <a:srgbClr val="000000">
                      <a:alpha val="43137"/>
                    </a:srgbClr>
                  </a:outerShdw>
                </a:effectLst>
                <a:latin typeface="Candara" panose="020E0502030303020204" pitchFamily="34" charset="0"/>
              </a:rPr>
              <a:t>14</a:t>
            </a:fld>
            <a:endParaRPr lang="fr-FR" b="1" dirty="0">
              <a:solidFill>
                <a:srgbClr val="1717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168604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D44E513-8C56-4304-0F2A-D92C4569BCA6}"/>
              </a:ext>
            </a:extLst>
          </p:cNvPr>
          <p:cNvSpPr>
            <a:spLocks noGrp="1"/>
          </p:cNvSpPr>
          <p:nvPr>
            <p:ph type="dt" sz="half" idx="6"/>
          </p:nvPr>
        </p:nvSpPr>
        <p:spPr/>
        <p:txBody>
          <a:bodyPr/>
          <a:lstStyle/>
          <a:p>
            <a:pPr marL="25169">
              <a:lnSpc>
                <a:spcPts val="1110"/>
              </a:lnSpc>
              <a:defRPr/>
            </a:pPr>
            <a:fld id="{D42A1462-3CCC-49AD-92E2-BC267837A898}" type="datetime1">
              <a:rPr lang="fr-FR" smtClean="0"/>
              <a:t>24/06/2026</a:t>
            </a:fld>
            <a:endParaRPr lang="fr-FR" dirty="0"/>
          </a:p>
        </p:txBody>
      </p:sp>
      <p:sp>
        <p:nvSpPr>
          <p:cNvPr id="3" name="object 2">
            <a:extLst>
              <a:ext uri="{FF2B5EF4-FFF2-40B4-BE49-F238E27FC236}">
                <a16:creationId xmlns:a16="http://schemas.microsoft.com/office/drawing/2014/main" id="{40BD4623-C120-C294-061A-DBC0FF4F31B1}"/>
              </a:ext>
            </a:extLst>
          </p:cNvPr>
          <p:cNvSpPr txBox="1">
            <a:spLocks/>
          </p:cNvSpPr>
          <p:nvPr/>
        </p:nvSpPr>
        <p:spPr bwMode="auto">
          <a:xfrm>
            <a:off x="809897" y="201340"/>
            <a:ext cx="10941321" cy="548964"/>
          </a:xfrm>
          <a:prstGeom prst="rect">
            <a:avLst/>
          </a:prstGeom>
        </p:spPr>
        <p:txBody>
          <a:bodyPr vert="horz" wrap="square" lIns="0" tIns="30194" rIns="0" bIns="0" rtlCol="0">
            <a:spAutoFit/>
          </a:bodyPr>
          <a:lstStyle>
            <a:lvl1pPr>
              <a:defRPr sz="1700" b="0" i="0">
                <a:solidFill>
                  <a:schemeClr val="bg1"/>
                </a:solidFill>
                <a:latin typeface="Candara"/>
                <a:ea typeface="+mj-ea"/>
                <a:cs typeface="Candara"/>
              </a:defRPr>
            </a:lvl1pPr>
          </a:lstStyle>
          <a:p>
            <a:pPr marL="4081019" algn="r">
              <a:spcBef>
                <a:spcPts val="230"/>
              </a:spcBef>
              <a:defRPr/>
            </a:pPr>
            <a:r>
              <a:rPr lang="fr-FR" sz="3369" dirty="0">
                <a:ea typeface="Candara"/>
              </a:rPr>
              <a:t>Conclusions</a:t>
            </a:r>
          </a:p>
        </p:txBody>
      </p:sp>
      <p:grpSp>
        <p:nvGrpSpPr>
          <p:cNvPr id="69" name="组合 68">
            <a:extLst>
              <a:ext uri="{FF2B5EF4-FFF2-40B4-BE49-F238E27FC236}">
                <a16:creationId xmlns:a16="http://schemas.microsoft.com/office/drawing/2014/main" id="{084C7619-8D99-D439-6081-F7FDA930855F}"/>
              </a:ext>
            </a:extLst>
          </p:cNvPr>
          <p:cNvGrpSpPr/>
          <p:nvPr/>
        </p:nvGrpSpPr>
        <p:grpSpPr>
          <a:xfrm>
            <a:off x="625371" y="1395965"/>
            <a:ext cx="6683240" cy="1105245"/>
            <a:chOff x="4579979" y="1848537"/>
            <a:chExt cx="6683240" cy="1105245"/>
          </a:xfrm>
        </p:grpSpPr>
        <p:sp>
          <p:nvSpPr>
            <p:cNvPr id="30" name="文本框 29">
              <a:extLst>
                <a:ext uri="{FF2B5EF4-FFF2-40B4-BE49-F238E27FC236}">
                  <a16:creationId xmlns:a16="http://schemas.microsoft.com/office/drawing/2014/main" id="{0CCA7D3C-53EA-7159-7429-449ABEEDB780}"/>
                </a:ext>
              </a:extLst>
            </p:cNvPr>
            <p:cNvSpPr txBox="1"/>
            <p:nvPr/>
          </p:nvSpPr>
          <p:spPr>
            <a:xfrm>
              <a:off x="4579979" y="1848537"/>
              <a:ext cx="6683240" cy="369332"/>
            </a:xfrm>
            <a:prstGeom prst="rect">
              <a:avLst/>
            </a:prstGeom>
            <a:noFill/>
          </p:spPr>
          <p:txBody>
            <a:bodyPr wrap="none" rtlCol="0">
              <a:spAutoFit/>
            </a:bodyPr>
            <a:lstStyle/>
            <a:p>
              <a:r>
                <a:rPr lang="fr-FR" b="1" dirty="0">
                  <a:solidFill>
                    <a:srgbClr val="156082"/>
                  </a:solidFill>
                  <a:latin typeface="Candara" panose="020E0502030303020204" pitchFamily="34" charset="0"/>
                  <a:ea typeface="DengXian" panose="02010600030101010101" pitchFamily="2" charset="-122"/>
                  <a:cs typeface="Times New Roman" panose="02020603050405020304" pitchFamily="18" charset="0"/>
                </a:rPr>
                <a:t>Un </a:t>
              </a:r>
              <a:r>
                <a:rPr lang="fr-FR" b="1" dirty="0">
                  <a:solidFill>
                    <a:srgbClr val="156082"/>
                  </a:solidFill>
                  <a:highlight>
                    <a:srgbClr val="00FFFF"/>
                  </a:highlight>
                  <a:latin typeface="Candara" panose="020E0502030303020204" pitchFamily="34" charset="0"/>
                  <a:ea typeface="DengXian" panose="02010600030101010101" pitchFamily="2" charset="-122"/>
                  <a:cs typeface="Times New Roman" panose="02020603050405020304" pitchFamily="18" charset="0"/>
                </a:rPr>
                <a:t>premier</a:t>
              </a:r>
              <a:r>
                <a:rPr lang="fr-FR" b="1" dirty="0">
                  <a:solidFill>
                    <a:srgbClr val="156082"/>
                  </a:solidFill>
                  <a:latin typeface="Candara" panose="020E0502030303020204" pitchFamily="34" charset="0"/>
                  <a:ea typeface="DengXian" panose="02010600030101010101" pitchFamily="2" charset="-122"/>
                  <a:cs typeface="Times New Roman" panose="02020603050405020304" pitchFamily="18" charset="0"/>
                </a:rPr>
                <a:t> modèle </a:t>
              </a:r>
              <a:r>
                <a:rPr lang="fr-FR" b="1"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de roulage </a:t>
              </a:r>
              <a:r>
                <a:rPr lang="fr-FR" b="1" dirty="0">
                  <a:solidFill>
                    <a:srgbClr val="156082"/>
                  </a:solidFill>
                  <a:effectLst/>
                  <a:highlight>
                    <a:srgbClr val="FFFF00"/>
                  </a:highlight>
                  <a:latin typeface="Candara" panose="020E0502030303020204" pitchFamily="34" charset="0"/>
                  <a:ea typeface="DengXian" panose="02010600030101010101" pitchFamily="2" charset="-122"/>
                  <a:cs typeface="Times New Roman" panose="02020603050405020304" pitchFamily="18" charset="0"/>
                </a:rPr>
                <a:t>dynamique</a:t>
              </a:r>
              <a:r>
                <a:rPr lang="fr-FR" b="1" dirty="0">
                  <a:solidFill>
                    <a:srgbClr val="156082"/>
                  </a:solidFill>
                  <a:effectLst/>
                  <a:latin typeface="Candara" panose="020E0502030303020204" pitchFamily="34" charset="0"/>
                  <a:ea typeface="DengXian" panose="02010600030101010101" pitchFamily="2" charset="-122"/>
                  <a:cs typeface="Times New Roman" panose="02020603050405020304" pitchFamily="18" charset="0"/>
                </a:rPr>
                <a:t> pneumatique/chaussée</a:t>
              </a:r>
              <a:endParaRPr lang="fr-FR" b="1" dirty="0"/>
            </a:p>
          </p:txBody>
        </p:sp>
        <p:sp>
          <p:nvSpPr>
            <p:cNvPr id="31" name="文本框 30">
              <a:extLst>
                <a:ext uri="{FF2B5EF4-FFF2-40B4-BE49-F238E27FC236}">
                  <a16:creationId xmlns:a16="http://schemas.microsoft.com/office/drawing/2014/main" id="{1AAAC68B-7D75-9A87-8F6F-99030363BA55}"/>
                </a:ext>
              </a:extLst>
            </p:cNvPr>
            <p:cNvSpPr txBox="1"/>
            <p:nvPr/>
          </p:nvSpPr>
          <p:spPr>
            <a:xfrm>
              <a:off x="4806981" y="2584450"/>
              <a:ext cx="1143262" cy="369332"/>
            </a:xfrm>
            <a:prstGeom prst="rect">
              <a:avLst/>
            </a:prstGeom>
            <a:solidFill>
              <a:schemeClr val="accent1">
                <a:lumMod val="20000"/>
                <a:lumOff val="80000"/>
              </a:schemeClr>
            </a:solidFill>
          </p:spPr>
          <p:txBody>
            <a:bodyPr wrap="none" rtlCol="0">
              <a:spAutoFit/>
            </a:bodyPr>
            <a:lstStyle/>
            <a:p>
              <a:pPr algn="ctr"/>
              <a:r>
                <a:rPr lang="fr-FR" sz="1800" dirty="0">
                  <a:effectLst/>
                  <a:latin typeface="Candara" panose="020E0502030303020204" pitchFamily="34" charset="0"/>
                  <a:ea typeface="DengXian" panose="02010600030101010101" pitchFamily="2" charset="-122"/>
                  <a:cs typeface="Times New Roman" panose="02020603050405020304" pitchFamily="18" charset="0"/>
                </a:rPr>
                <a:t>pneu lisse</a:t>
              </a:r>
              <a:endParaRPr lang="fr-FR" dirty="0"/>
            </a:p>
          </p:txBody>
        </p:sp>
        <p:cxnSp>
          <p:nvCxnSpPr>
            <p:cNvPr id="33" name="直接箭头连接符 32">
              <a:extLst>
                <a:ext uri="{FF2B5EF4-FFF2-40B4-BE49-F238E27FC236}">
                  <a16:creationId xmlns:a16="http://schemas.microsoft.com/office/drawing/2014/main" id="{C095C7CE-13B6-8401-1BA5-B90B1841329C}"/>
                </a:ext>
              </a:extLst>
            </p:cNvPr>
            <p:cNvCxnSpPr>
              <a:cxnSpLocks/>
              <a:endCxn id="31" idx="0"/>
            </p:cNvCxnSpPr>
            <p:nvPr/>
          </p:nvCxnSpPr>
          <p:spPr>
            <a:xfrm>
              <a:off x="5378612" y="2227722"/>
              <a:ext cx="0" cy="3567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6C491344-1F59-41E5-A982-3139EBAAEA41}"/>
                </a:ext>
              </a:extLst>
            </p:cNvPr>
            <p:cNvSpPr txBox="1"/>
            <p:nvPr/>
          </p:nvSpPr>
          <p:spPr>
            <a:xfrm>
              <a:off x="7228695" y="2584450"/>
              <a:ext cx="2023311" cy="369332"/>
            </a:xfrm>
            <a:prstGeom prst="rect">
              <a:avLst/>
            </a:prstGeom>
            <a:solidFill>
              <a:srgbClr val="FFFF99"/>
            </a:solidFill>
          </p:spPr>
          <p:txBody>
            <a:bodyPr wrap="none" rtlCol="0">
              <a:spAutoFit/>
            </a:bodyPr>
            <a:lstStyle/>
            <a:p>
              <a:pPr algn="ctr"/>
              <a:r>
                <a:rPr lang="fr-FR" dirty="0">
                  <a:latin typeface="Candara" panose="020E0502030303020204" pitchFamily="34" charset="0"/>
                  <a:ea typeface="DengXian" panose="02010600030101010101" pitchFamily="2" charset="-122"/>
                  <a:cs typeface="Times New Roman" panose="02020603050405020304" pitchFamily="18" charset="0"/>
                </a:rPr>
                <a:t>Vitesse de véhicule</a:t>
              </a:r>
              <a:endParaRPr lang="fr-FR" dirty="0"/>
            </a:p>
          </p:txBody>
        </p:sp>
        <p:cxnSp>
          <p:nvCxnSpPr>
            <p:cNvPr id="37" name="直接箭头连接符 36">
              <a:extLst>
                <a:ext uri="{FF2B5EF4-FFF2-40B4-BE49-F238E27FC236}">
                  <a16:creationId xmlns:a16="http://schemas.microsoft.com/office/drawing/2014/main" id="{E0353BA0-0813-D4D9-B9A1-164B532E17E1}"/>
                </a:ext>
              </a:extLst>
            </p:cNvPr>
            <p:cNvCxnSpPr>
              <a:cxnSpLocks/>
            </p:cNvCxnSpPr>
            <p:nvPr/>
          </p:nvCxnSpPr>
          <p:spPr>
            <a:xfrm flipV="1">
              <a:off x="8240348" y="2227722"/>
              <a:ext cx="3" cy="356728"/>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文本框 37">
            <a:extLst>
              <a:ext uri="{FF2B5EF4-FFF2-40B4-BE49-F238E27FC236}">
                <a16:creationId xmlns:a16="http://schemas.microsoft.com/office/drawing/2014/main" id="{900B3318-E92E-DC7D-23A0-95BEFB8DD448}"/>
              </a:ext>
            </a:extLst>
          </p:cNvPr>
          <p:cNvSpPr txBox="1"/>
          <p:nvPr/>
        </p:nvSpPr>
        <p:spPr>
          <a:xfrm>
            <a:off x="7096242" y="6303986"/>
            <a:ext cx="4826838" cy="263077"/>
          </a:xfrm>
          <a:prstGeom prst="rect">
            <a:avLst/>
          </a:prstGeom>
          <a:noFill/>
        </p:spPr>
        <p:txBody>
          <a:bodyPr wrap="square" rtlCol="0">
            <a:spAutoFit/>
          </a:bodyPr>
          <a:lstStyle/>
          <a:p>
            <a:pPr algn="r"/>
            <a:r>
              <a:rPr lang="fr-FR" sz="1100" i="1" dirty="0"/>
              <a:t>* </a:t>
            </a:r>
            <a:r>
              <a:rPr lang="fr-FR" sz="1100" i="1" dirty="0" err="1"/>
              <a:t>HyRoNE</a:t>
            </a:r>
            <a:r>
              <a:rPr lang="fr-FR" sz="1100" i="1" dirty="0"/>
              <a:t> : </a:t>
            </a:r>
            <a:r>
              <a:rPr lang="fr-FR" sz="1100" i="1" dirty="0" err="1"/>
              <a:t>Hybrid</a:t>
            </a:r>
            <a:r>
              <a:rPr lang="fr-FR" sz="1100" i="1" dirty="0"/>
              <a:t> Rolling Noise Estimation</a:t>
            </a:r>
            <a:endParaRPr lang="fr-FR" sz="1100" dirty="0"/>
          </a:p>
        </p:txBody>
      </p:sp>
      <p:sp>
        <p:nvSpPr>
          <p:cNvPr id="40" name="文本框 39">
            <a:extLst>
              <a:ext uri="{FF2B5EF4-FFF2-40B4-BE49-F238E27FC236}">
                <a16:creationId xmlns:a16="http://schemas.microsoft.com/office/drawing/2014/main" id="{02268EDF-BC17-C46F-3B5E-4C87FCAB6E67}"/>
              </a:ext>
            </a:extLst>
          </p:cNvPr>
          <p:cNvSpPr txBox="1"/>
          <p:nvPr/>
        </p:nvSpPr>
        <p:spPr>
          <a:xfrm>
            <a:off x="7491827" y="1672691"/>
            <a:ext cx="2637777" cy="1200329"/>
          </a:xfrm>
          <a:prstGeom prst="rect">
            <a:avLst/>
          </a:prstGeom>
          <a:solidFill>
            <a:srgbClr val="FFFF99"/>
          </a:solidFill>
        </p:spPr>
        <p:txBody>
          <a:bodyPr wrap="square">
            <a:spAutoFit/>
          </a:bodyPr>
          <a:lstStyle/>
          <a:p>
            <a:r>
              <a:rPr lang="fr-FR" b="1" dirty="0">
                <a:latin typeface="Candara" panose="020E0502030303020204" pitchFamily="34" charset="0"/>
                <a:ea typeface="DengXian" panose="02010600030101010101" pitchFamily="2" charset="-122"/>
                <a:cs typeface="Times New Roman" panose="02020603050405020304" pitchFamily="18" charset="0"/>
              </a:rPr>
              <a:t>Z</a:t>
            </a:r>
            <a:r>
              <a:rPr lang="fr-FR" sz="1800" b="1" dirty="0">
                <a:effectLst/>
                <a:latin typeface="Candara" panose="020E0502030303020204" pitchFamily="34" charset="0"/>
                <a:ea typeface="DengXian" panose="02010600030101010101" pitchFamily="2" charset="-122"/>
                <a:cs typeface="Times New Roman" panose="02020603050405020304" pitchFamily="18" charset="0"/>
              </a:rPr>
              <a:t>one de contact </a:t>
            </a:r>
            <a:r>
              <a:rPr lang="fr-FR" b="1" dirty="0">
                <a:latin typeface="Candara" panose="020E0502030303020204" pitchFamily="34" charset="0"/>
                <a:ea typeface="DengXian" panose="02010600030101010101" pitchFamily="2" charset="-122"/>
                <a:cs typeface="Times New Roman" panose="02020603050405020304" pitchFamily="18" charset="0"/>
              </a:rPr>
              <a:t>fixée</a:t>
            </a:r>
          </a:p>
          <a:p>
            <a:pPr marL="285750" indent="-285750">
              <a:buFont typeface="Wingdings" panose="05000000000000000000" pitchFamily="2" charset="2"/>
              <a:buChar char="ü"/>
            </a:pPr>
            <a:r>
              <a:rPr lang="fr-FR" sz="1800" dirty="0">
                <a:effectLst/>
                <a:latin typeface="Candara" panose="020E0502030303020204" pitchFamily="34" charset="0"/>
                <a:ea typeface="DengXian" panose="02010600030101010101" pitchFamily="2" charset="-122"/>
                <a:cs typeface="Times New Roman" panose="02020603050405020304" pitchFamily="18" charset="0"/>
              </a:rPr>
              <a:t>variations de l’aire</a:t>
            </a:r>
          </a:p>
          <a:p>
            <a:pPr marL="285750" indent="-285750">
              <a:buFont typeface="Wingdings" panose="05000000000000000000" pitchFamily="2" charset="2"/>
              <a:buChar char="ü"/>
            </a:pPr>
            <a:r>
              <a:rPr lang="fr-FR" sz="1800" dirty="0">
                <a:effectLst/>
                <a:latin typeface="Candara" panose="020E0502030303020204" pitchFamily="34" charset="0"/>
                <a:ea typeface="DengXian" panose="02010600030101010101" pitchFamily="2" charset="-122"/>
                <a:cs typeface="Times New Roman" panose="02020603050405020304" pitchFamily="18" charset="0"/>
              </a:rPr>
              <a:t>géométrie de la zone de contact</a:t>
            </a:r>
            <a:endParaRPr lang="fr-FR" dirty="0"/>
          </a:p>
        </p:txBody>
      </p:sp>
      <p:grpSp>
        <p:nvGrpSpPr>
          <p:cNvPr id="68" name="组合 67">
            <a:extLst>
              <a:ext uri="{FF2B5EF4-FFF2-40B4-BE49-F238E27FC236}">
                <a16:creationId xmlns:a16="http://schemas.microsoft.com/office/drawing/2014/main" id="{DEE150AD-9895-F52E-EDD5-2D1E99324F88}"/>
              </a:ext>
            </a:extLst>
          </p:cNvPr>
          <p:cNvGrpSpPr/>
          <p:nvPr/>
        </p:nvGrpSpPr>
        <p:grpSpPr>
          <a:xfrm>
            <a:off x="1339828" y="4181663"/>
            <a:ext cx="9429233" cy="1778157"/>
            <a:chOff x="505230" y="4536962"/>
            <a:chExt cx="9429233" cy="1778157"/>
          </a:xfrm>
        </p:grpSpPr>
        <p:sp>
          <p:nvSpPr>
            <p:cNvPr id="6" name="矩形 5">
              <a:extLst>
                <a:ext uri="{FF2B5EF4-FFF2-40B4-BE49-F238E27FC236}">
                  <a16:creationId xmlns:a16="http://schemas.microsoft.com/office/drawing/2014/main" id="{5A02B982-8F16-E563-BA69-F19BA78F65EF}"/>
                </a:ext>
              </a:extLst>
            </p:cNvPr>
            <p:cNvSpPr/>
            <p:nvPr/>
          </p:nvSpPr>
          <p:spPr>
            <a:xfrm>
              <a:off x="505230" y="5382633"/>
              <a:ext cx="1588040" cy="531737"/>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Texture et rigidité de la chaussée</a:t>
              </a:r>
            </a:p>
          </p:txBody>
        </p:sp>
        <p:sp>
          <p:nvSpPr>
            <p:cNvPr id="7" name="矩形 6">
              <a:extLst>
                <a:ext uri="{FF2B5EF4-FFF2-40B4-BE49-F238E27FC236}">
                  <a16:creationId xmlns:a16="http://schemas.microsoft.com/office/drawing/2014/main" id="{E7D23A0A-4AF5-8F1F-1DDD-58279C09E5F1}"/>
                </a:ext>
              </a:extLst>
            </p:cNvPr>
            <p:cNvSpPr/>
            <p:nvPr/>
          </p:nvSpPr>
          <p:spPr>
            <a:xfrm>
              <a:off x="4411977" y="5487541"/>
              <a:ext cx="1588039" cy="321920"/>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Force de contact</a:t>
              </a:r>
            </a:p>
          </p:txBody>
        </p:sp>
        <p:sp>
          <p:nvSpPr>
            <p:cNvPr id="8" name="矩形 7">
              <a:extLst>
                <a:ext uri="{FF2B5EF4-FFF2-40B4-BE49-F238E27FC236}">
                  <a16:creationId xmlns:a16="http://schemas.microsoft.com/office/drawing/2014/main" id="{BBE94DF4-CA69-69DE-B3CA-59B4A492700A}"/>
                </a:ext>
              </a:extLst>
            </p:cNvPr>
            <p:cNvSpPr/>
            <p:nvPr/>
          </p:nvSpPr>
          <p:spPr>
            <a:xfrm>
              <a:off x="8346425" y="5281671"/>
              <a:ext cx="1588038" cy="738665"/>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Vitesse radiale en surface du pneumatique</a:t>
              </a:r>
            </a:p>
          </p:txBody>
        </p:sp>
        <p:grpSp>
          <p:nvGrpSpPr>
            <p:cNvPr id="14" name="组合 13">
              <a:extLst>
                <a:ext uri="{FF2B5EF4-FFF2-40B4-BE49-F238E27FC236}">
                  <a16:creationId xmlns:a16="http://schemas.microsoft.com/office/drawing/2014/main" id="{1D94CF28-DF27-01B7-DCA1-EE90765D5A30}"/>
                </a:ext>
              </a:extLst>
            </p:cNvPr>
            <p:cNvGrpSpPr/>
            <p:nvPr/>
          </p:nvGrpSpPr>
          <p:grpSpPr>
            <a:xfrm>
              <a:off x="2444753" y="4981883"/>
              <a:ext cx="1588041" cy="1333236"/>
              <a:chOff x="4649398" y="1083730"/>
              <a:chExt cx="2195514" cy="1952240"/>
            </a:xfrm>
          </p:grpSpPr>
          <p:sp>
            <p:nvSpPr>
              <p:cNvPr id="15" name="矩形 14">
                <a:extLst>
                  <a:ext uri="{FF2B5EF4-FFF2-40B4-BE49-F238E27FC236}">
                    <a16:creationId xmlns:a16="http://schemas.microsoft.com/office/drawing/2014/main" id="{65E3EF5A-AA63-3CF0-3921-41DF94CDD045}"/>
                  </a:ext>
                </a:extLst>
              </p:cNvPr>
              <p:cNvSpPr/>
              <p:nvPr/>
            </p:nvSpPr>
            <p:spPr>
              <a:xfrm>
                <a:off x="4649398" y="1083730"/>
                <a:ext cx="2195513" cy="1952240"/>
              </a:xfrm>
              <a:prstGeom prst="rect">
                <a:avLst/>
              </a:prstGeom>
              <a:noFill/>
              <a:ln w="38100">
                <a:solidFill>
                  <a:srgbClr val="1156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16" name="文本框 15">
                <a:extLst>
                  <a:ext uri="{FF2B5EF4-FFF2-40B4-BE49-F238E27FC236}">
                    <a16:creationId xmlns:a16="http://schemas.microsoft.com/office/drawing/2014/main" id="{24A97A31-E756-B8C5-435D-E63BC1FD4B42}"/>
                  </a:ext>
                </a:extLst>
              </p:cNvPr>
              <p:cNvSpPr txBox="1"/>
              <p:nvPr/>
            </p:nvSpPr>
            <p:spPr>
              <a:xfrm>
                <a:off x="4649399" y="1151759"/>
                <a:ext cx="2195513" cy="766144"/>
              </a:xfrm>
              <a:prstGeom prst="rect">
                <a:avLst/>
              </a:prstGeom>
              <a:noFill/>
            </p:spPr>
            <p:txBody>
              <a:bodyPr wrap="square" rtlCol="0">
                <a:spAutoFit/>
              </a:bodyPr>
              <a:lstStyle/>
              <a:p>
                <a:pPr algn="ctr"/>
                <a:r>
                  <a:rPr lang="fr-FR" sz="1400" b="1" dirty="0">
                    <a:solidFill>
                      <a:srgbClr val="115670"/>
                    </a:solidFill>
                    <a:latin typeface="Times New Roman" panose="02020603050405020304" pitchFamily="18" charset="0"/>
                    <a:cs typeface="Times New Roman" panose="02020603050405020304" pitchFamily="18" charset="0"/>
                  </a:rPr>
                  <a:t>Modèle de contact pneu/chaussée</a:t>
                </a:r>
              </a:p>
            </p:txBody>
          </p:sp>
          <p:pic>
            <p:nvPicPr>
              <p:cNvPr id="17" name="图片 16">
                <a:extLst>
                  <a:ext uri="{FF2B5EF4-FFF2-40B4-BE49-F238E27FC236}">
                    <a16:creationId xmlns:a16="http://schemas.microsoft.com/office/drawing/2014/main" id="{61989C37-EED8-91D9-6F94-AB083B66AC63}"/>
                  </a:ext>
                </a:extLst>
              </p:cNvPr>
              <p:cNvPicPr>
                <a:picLocks noChangeAspect="1"/>
              </p:cNvPicPr>
              <p:nvPr/>
            </p:nvPicPr>
            <p:blipFill>
              <a:blip r:embed="rId3">
                <a:extLst>
                  <a:ext uri="{28A0092B-C50C-407E-A947-70E740481C1C}">
                    <a14:useLocalDpi xmlns:a14="http://schemas.microsoft.com/office/drawing/2010/main" val="0"/>
                  </a:ext>
                </a:extLst>
              </a:blip>
              <a:srcRect l="28486" t="38710" r="21933" b="7532"/>
              <a:stretch/>
            </p:blipFill>
            <p:spPr>
              <a:xfrm>
                <a:off x="5172482" y="1822449"/>
                <a:ext cx="1149350" cy="1108461"/>
              </a:xfrm>
              <a:prstGeom prst="rect">
                <a:avLst/>
              </a:prstGeom>
            </p:spPr>
          </p:pic>
        </p:grpSp>
        <p:grpSp>
          <p:nvGrpSpPr>
            <p:cNvPr id="20" name="组合 19">
              <a:extLst>
                <a:ext uri="{FF2B5EF4-FFF2-40B4-BE49-F238E27FC236}">
                  <a16:creationId xmlns:a16="http://schemas.microsoft.com/office/drawing/2014/main" id="{40D90AD2-2487-BA6F-F102-ED82E4B6966C}"/>
                </a:ext>
              </a:extLst>
            </p:cNvPr>
            <p:cNvGrpSpPr/>
            <p:nvPr/>
          </p:nvGrpSpPr>
          <p:grpSpPr>
            <a:xfrm>
              <a:off x="6379201" y="4981883"/>
              <a:ext cx="1588040" cy="1333236"/>
              <a:chOff x="5618704" y="3186560"/>
              <a:chExt cx="1588040" cy="1333236"/>
            </a:xfrm>
          </p:grpSpPr>
          <p:pic>
            <p:nvPicPr>
              <p:cNvPr id="21" name="图片 20">
                <a:extLst>
                  <a:ext uri="{FF2B5EF4-FFF2-40B4-BE49-F238E27FC236}">
                    <a16:creationId xmlns:a16="http://schemas.microsoft.com/office/drawing/2014/main" id="{0601B1BA-A0A1-6C19-76D2-DC2FC4FC8B26}"/>
                  </a:ext>
                </a:extLst>
              </p:cNvPr>
              <p:cNvPicPr>
                <a:picLocks noChangeAspect="1"/>
              </p:cNvPicPr>
              <p:nvPr/>
            </p:nvPicPr>
            <p:blipFill>
              <a:blip r:embed="rId4">
                <a:extLst>
                  <a:ext uri="{28A0092B-C50C-407E-A947-70E740481C1C}">
                    <a14:useLocalDpi xmlns:a14="http://schemas.microsoft.com/office/drawing/2010/main" val="0"/>
                  </a:ext>
                </a:extLst>
              </a:blip>
              <a:srcRect l="16636" t="38412" r="16448" b="7482"/>
              <a:stretch/>
            </p:blipFill>
            <p:spPr>
              <a:xfrm>
                <a:off x="5877736" y="3655689"/>
                <a:ext cx="1069975" cy="756997"/>
              </a:xfrm>
              <a:prstGeom prst="rect">
                <a:avLst/>
              </a:prstGeom>
            </p:spPr>
          </p:pic>
          <p:grpSp>
            <p:nvGrpSpPr>
              <p:cNvPr id="22" name="组合 21">
                <a:extLst>
                  <a:ext uri="{FF2B5EF4-FFF2-40B4-BE49-F238E27FC236}">
                    <a16:creationId xmlns:a16="http://schemas.microsoft.com/office/drawing/2014/main" id="{04FC54C2-E27B-B5B0-EC88-9376347CD546}"/>
                  </a:ext>
                </a:extLst>
              </p:cNvPr>
              <p:cNvGrpSpPr/>
              <p:nvPr/>
            </p:nvGrpSpPr>
            <p:grpSpPr>
              <a:xfrm>
                <a:off x="5618704" y="3186560"/>
                <a:ext cx="1588040" cy="1333236"/>
                <a:chOff x="4649400" y="1083729"/>
                <a:chExt cx="2195514" cy="1952240"/>
              </a:xfrm>
            </p:grpSpPr>
            <p:sp>
              <p:nvSpPr>
                <p:cNvPr id="23" name="矩形 22">
                  <a:extLst>
                    <a:ext uri="{FF2B5EF4-FFF2-40B4-BE49-F238E27FC236}">
                      <a16:creationId xmlns:a16="http://schemas.microsoft.com/office/drawing/2014/main" id="{E5E0A957-1098-7069-E4E7-5936E790E320}"/>
                    </a:ext>
                  </a:extLst>
                </p:cNvPr>
                <p:cNvSpPr/>
                <p:nvPr/>
              </p:nvSpPr>
              <p:spPr>
                <a:xfrm>
                  <a:off x="4649400" y="1083729"/>
                  <a:ext cx="2195514" cy="1952240"/>
                </a:xfrm>
                <a:prstGeom prst="rect">
                  <a:avLst/>
                </a:prstGeom>
                <a:noFill/>
                <a:ln w="38100">
                  <a:solidFill>
                    <a:srgbClr val="1156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24" name="文本框 23">
                  <a:extLst>
                    <a:ext uri="{FF2B5EF4-FFF2-40B4-BE49-F238E27FC236}">
                      <a16:creationId xmlns:a16="http://schemas.microsoft.com/office/drawing/2014/main" id="{F19AE5D9-2AD4-A16E-F13A-C53131D879AE}"/>
                    </a:ext>
                  </a:extLst>
                </p:cNvPr>
                <p:cNvSpPr txBox="1"/>
                <p:nvPr/>
              </p:nvSpPr>
              <p:spPr>
                <a:xfrm>
                  <a:off x="4649400" y="1151758"/>
                  <a:ext cx="2195514" cy="766144"/>
                </a:xfrm>
                <a:prstGeom prst="rect">
                  <a:avLst/>
                </a:prstGeom>
                <a:noFill/>
              </p:spPr>
              <p:txBody>
                <a:bodyPr wrap="square" rtlCol="0">
                  <a:spAutoFit/>
                </a:bodyPr>
                <a:lstStyle/>
                <a:p>
                  <a:pPr algn="ctr"/>
                  <a:r>
                    <a:rPr lang="fr-FR" sz="1400" b="1" dirty="0">
                      <a:solidFill>
                        <a:srgbClr val="115670"/>
                      </a:solidFill>
                      <a:latin typeface="Times New Roman" panose="02020603050405020304" pitchFamily="18" charset="0"/>
                      <a:cs typeface="Times New Roman" panose="02020603050405020304" pitchFamily="18" charset="0"/>
                    </a:rPr>
                    <a:t>Modèle vibratoire de pneumatique</a:t>
                  </a:r>
                </a:p>
              </p:txBody>
            </p:sp>
          </p:grpSp>
        </p:grpSp>
        <p:sp>
          <p:nvSpPr>
            <p:cNvPr id="25" name="矩形 24">
              <a:extLst>
                <a:ext uri="{FF2B5EF4-FFF2-40B4-BE49-F238E27FC236}">
                  <a16:creationId xmlns:a16="http://schemas.microsoft.com/office/drawing/2014/main" id="{BBA80EAE-68A8-40F7-FB8D-045C903AB45A}"/>
                </a:ext>
              </a:extLst>
            </p:cNvPr>
            <p:cNvSpPr/>
            <p:nvPr/>
          </p:nvSpPr>
          <p:spPr>
            <a:xfrm>
              <a:off x="4535444" y="4536962"/>
              <a:ext cx="1290738" cy="812670"/>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Caractéristiques géométriques et mécaniques du pneu </a:t>
              </a:r>
            </a:p>
          </p:txBody>
        </p:sp>
        <p:cxnSp>
          <p:nvCxnSpPr>
            <p:cNvPr id="46" name="直接箭头连接符 45">
              <a:extLst>
                <a:ext uri="{FF2B5EF4-FFF2-40B4-BE49-F238E27FC236}">
                  <a16:creationId xmlns:a16="http://schemas.microsoft.com/office/drawing/2014/main" id="{5B4E85D6-B508-E6A1-73D9-3D4545CA6FF7}"/>
                </a:ext>
              </a:extLst>
            </p:cNvPr>
            <p:cNvCxnSpPr>
              <a:stCxn id="15" idx="3"/>
              <a:endCxn id="7" idx="1"/>
            </p:cNvCxnSpPr>
            <p:nvPr/>
          </p:nvCxnSpPr>
          <p:spPr>
            <a:xfrm>
              <a:off x="4032792" y="5648501"/>
              <a:ext cx="379185" cy="0"/>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50" name="直接箭头连接符 49">
              <a:extLst>
                <a:ext uri="{FF2B5EF4-FFF2-40B4-BE49-F238E27FC236}">
                  <a16:creationId xmlns:a16="http://schemas.microsoft.com/office/drawing/2014/main" id="{32779B04-DD33-7777-76A5-918287316843}"/>
                </a:ext>
              </a:extLst>
            </p:cNvPr>
            <p:cNvCxnSpPr>
              <a:stCxn id="6" idx="3"/>
            </p:cNvCxnSpPr>
            <p:nvPr/>
          </p:nvCxnSpPr>
          <p:spPr>
            <a:xfrm flipV="1">
              <a:off x="2093270" y="5642934"/>
              <a:ext cx="351482" cy="5568"/>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57" name="直接箭头连接符 56">
              <a:extLst>
                <a:ext uri="{FF2B5EF4-FFF2-40B4-BE49-F238E27FC236}">
                  <a16:creationId xmlns:a16="http://schemas.microsoft.com/office/drawing/2014/main" id="{32B45CEB-78F8-35FC-0946-E3003AE4564C}"/>
                </a:ext>
              </a:extLst>
            </p:cNvPr>
            <p:cNvCxnSpPr>
              <a:stCxn id="7" idx="3"/>
              <a:endCxn id="23" idx="1"/>
            </p:cNvCxnSpPr>
            <p:nvPr/>
          </p:nvCxnSpPr>
          <p:spPr>
            <a:xfrm>
              <a:off x="6000016" y="5648501"/>
              <a:ext cx="379185" cy="0"/>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59" name="直接箭头连接符 58">
              <a:extLst>
                <a:ext uri="{FF2B5EF4-FFF2-40B4-BE49-F238E27FC236}">
                  <a16:creationId xmlns:a16="http://schemas.microsoft.com/office/drawing/2014/main" id="{1FF6ED40-D2D4-6648-5D7D-0F26CBA46C93}"/>
                </a:ext>
              </a:extLst>
            </p:cNvPr>
            <p:cNvCxnSpPr>
              <a:stCxn id="23" idx="3"/>
              <a:endCxn id="8" idx="1"/>
            </p:cNvCxnSpPr>
            <p:nvPr/>
          </p:nvCxnSpPr>
          <p:spPr>
            <a:xfrm>
              <a:off x="7967241" y="5648501"/>
              <a:ext cx="379184" cy="2503"/>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63" name="连接符: 肘形 62">
              <a:extLst>
                <a:ext uri="{FF2B5EF4-FFF2-40B4-BE49-F238E27FC236}">
                  <a16:creationId xmlns:a16="http://schemas.microsoft.com/office/drawing/2014/main" id="{67AEF84F-084F-6F99-48F1-657294CA41DB}"/>
                </a:ext>
              </a:extLst>
            </p:cNvPr>
            <p:cNvCxnSpPr>
              <a:stCxn id="25" idx="3"/>
              <a:endCxn id="23" idx="1"/>
            </p:cNvCxnSpPr>
            <p:nvPr/>
          </p:nvCxnSpPr>
          <p:spPr>
            <a:xfrm>
              <a:off x="5826182" y="4943297"/>
              <a:ext cx="553019" cy="705204"/>
            </a:xfrm>
            <a:prstGeom prst="bentConnector3">
              <a:avLst>
                <a:gd name="adj1" fmla="val 63779"/>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grpSp>
      <p:sp>
        <p:nvSpPr>
          <p:cNvPr id="74" name="文本框 73">
            <a:extLst>
              <a:ext uri="{FF2B5EF4-FFF2-40B4-BE49-F238E27FC236}">
                <a16:creationId xmlns:a16="http://schemas.microsoft.com/office/drawing/2014/main" id="{33FCD9A9-933E-9453-B883-2929689D0C4D}"/>
              </a:ext>
            </a:extLst>
          </p:cNvPr>
          <p:cNvSpPr txBox="1"/>
          <p:nvPr/>
        </p:nvSpPr>
        <p:spPr>
          <a:xfrm>
            <a:off x="2754482" y="3084689"/>
            <a:ext cx="2637777" cy="1200329"/>
          </a:xfrm>
          <a:prstGeom prst="rect">
            <a:avLst/>
          </a:prstGeom>
          <a:solidFill>
            <a:srgbClr val="FFFF99"/>
          </a:solidFill>
        </p:spPr>
        <p:txBody>
          <a:bodyPr wrap="square">
            <a:spAutoFit/>
          </a:bodyPr>
          <a:lstStyle/>
          <a:p>
            <a:pPr marL="285750" indent="-285750">
              <a:buFont typeface="Wingdings" panose="05000000000000000000" pitchFamily="2" charset="2"/>
              <a:buChar char="ü"/>
            </a:pPr>
            <a:r>
              <a:rPr lang="fr-FR" sz="1800" dirty="0">
                <a:effectLst/>
                <a:latin typeface="Candara" panose="020E0502030303020204" pitchFamily="34" charset="0"/>
                <a:ea typeface="DengXian" panose="02010600030101010101" pitchFamily="2" charset="-122"/>
                <a:cs typeface="Times New Roman" panose="02020603050405020304" pitchFamily="18" charset="0"/>
              </a:rPr>
              <a:t>textures de chaussée réalistes</a:t>
            </a:r>
          </a:p>
          <a:p>
            <a:pPr marL="285750" indent="-285750">
              <a:buFont typeface="Wingdings" panose="05000000000000000000" pitchFamily="2" charset="2"/>
              <a:buChar char="ü"/>
            </a:pPr>
            <a:r>
              <a:rPr lang="fr-FR" dirty="0"/>
              <a:t>possibilité d’intégrer le motif du pneu </a:t>
            </a:r>
          </a:p>
        </p:txBody>
      </p:sp>
      <p:cxnSp>
        <p:nvCxnSpPr>
          <p:cNvPr id="76" name="直接箭头连接符 75">
            <a:extLst>
              <a:ext uri="{FF2B5EF4-FFF2-40B4-BE49-F238E27FC236}">
                <a16:creationId xmlns:a16="http://schemas.microsoft.com/office/drawing/2014/main" id="{C5DEC23A-B63D-0B2F-5985-9457568A0C61}"/>
              </a:ext>
            </a:extLst>
          </p:cNvPr>
          <p:cNvCxnSpPr>
            <a:cxnSpLocks/>
          </p:cNvCxnSpPr>
          <p:nvPr/>
        </p:nvCxnSpPr>
        <p:spPr>
          <a:xfrm>
            <a:off x="4073371" y="4285018"/>
            <a:ext cx="0" cy="341566"/>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9" name="文本框 78">
            <a:extLst>
              <a:ext uri="{FF2B5EF4-FFF2-40B4-BE49-F238E27FC236}">
                <a16:creationId xmlns:a16="http://schemas.microsoft.com/office/drawing/2014/main" id="{147F276E-EDB6-BBFE-BC27-57E97FED0C6D}"/>
              </a:ext>
            </a:extLst>
          </p:cNvPr>
          <p:cNvSpPr txBox="1"/>
          <p:nvPr/>
        </p:nvSpPr>
        <p:spPr>
          <a:xfrm>
            <a:off x="6688929" y="3219823"/>
            <a:ext cx="2637777" cy="923330"/>
          </a:xfrm>
          <a:prstGeom prst="rect">
            <a:avLst/>
          </a:prstGeom>
          <a:solidFill>
            <a:srgbClr val="FFFF99"/>
          </a:solidFill>
        </p:spPr>
        <p:txBody>
          <a:bodyPr wrap="square">
            <a:spAutoFit/>
          </a:bodyPr>
          <a:lstStyle/>
          <a:p>
            <a:pPr marL="285750" indent="-285750">
              <a:buFont typeface="Wingdings" panose="05000000000000000000" pitchFamily="2" charset="2"/>
              <a:buChar char="ü"/>
            </a:pPr>
            <a:r>
              <a:rPr lang="fr-FR" sz="1800" dirty="0">
                <a:effectLst/>
                <a:latin typeface="Candara" panose="020E0502030303020204" pitchFamily="34" charset="0"/>
                <a:ea typeface="DengXian" panose="02010600030101010101" pitchFamily="2" charset="-122"/>
                <a:cs typeface="Times New Roman" panose="02020603050405020304" pitchFamily="18" charset="0"/>
              </a:rPr>
              <a:t>effets de rotation et de pressurisation</a:t>
            </a:r>
          </a:p>
          <a:p>
            <a:pPr marL="285750" indent="-285750">
              <a:buFont typeface="Wingdings" panose="05000000000000000000" pitchFamily="2" charset="2"/>
              <a:buChar char="ü"/>
            </a:pPr>
            <a:r>
              <a:rPr lang="fr-FR" dirty="0">
                <a:latin typeface="Candara" panose="020E0502030303020204" pitchFamily="34" charset="0"/>
                <a:ea typeface="DengXian" panose="02010600030101010101" pitchFamily="2" charset="-122"/>
                <a:cs typeface="Times New Roman" panose="02020603050405020304" pitchFamily="18" charset="0"/>
              </a:rPr>
              <a:t>a</a:t>
            </a:r>
            <a:r>
              <a:rPr lang="fr-FR" sz="1800" dirty="0">
                <a:effectLst/>
                <a:latin typeface="Candara" panose="020E0502030303020204" pitchFamily="34" charset="0"/>
                <a:ea typeface="DengXian" panose="02010600030101010101" pitchFamily="2" charset="-122"/>
                <a:cs typeface="Times New Roman" panose="02020603050405020304" pitchFamily="18" charset="0"/>
              </a:rPr>
              <a:t>nalyse jusqu’à 4 kHz</a:t>
            </a:r>
          </a:p>
        </p:txBody>
      </p:sp>
      <p:cxnSp>
        <p:nvCxnSpPr>
          <p:cNvPr id="83" name="直接箭头连接符 82">
            <a:extLst>
              <a:ext uri="{FF2B5EF4-FFF2-40B4-BE49-F238E27FC236}">
                <a16:creationId xmlns:a16="http://schemas.microsoft.com/office/drawing/2014/main" id="{FF12403B-10F0-0A7F-E0A1-FC67F1F86E13}"/>
              </a:ext>
            </a:extLst>
          </p:cNvPr>
          <p:cNvCxnSpPr>
            <a:cxnSpLocks/>
          </p:cNvCxnSpPr>
          <p:nvPr/>
        </p:nvCxnSpPr>
        <p:spPr>
          <a:xfrm flipH="1">
            <a:off x="8007818" y="4143153"/>
            <a:ext cx="1" cy="483431"/>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 name="文本框 29">
            <a:extLst>
              <a:ext uri="{FF2B5EF4-FFF2-40B4-BE49-F238E27FC236}">
                <a16:creationId xmlns:a16="http://schemas.microsoft.com/office/drawing/2014/main" id="{95826698-30A8-44C9-887A-F5F9085332DF}"/>
              </a:ext>
            </a:extLst>
          </p:cNvPr>
          <p:cNvSpPr/>
          <p:nvPr/>
        </p:nvSpPr>
        <p:spPr>
          <a:xfrm>
            <a:off x="625371" y="6043180"/>
            <a:ext cx="7382447"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buNone/>
            </a:pPr>
            <a:r>
              <a:rPr lang="fr-FR" sz="1800" b="1" strike="noStrike" spc="-1" dirty="0">
                <a:solidFill>
                  <a:srgbClr val="156082"/>
                </a:solidFill>
                <a:latin typeface="Candara"/>
                <a:ea typeface="DengXian"/>
              </a:rPr>
              <a:t>Perspectives : utiliser le modèle pour la prévision de niveaux de bruit CPX</a:t>
            </a:r>
            <a:endParaRPr lang="fr-FR" sz="1800" b="0" strike="noStrike" spc="-1" dirty="0">
              <a:latin typeface="Arial"/>
            </a:endParaRPr>
          </a:p>
        </p:txBody>
      </p:sp>
      <p:cxnSp>
        <p:nvCxnSpPr>
          <p:cNvPr id="10" name="连接符: 肘形 9">
            <a:extLst>
              <a:ext uri="{FF2B5EF4-FFF2-40B4-BE49-F238E27FC236}">
                <a16:creationId xmlns:a16="http://schemas.microsoft.com/office/drawing/2014/main" id="{4D73AFCA-1946-A6D0-54E2-B26C00DDCF26}"/>
              </a:ext>
            </a:extLst>
          </p:cNvPr>
          <p:cNvCxnSpPr>
            <a:stCxn id="30" idx="1"/>
            <a:endCxn id="5" idx="1"/>
          </p:cNvCxnSpPr>
          <p:nvPr/>
        </p:nvCxnSpPr>
        <p:spPr>
          <a:xfrm rot="10800000" flipV="1">
            <a:off x="625371" y="1580631"/>
            <a:ext cx="12700" cy="4646488"/>
          </a:xfrm>
          <a:prstGeom prst="bentConnector3">
            <a:avLst>
              <a:gd name="adj1" fmla="val 1800000"/>
            </a:avLst>
          </a:prstGeom>
          <a:ln w="38100">
            <a:solidFill>
              <a:srgbClr val="2F6E87"/>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615ED542-DA45-A031-E0B7-FBA7D336768F}"/>
              </a:ext>
            </a:extLst>
          </p:cNvPr>
          <p:cNvSpPr txBox="1"/>
          <p:nvPr/>
        </p:nvSpPr>
        <p:spPr bwMode="auto">
          <a:xfrm>
            <a:off x="11594799" y="5857787"/>
            <a:ext cx="261610" cy="369332"/>
          </a:xfrm>
          <a:prstGeom prst="rect">
            <a:avLst/>
          </a:prstGeom>
          <a:noFill/>
        </p:spPr>
        <p:txBody>
          <a:bodyPr wrap="none" rtlCol="0">
            <a:spAutoFit/>
          </a:bodyPr>
          <a:lstStyle/>
          <a:p>
            <a:fld id="{003D2B6F-CAFF-4A35-A6EB-75E47E15EF20}" type="slidenum">
              <a:rPr lang="fr-FR" b="1" smtClean="0">
                <a:solidFill>
                  <a:srgbClr val="1717FF"/>
                </a:solidFill>
                <a:effectLst>
                  <a:outerShdw blurRad="38100" dist="38100" dir="2700000" algn="tl">
                    <a:srgbClr val="000000">
                      <a:alpha val="43137"/>
                    </a:srgbClr>
                  </a:outerShdw>
                </a:effectLst>
                <a:latin typeface="Candara" panose="020E0502030303020204" pitchFamily="34" charset="0"/>
              </a:rPr>
              <a:t>15</a:t>
            </a:fld>
            <a:endParaRPr lang="fr-FR" b="1" dirty="0">
              <a:solidFill>
                <a:srgbClr val="1717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3528604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084227644" name="object 2"/>
          <p:cNvGrpSpPr/>
          <p:nvPr/>
        </p:nvGrpSpPr>
        <p:grpSpPr bwMode="auto">
          <a:xfrm>
            <a:off x="-4437" y="249695"/>
            <a:ext cx="12195915" cy="6600039"/>
            <a:chOff x="-5061" y="126003"/>
            <a:chExt cx="6154420" cy="3330575"/>
          </a:xfrm>
        </p:grpSpPr>
        <p:pic>
          <p:nvPicPr>
            <p:cNvPr id="3" name="object 3"/>
            <p:cNvPicPr/>
            <p:nvPr/>
          </p:nvPicPr>
          <p:blipFill rotWithShape="1">
            <a:blip r:embed="rId3"/>
            <a:stretch/>
          </p:blipFill>
          <p:spPr bwMode="auto">
            <a:xfrm>
              <a:off x="126002" y="126003"/>
              <a:ext cx="5892056" cy="3204044"/>
            </a:xfrm>
            <a:prstGeom prst="rect">
              <a:avLst/>
            </a:prstGeom>
          </p:spPr>
        </p:pic>
        <p:sp>
          <p:nvSpPr>
            <p:cNvPr id="4" name="object 4"/>
            <p:cNvSpPr/>
            <p:nvPr/>
          </p:nvSpPr>
          <p:spPr bwMode="auto">
            <a:xfrm>
              <a:off x="0" y="2894561"/>
              <a:ext cx="6144260" cy="431799"/>
            </a:xfrm>
            <a:custGeom>
              <a:avLst/>
              <a:gdLst/>
              <a:ahLst/>
              <a:cxnLst/>
              <a:rect l="l" t="t" r="r" b="b"/>
              <a:pathLst>
                <a:path w="6144260" h="431800" extrusionOk="0">
                  <a:moveTo>
                    <a:pt x="0" y="188652"/>
                  </a:moveTo>
                  <a:lnTo>
                    <a:pt x="189637" y="147827"/>
                  </a:lnTo>
                  <a:lnTo>
                    <a:pt x="346388" y="115988"/>
                  </a:lnTo>
                  <a:lnTo>
                    <a:pt x="503140" y="86700"/>
                  </a:lnTo>
                  <a:lnTo>
                    <a:pt x="659798" y="60728"/>
                  </a:lnTo>
                  <a:lnTo>
                    <a:pt x="816549" y="38737"/>
                  </a:lnTo>
                  <a:lnTo>
                    <a:pt x="973301" y="21285"/>
                  </a:lnTo>
                  <a:lnTo>
                    <a:pt x="1130052" y="8823"/>
                  </a:lnTo>
                  <a:lnTo>
                    <a:pt x="1286804" y="1664"/>
                  </a:lnTo>
                  <a:lnTo>
                    <a:pt x="1443555" y="0"/>
                  </a:lnTo>
                  <a:lnTo>
                    <a:pt x="1600213" y="3862"/>
                  </a:lnTo>
                  <a:lnTo>
                    <a:pt x="1756964" y="13173"/>
                  </a:lnTo>
                  <a:lnTo>
                    <a:pt x="1913716" y="27676"/>
                  </a:lnTo>
                  <a:lnTo>
                    <a:pt x="2070374" y="47003"/>
                  </a:lnTo>
                  <a:lnTo>
                    <a:pt x="2227125" y="70655"/>
                  </a:lnTo>
                  <a:lnTo>
                    <a:pt x="2383877" y="98028"/>
                  </a:lnTo>
                  <a:lnTo>
                    <a:pt x="2540628" y="128430"/>
                  </a:lnTo>
                  <a:lnTo>
                    <a:pt x="2697380" y="161074"/>
                  </a:lnTo>
                  <a:lnTo>
                    <a:pt x="2854037" y="195121"/>
                  </a:lnTo>
                  <a:lnTo>
                    <a:pt x="3010883" y="229692"/>
                  </a:lnTo>
                  <a:lnTo>
                    <a:pt x="3167541" y="263914"/>
                  </a:lnTo>
                  <a:lnTo>
                    <a:pt x="3324292" y="296911"/>
                  </a:lnTo>
                  <a:lnTo>
                    <a:pt x="3481044" y="327827"/>
                  </a:lnTo>
                  <a:lnTo>
                    <a:pt x="3637701" y="355869"/>
                  </a:lnTo>
                  <a:lnTo>
                    <a:pt x="3794453" y="380325"/>
                  </a:lnTo>
                  <a:lnTo>
                    <a:pt x="3951204" y="400572"/>
                  </a:lnTo>
                  <a:lnTo>
                    <a:pt x="4107862" y="416083"/>
                  </a:lnTo>
                  <a:lnTo>
                    <a:pt x="4264707" y="426459"/>
                  </a:lnTo>
                  <a:lnTo>
                    <a:pt x="4421459" y="431432"/>
                  </a:lnTo>
                  <a:lnTo>
                    <a:pt x="4578117" y="430885"/>
                  </a:lnTo>
                  <a:lnTo>
                    <a:pt x="4734868" y="424827"/>
                  </a:lnTo>
                  <a:lnTo>
                    <a:pt x="4891620" y="413413"/>
                  </a:lnTo>
                  <a:lnTo>
                    <a:pt x="5048371" y="396940"/>
                  </a:lnTo>
                  <a:lnTo>
                    <a:pt x="5205029" y="375816"/>
                  </a:lnTo>
                  <a:lnTo>
                    <a:pt x="5361780" y="350595"/>
                  </a:lnTo>
                  <a:lnTo>
                    <a:pt x="5518532" y="321927"/>
                  </a:lnTo>
                  <a:lnTo>
                    <a:pt x="5675190" y="290536"/>
                  </a:lnTo>
                  <a:lnTo>
                    <a:pt x="5831941" y="257230"/>
                  </a:lnTo>
                  <a:lnTo>
                    <a:pt x="5988693" y="222863"/>
                  </a:lnTo>
                  <a:lnTo>
                    <a:pt x="6143980" y="188630"/>
                  </a:lnTo>
                </a:path>
              </a:pathLst>
            </a:custGeom>
            <a:grpFill/>
            <a:ln w="10122">
              <a:solidFill>
                <a:srgbClr val="FFFFFF"/>
              </a:solidFill>
            </a:ln>
          </p:spPr>
          <p:txBody>
            <a:bodyPr wrap="square" lIns="0" tIns="0" rIns="0" bIns="0" rtlCol="0"/>
            <a:lstStyle/>
            <a:p>
              <a:pPr>
                <a:defRPr/>
              </a:pPr>
              <a:endParaRPr sz="3567" dirty="0"/>
            </a:p>
          </p:txBody>
        </p:sp>
        <p:sp>
          <p:nvSpPr>
            <p:cNvPr id="5" name="object 5"/>
            <p:cNvSpPr/>
            <p:nvPr/>
          </p:nvSpPr>
          <p:spPr bwMode="auto">
            <a:xfrm>
              <a:off x="0" y="2894561"/>
              <a:ext cx="6144260" cy="561975"/>
            </a:xfrm>
            <a:custGeom>
              <a:avLst/>
              <a:gdLst/>
              <a:ahLst/>
              <a:cxnLst/>
              <a:rect l="l" t="t" r="r" b="b"/>
              <a:pathLst>
                <a:path w="6144260" h="561975" extrusionOk="0">
                  <a:moveTo>
                    <a:pt x="1443555" y="0"/>
                  </a:moveTo>
                  <a:lnTo>
                    <a:pt x="1286804" y="1664"/>
                  </a:lnTo>
                  <a:lnTo>
                    <a:pt x="1130052" y="8823"/>
                  </a:lnTo>
                  <a:lnTo>
                    <a:pt x="973301" y="21285"/>
                  </a:lnTo>
                  <a:lnTo>
                    <a:pt x="816549" y="38737"/>
                  </a:lnTo>
                  <a:lnTo>
                    <a:pt x="659798" y="60728"/>
                  </a:lnTo>
                  <a:lnTo>
                    <a:pt x="503140" y="86700"/>
                  </a:lnTo>
                  <a:lnTo>
                    <a:pt x="346388" y="115988"/>
                  </a:lnTo>
                  <a:lnTo>
                    <a:pt x="189637" y="147827"/>
                  </a:lnTo>
                  <a:lnTo>
                    <a:pt x="0" y="188652"/>
                  </a:lnTo>
                  <a:lnTo>
                    <a:pt x="0" y="334705"/>
                  </a:lnTo>
                  <a:lnTo>
                    <a:pt x="236279" y="561485"/>
                  </a:lnTo>
                  <a:lnTo>
                    <a:pt x="6143980" y="561485"/>
                  </a:lnTo>
                  <a:lnTo>
                    <a:pt x="6143980" y="431432"/>
                  </a:lnTo>
                  <a:lnTo>
                    <a:pt x="4421459" y="431432"/>
                  </a:lnTo>
                  <a:lnTo>
                    <a:pt x="4264707" y="426459"/>
                  </a:lnTo>
                  <a:lnTo>
                    <a:pt x="4107862" y="416083"/>
                  </a:lnTo>
                  <a:lnTo>
                    <a:pt x="3951204" y="400572"/>
                  </a:lnTo>
                  <a:lnTo>
                    <a:pt x="3794453" y="380325"/>
                  </a:lnTo>
                  <a:lnTo>
                    <a:pt x="3637701" y="355869"/>
                  </a:lnTo>
                  <a:lnTo>
                    <a:pt x="3481044" y="327827"/>
                  </a:lnTo>
                  <a:lnTo>
                    <a:pt x="3324292" y="296911"/>
                  </a:lnTo>
                  <a:lnTo>
                    <a:pt x="2540628" y="128430"/>
                  </a:lnTo>
                  <a:lnTo>
                    <a:pt x="2383877" y="98028"/>
                  </a:lnTo>
                  <a:lnTo>
                    <a:pt x="2227125" y="70655"/>
                  </a:lnTo>
                  <a:lnTo>
                    <a:pt x="2070374" y="47003"/>
                  </a:lnTo>
                  <a:lnTo>
                    <a:pt x="1913716" y="27676"/>
                  </a:lnTo>
                  <a:lnTo>
                    <a:pt x="1756964" y="13173"/>
                  </a:lnTo>
                  <a:lnTo>
                    <a:pt x="1600213" y="3862"/>
                  </a:lnTo>
                  <a:lnTo>
                    <a:pt x="1443555" y="0"/>
                  </a:lnTo>
                  <a:close/>
                </a:path>
                <a:path w="6144260" h="561975" extrusionOk="0">
                  <a:moveTo>
                    <a:pt x="6143980" y="188652"/>
                  </a:moveTo>
                  <a:lnTo>
                    <a:pt x="5675190" y="290536"/>
                  </a:lnTo>
                  <a:lnTo>
                    <a:pt x="5518532" y="321927"/>
                  </a:lnTo>
                  <a:lnTo>
                    <a:pt x="5361780" y="350595"/>
                  </a:lnTo>
                  <a:lnTo>
                    <a:pt x="5205029" y="375816"/>
                  </a:lnTo>
                  <a:lnTo>
                    <a:pt x="5048371" y="396940"/>
                  </a:lnTo>
                  <a:lnTo>
                    <a:pt x="4891620" y="413413"/>
                  </a:lnTo>
                  <a:lnTo>
                    <a:pt x="4734868" y="424827"/>
                  </a:lnTo>
                  <a:lnTo>
                    <a:pt x="4578117" y="430885"/>
                  </a:lnTo>
                  <a:lnTo>
                    <a:pt x="4421459" y="431432"/>
                  </a:lnTo>
                  <a:lnTo>
                    <a:pt x="6143980" y="431432"/>
                  </a:lnTo>
                  <a:lnTo>
                    <a:pt x="6143980" y="188652"/>
                  </a:lnTo>
                  <a:close/>
                </a:path>
              </a:pathLst>
            </a:custGeom>
            <a:solidFill>
              <a:srgbClr val="FFFFFF"/>
            </a:solidFill>
          </p:spPr>
          <p:txBody>
            <a:bodyPr wrap="square" lIns="0" tIns="0" rIns="0" bIns="0" rtlCol="0"/>
            <a:lstStyle/>
            <a:p>
              <a:pPr>
                <a:defRPr/>
              </a:pPr>
              <a:endParaRPr sz="3567" dirty="0"/>
            </a:p>
          </p:txBody>
        </p:sp>
        <p:sp>
          <p:nvSpPr>
            <p:cNvPr id="6" name="object 6"/>
            <p:cNvSpPr/>
            <p:nvPr/>
          </p:nvSpPr>
          <p:spPr bwMode="auto">
            <a:xfrm>
              <a:off x="236186" y="2894561"/>
              <a:ext cx="5908040" cy="561975"/>
            </a:xfrm>
            <a:custGeom>
              <a:avLst/>
              <a:gdLst/>
              <a:ahLst/>
              <a:cxnLst/>
              <a:rect l="l" t="t" r="r" b="b"/>
              <a:pathLst>
                <a:path w="5908040" h="561975" extrusionOk="0">
                  <a:moveTo>
                    <a:pt x="1864565" y="0"/>
                  </a:moveTo>
                  <a:lnTo>
                    <a:pt x="1739220" y="2663"/>
                  </a:lnTo>
                  <a:lnTo>
                    <a:pt x="1613875" y="8826"/>
                  </a:lnTo>
                  <a:lnTo>
                    <a:pt x="1488436" y="18381"/>
                  </a:lnTo>
                  <a:lnTo>
                    <a:pt x="1363091" y="31189"/>
                  </a:lnTo>
                  <a:lnTo>
                    <a:pt x="1237746" y="47023"/>
                  </a:lnTo>
                  <a:lnTo>
                    <a:pt x="1112307" y="65629"/>
                  </a:lnTo>
                  <a:lnTo>
                    <a:pt x="986962" y="86703"/>
                  </a:lnTo>
                  <a:lnTo>
                    <a:pt x="861524" y="109900"/>
                  </a:lnTo>
                  <a:lnTo>
                    <a:pt x="736085" y="134838"/>
                  </a:lnTo>
                  <a:lnTo>
                    <a:pt x="360050" y="215886"/>
                  </a:lnTo>
                  <a:lnTo>
                    <a:pt x="0" y="561485"/>
                  </a:lnTo>
                  <a:lnTo>
                    <a:pt x="5907794" y="561485"/>
                  </a:lnTo>
                  <a:lnTo>
                    <a:pt x="5907794" y="431775"/>
                  </a:lnTo>
                  <a:lnTo>
                    <a:pt x="4999126" y="431775"/>
                  </a:lnTo>
                  <a:lnTo>
                    <a:pt x="4873781" y="430875"/>
                  </a:lnTo>
                  <a:lnTo>
                    <a:pt x="4748343" y="426452"/>
                  </a:lnTo>
                  <a:lnTo>
                    <a:pt x="4622998" y="418571"/>
                  </a:lnTo>
                  <a:lnTo>
                    <a:pt x="4497559" y="407359"/>
                  </a:lnTo>
                  <a:lnTo>
                    <a:pt x="4372214" y="393005"/>
                  </a:lnTo>
                  <a:lnTo>
                    <a:pt x="4246869" y="375740"/>
                  </a:lnTo>
                  <a:lnTo>
                    <a:pt x="4121524" y="355856"/>
                  </a:lnTo>
                  <a:lnTo>
                    <a:pt x="3996085" y="333677"/>
                  </a:lnTo>
                  <a:lnTo>
                    <a:pt x="3870740" y="309554"/>
                  </a:lnTo>
                  <a:lnTo>
                    <a:pt x="3118389" y="147788"/>
                  </a:lnTo>
                  <a:lnTo>
                    <a:pt x="2993044" y="122135"/>
                  </a:lnTo>
                  <a:lnTo>
                    <a:pt x="2867606" y="98018"/>
                  </a:lnTo>
                  <a:lnTo>
                    <a:pt x="2742261" y="75846"/>
                  </a:lnTo>
                  <a:lnTo>
                    <a:pt x="2616916" y="55972"/>
                  </a:lnTo>
                  <a:lnTo>
                    <a:pt x="2491477" y="38714"/>
                  </a:lnTo>
                  <a:lnTo>
                    <a:pt x="2366132" y="24370"/>
                  </a:lnTo>
                  <a:lnTo>
                    <a:pt x="2240787" y="13167"/>
                  </a:lnTo>
                  <a:lnTo>
                    <a:pt x="2115348" y="5299"/>
                  </a:lnTo>
                  <a:lnTo>
                    <a:pt x="1989910" y="889"/>
                  </a:lnTo>
                  <a:lnTo>
                    <a:pt x="1864565" y="0"/>
                  </a:lnTo>
                  <a:close/>
                </a:path>
                <a:path w="5908040" h="561975" extrusionOk="0">
                  <a:moveTo>
                    <a:pt x="5907794" y="339411"/>
                  </a:moveTo>
                  <a:lnTo>
                    <a:pt x="5751383" y="366208"/>
                  </a:lnTo>
                  <a:lnTo>
                    <a:pt x="5626039" y="384804"/>
                  </a:lnTo>
                  <a:lnTo>
                    <a:pt x="5500694" y="400631"/>
                  </a:lnTo>
                  <a:lnTo>
                    <a:pt x="5375349" y="413426"/>
                  </a:lnTo>
                  <a:lnTo>
                    <a:pt x="5249910" y="422968"/>
                  </a:lnTo>
                  <a:lnTo>
                    <a:pt x="5124565" y="429125"/>
                  </a:lnTo>
                  <a:lnTo>
                    <a:pt x="4999126" y="431775"/>
                  </a:lnTo>
                  <a:lnTo>
                    <a:pt x="5907794" y="431775"/>
                  </a:lnTo>
                  <a:lnTo>
                    <a:pt x="5907794" y="339411"/>
                  </a:lnTo>
                  <a:close/>
                </a:path>
              </a:pathLst>
            </a:custGeom>
            <a:solidFill>
              <a:srgbClr val="FFFFFF">
                <a:alpha val="25000"/>
              </a:srgbClr>
            </a:solidFill>
          </p:spPr>
          <p:txBody>
            <a:bodyPr wrap="square" lIns="0" tIns="0" rIns="0" bIns="0" rtlCol="0"/>
            <a:lstStyle/>
            <a:p>
              <a:pPr>
                <a:defRPr/>
              </a:pPr>
              <a:endParaRPr sz="3567" dirty="0"/>
            </a:p>
          </p:txBody>
        </p:sp>
        <p:sp>
          <p:nvSpPr>
            <p:cNvPr id="7" name="object 7"/>
            <p:cNvSpPr/>
            <p:nvPr/>
          </p:nvSpPr>
          <p:spPr bwMode="auto">
            <a:xfrm>
              <a:off x="236232" y="3450985"/>
              <a:ext cx="5908040" cy="5080"/>
            </a:xfrm>
            <a:custGeom>
              <a:avLst/>
              <a:gdLst/>
              <a:ahLst/>
              <a:cxnLst/>
              <a:rect l="l" t="t" r="r" b="b"/>
              <a:pathLst>
                <a:path w="5908040" h="5079" extrusionOk="0">
                  <a:moveTo>
                    <a:pt x="5907748" y="0"/>
                  </a:moveTo>
                  <a:lnTo>
                    <a:pt x="0" y="0"/>
                  </a:lnTo>
                  <a:lnTo>
                    <a:pt x="0" y="5014"/>
                  </a:lnTo>
                  <a:lnTo>
                    <a:pt x="5907748" y="5014"/>
                  </a:lnTo>
                  <a:lnTo>
                    <a:pt x="5907748" y="0"/>
                  </a:lnTo>
                  <a:close/>
                </a:path>
              </a:pathLst>
            </a:custGeom>
            <a:solidFill>
              <a:srgbClr val="FFFFFF"/>
            </a:solidFill>
          </p:spPr>
          <p:txBody>
            <a:bodyPr wrap="square" lIns="0" tIns="0" rIns="0" bIns="0" rtlCol="0"/>
            <a:lstStyle/>
            <a:p>
              <a:pPr>
                <a:defRPr/>
              </a:pPr>
              <a:endParaRPr sz="3567" dirty="0"/>
            </a:p>
          </p:txBody>
        </p:sp>
        <p:sp>
          <p:nvSpPr>
            <p:cNvPr id="8" name="object 8"/>
            <p:cNvSpPr/>
            <p:nvPr/>
          </p:nvSpPr>
          <p:spPr bwMode="auto">
            <a:xfrm>
              <a:off x="236139" y="2923669"/>
              <a:ext cx="5908040" cy="532765"/>
            </a:xfrm>
            <a:custGeom>
              <a:avLst/>
              <a:gdLst/>
              <a:ahLst/>
              <a:cxnLst/>
              <a:rect l="l" t="t" r="r" b="b"/>
              <a:pathLst>
                <a:path w="5908040" h="532764" extrusionOk="0">
                  <a:moveTo>
                    <a:pt x="1044099" y="34042"/>
                  </a:moveTo>
                  <a:lnTo>
                    <a:pt x="0" y="532377"/>
                  </a:lnTo>
                  <a:lnTo>
                    <a:pt x="5907841" y="532377"/>
                  </a:lnTo>
                  <a:lnTo>
                    <a:pt x="5907841" y="402522"/>
                  </a:lnTo>
                  <a:lnTo>
                    <a:pt x="3300964" y="402522"/>
                  </a:lnTo>
                  <a:lnTo>
                    <a:pt x="3175619" y="399423"/>
                  </a:lnTo>
                  <a:lnTo>
                    <a:pt x="3050181" y="392821"/>
                  </a:lnTo>
                  <a:lnTo>
                    <a:pt x="2924836" y="382848"/>
                  </a:lnTo>
                  <a:lnTo>
                    <a:pt x="2799491" y="369651"/>
                  </a:lnTo>
                  <a:lnTo>
                    <a:pt x="2674052" y="353451"/>
                  </a:lnTo>
                  <a:lnTo>
                    <a:pt x="2548613" y="334519"/>
                  </a:lnTo>
                  <a:lnTo>
                    <a:pt x="2423268" y="313154"/>
                  </a:lnTo>
                  <a:lnTo>
                    <a:pt x="2297830" y="289717"/>
                  </a:lnTo>
                  <a:lnTo>
                    <a:pt x="2172485" y="264595"/>
                  </a:lnTo>
                  <a:lnTo>
                    <a:pt x="1420227" y="102519"/>
                  </a:lnTo>
                  <a:lnTo>
                    <a:pt x="1294882" y="77776"/>
                  </a:lnTo>
                  <a:lnTo>
                    <a:pt x="1169444" y="54829"/>
                  </a:lnTo>
                  <a:lnTo>
                    <a:pt x="1044099" y="34042"/>
                  </a:lnTo>
                  <a:close/>
                </a:path>
                <a:path w="5908040" h="532764" extrusionOk="0">
                  <a:moveTo>
                    <a:pt x="5907841" y="0"/>
                  </a:moveTo>
                  <a:lnTo>
                    <a:pt x="5808614" y="11669"/>
                  </a:lnTo>
                  <a:lnTo>
                    <a:pt x="5683175" y="29276"/>
                  </a:lnTo>
                  <a:lnTo>
                    <a:pt x="5557736" y="49473"/>
                  </a:lnTo>
                  <a:lnTo>
                    <a:pt x="5432391" y="71916"/>
                  </a:lnTo>
                  <a:lnTo>
                    <a:pt x="5306952" y="96253"/>
                  </a:lnTo>
                  <a:lnTo>
                    <a:pt x="5181607" y="122071"/>
                  </a:lnTo>
                  <a:lnTo>
                    <a:pt x="4680134" y="231513"/>
                  </a:lnTo>
                  <a:lnTo>
                    <a:pt x="4429444" y="283646"/>
                  </a:lnTo>
                  <a:lnTo>
                    <a:pt x="4304005" y="307538"/>
                  </a:lnTo>
                  <a:lnTo>
                    <a:pt x="4178660" y="329447"/>
                  </a:lnTo>
                  <a:lnTo>
                    <a:pt x="4053315" y="349012"/>
                  </a:lnTo>
                  <a:lnTo>
                    <a:pt x="3927877" y="365916"/>
                  </a:lnTo>
                  <a:lnTo>
                    <a:pt x="3802532" y="379872"/>
                  </a:lnTo>
                  <a:lnTo>
                    <a:pt x="3677093" y="390666"/>
                  </a:lnTo>
                  <a:lnTo>
                    <a:pt x="3551654" y="398112"/>
                  </a:lnTo>
                  <a:lnTo>
                    <a:pt x="3426309" y="402080"/>
                  </a:lnTo>
                  <a:lnTo>
                    <a:pt x="3300964" y="402522"/>
                  </a:lnTo>
                  <a:lnTo>
                    <a:pt x="5907841" y="402522"/>
                  </a:lnTo>
                  <a:lnTo>
                    <a:pt x="5907841" y="0"/>
                  </a:lnTo>
                  <a:close/>
                </a:path>
              </a:pathLst>
            </a:custGeom>
            <a:solidFill>
              <a:srgbClr val="FFFFFF">
                <a:alpha val="25000"/>
              </a:srgbClr>
            </a:solidFill>
          </p:spPr>
          <p:txBody>
            <a:bodyPr wrap="square" lIns="0" tIns="0" rIns="0" bIns="0" rtlCol="0"/>
            <a:lstStyle/>
            <a:p>
              <a:pPr>
                <a:defRPr/>
              </a:pPr>
              <a:endParaRPr sz="3567" dirty="0"/>
            </a:p>
          </p:txBody>
        </p:sp>
        <p:sp>
          <p:nvSpPr>
            <p:cNvPr id="9" name="object 9"/>
            <p:cNvSpPr/>
            <p:nvPr/>
          </p:nvSpPr>
          <p:spPr bwMode="auto">
            <a:xfrm>
              <a:off x="884241" y="2880966"/>
              <a:ext cx="5260340" cy="525145"/>
            </a:xfrm>
            <a:custGeom>
              <a:avLst/>
              <a:gdLst/>
              <a:ahLst/>
              <a:cxnLst/>
              <a:rect l="l" t="t" r="r" b="b"/>
              <a:pathLst>
                <a:path w="5260340" h="525145" extrusionOk="0">
                  <a:moveTo>
                    <a:pt x="0" y="272670"/>
                  </a:moveTo>
                  <a:lnTo>
                    <a:pt x="131612" y="240451"/>
                  </a:lnTo>
                  <a:lnTo>
                    <a:pt x="263323" y="208758"/>
                  </a:lnTo>
                  <a:lnTo>
                    <a:pt x="394837" y="178115"/>
                  </a:lnTo>
                  <a:lnTo>
                    <a:pt x="526548" y="149022"/>
                  </a:lnTo>
                  <a:lnTo>
                    <a:pt x="658259" y="121959"/>
                  </a:lnTo>
                  <a:lnTo>
                    <a:pt x="789872" y="97373"/>
                  </a:lnTo>
                  <a:lnTo>
                    <a:pt x="921583" y="75666"/>
                  </a:lnTo>
                  <a:lnTo>
                    <a:pt x="1053196" y="57194"/>
                  </a:lnTo>
                  <a:lnTo>
                    <a:pt x="1184808" y="42251"/>
                  </a:lnTo>
                  <a:lnTo>
                    <a:pt x="1316519" y="31104"/>
                  </a:lnTo>
                  <a:lnTo>
                    <a:pt x="1448132" y="23913"/>
                  </a:lnTo>
                  <a:lnTo>
                    <a:pt x="1579744" y="20806"/>
                  </a:lnTo>
                  <a:lnTo>
                    <a:pt x="1711357" y="21845"/>
                  </a:lnTo>
                  <a:lnTo>
                    <a:pt x="1843068" y="26989"/>
                  </a:lnTo>
                  <a:lnTo>
                    <a:pt x="1974779" y="36168"/>
                  </a:lnTo>
                  <a:lnTo>
                    <a:pt x="2106392" y="49238"/>
                  </a:lnTo>
                  <a:lnTo>
                    <a:pt x="2238004" y="65973"/>
                  </a:lnTo>
                  <a:lnTo>
                    <a:pt x="2369715" y="86106"/>
                  </a:lnTo>
                  <a:lnTo>
                    <a:pt x="2501328" y="109293"/>
                  </a:lnTo>
                  <a:lnTo>
                    <a:pt x="2632940" y="135160"/>
                  </a:lnTo>
                  <a:lnTo>
                    <a:pt x="2764651" y="163296"/>
                  </a:lnTo>
                  <a:lnTo>
                    <a:pt x="2896264" y="193224"/>
                  </a:lnTo>
                  <a:lnTo>
                    <a:pt x="3027876" y="224454"/>
                  </a:lnTo>
                  <a:lnTo>
                    <a:pt x="3159587" y="256474"/>
                  </a:lnTo>
                  <a:lnTo>
                    <a:pt x="3291298" y="288758"/>
                  </a:lnTo>
                  <a:lnTo>
                    <a:pt x="3422911" y="320782"/>
                  </a:lnTo>
                  <a:lnTo>
                    <a:pt x="3554622" y="352016"/>
                  </a:lnTo>
                  <a:lnTo>
                    <a:pt x="3686235" y="381948"/>
                  </a:lnTo>
                  <a:lnTo>
                    <a:pt x="3817847" y="410091"/>
                  </a:lnTo>
                  <a:lnTo>
                    <a:pt x="3949558" y="435966"/>
                  </a:lnTo>
                  <a:lnTo>
                    <a:pt x="4081171" y="459164"/>
                  </a:lnTo>
                  <a:lnTo>
                    <a:pt x="4212783" y="479306"/>
                  </a:lnTo>
                  <a:lnTo>
                    <a:pt x="4344396" y="496052"/>
                  </a:lnTo>
                  <a:lnTo>
                    <a:pt x="4476107" y="509133"/>
                  </a:lnTo>
                  <a:lnTo>
                    <a:pt x="4607720" y="518327"/>
                  </a:lnTo>
                  <a:lnTo>
                    <a:pt x="4739431" y="523488"/>
                  </a:lnTo>
                  <a:lnTo>
                    <a:pt x="4871043" y="524537"/>
                  </a:lnTo>
                  <a:lnTo>
                    <a:pt x="5002754" y="521446"/>
                  </a:lnTo>
                  <a:lnTo>
                    <a:pt x="5134367" y="514263"/>
                  </a:lnTo>
                  <a:lnTo>
                    <a:pt x="5259738" y="503667"/>
                  </a:lnTo>
                </a:path>
                <a:path w="5260340" h="525145" extrusionOk="0">
                  <a:moveTo>
                    <a:pt x="1319977" y="407665"/>
                  </a:moveTo>
                  <a:lnTo>
                    <a:pt x="1446118" y="426487"/>
                  </a:lnTo>
                  <a:lnTo>
                    <a:pt x="1572259" y="442845"/>
                  </a:lnTo>
                  <a:lnTo>
                    <a:pt x="1698508" y="456511"/>
                  </a:lnTo>
                  <a:lnTo>
                    <a:pt x="1824649" y="467328"/>
                  </a:lnTo>
                  <a:lnTo>
                    <a:pt x="1950898" y="475153"/>
                  </a:lnTo>
                  <a:lnTo>
                    <a:pt x="2077039" y="479882"/>
                  </a:lnTo>
                  <a:lnTo>
                    <a:pt x="2203180" y="481478"/>
                  </a:lnTo>
                  <a:lnTo>
                    <a:pt x="2329321" y="479886"/>
                  </a:lnTo>
                  <a:lnTo>
                    <a:pt x="2455463" y="475156"/>
                  </a:lnTo>
                  <a:lnTo>
                    <a:pt x="2581712" y="467335"/>
                  </a:lnTo>
                  <a:lnTo>
                    <a:pt x="2707853" y="456518"/>
                  </a:lnTo>
                  <a:lnTo>
                    <a:pt x="2833994" y="442856"/>
                  </a:lnTo>
                  <a:lnTo>
                    <a:pt x="2960243" y="426499"/>
                  </a:lnTo>
                  <a:lnTo>
                    <a:pt x="3086384" y="407676"/>
                  </a:lnTo>
                  <a:lnTo>
                    <a:pt x="3212526" y="386597"/>
                  </a:lnTo>
                  <a:lnTo>
                    <a:pt x="3338775" y="363556"/>
                  </a:lnTo>
                  <a:lnTo>
                    <a:pt x="3464916" y="338823"/>
                  </a:lnTo>
                  <a:lnTo>
                    <a:pt x="3591057" y="312718"/>
                  </a:lnTo>
                  <a:lnTo>
                    <a:pt x="3717198" y="285563"/>
                  </a:lnTo>
                  <a:lnTo>
                    <a:pt x="3843447" y="257704"/>
                  </a:lnTo>
                  <a:lnTo>
                    <a:pt x="3969588" y="229491"/>
                  </a:lnTo>
                  <a:lnTo>
                    <a:pt x="4095729" y="201283"/>
                  </a:lnTo>
                  <a:lnTo>
                    <a:pt x="4221871" y="173428"/>
                  </a:lnTo>
                  <a:lnTo>
                    <a:pt x="4348012" y="146269"/>
                  </a:lnTo>
                  <a:lnTo>
                    <a:pt x="4474153" y="120164"/>
                  </a:lnTo>
                  <a:lnTo>
                    <a:pt x="4600294" y="95427"/>
                  </a:lnTo>
                  <a:lnTo>
                    <a:pt x="4726543" y="72382"/>
                  </a:lnTo>
                  <a:lnTo>
                    <a:pt x="4852684" y="51303"/>
                  </a:lnTo>
                  <a:lnTo>
                    <a:pt x="4978933" y="32480"/>
                  </a:lnTo>
                  <a:lnTo>
                    <a:pt x="5105074" y="16123"/>
                  </a:lnTo>
                  <a:lnTo>
                    <a:pt x="5231108" y="2452"/>
                  </a:lnTo>
                  <a:lnTo>
                    <a:pt x="5259738" y="0"/>
                  </a:lnTo>
                </a:path>
              </a:pathLst>
            </a:custGeom>
            <a:grpFill/>
            <a:ln w="5060">
              <a:solidFill>
                <a:srgbClr val="FFFFFF"/>
              </a:solidFill>
            </a:ln>
          </p:spPr>
          <p:txBody>
            <a:bodyPr wrap="square" lIns="0" tIns="0" rIns="0" bIns="0" rtlCol="0"/>
            <a:lstStyle/>
            <a:p>
              <a:pPr>
                <a:defRPr/>
              </a:pPr>
              <a:endParaRPr sz="3567" dirty="0"/>
            </a:p>
          </p:txBody>
        </p:sp>
      </p:grpSp>
      <p:sp>
        <p:nvSpPr>
          <p:cNvPr id="305006111" name="object 10"/>
          <p:cNvSpPr txBox="1"/>
          <p:nvPr/>
        </p:nvSpPr>
        <p:spPr bwMode="auto">
          <a:xfrm>
            <a:off x="2393741" y="3043151"/>
            <a:ext cx="7399090" cy="762363"/>
          </a:xfrm>
          <a:prstGeom prst="rect">
            <a:avLst/>
          </a:prstGeom>
        </p:spPr>
        <p:txBody>
          <a:bodyPr vert="horz" wrap="square" lIns="0" tIns="30201" rIns="0" bIns="0" rtlCol="0">
            <a:spAutoFit/>
          </a:bodyPr>
          <a:lstStyle/>
          <a:p>
            <a:pPr marL="25169" algn="ctr">
              <a:spcBef>
                <a:spcPts val="238"/>
              </a:spcBef>
              <a:defRPr/>
            </a:pPr>
            <a:r>
              <a:rPr lang="fr-FR" sz="4756" b="1" dirty="0">
                <a:solidFill>
                  <a:srgbClr val="FFFFFF"/>
                </a:solidFill>
                <a:latin typeface="Candara"/>
                <a:cs typeface="Arial"/>
              </a:rPr>
              <a:t>Merci </a:t>
            </a:r>
            <a:r>
              <a:rPr sz="4756" b="1" dirty="0">
                <a:solidFill>
                  <a:srgbClr val="FFFFFF"/>
                </a:solidFill>
                <a:latin typeface="Candara"/>
                <a:cs typeface="Arial"/>
              </a:rPr>
              <a:t>pour </a:t>
            </a:r>
            <a:r>
              <a:rPr lang="fr-FR" sz="4756" b="1" dirty="0">
                <a:solidFill>
                  <a:srgbClr val="FFFFFF"/>
                </a:solidFill>
                <a:latin typeface="Candara"/>
                <a:cs typeface="Arial"/>
              </a:rPr>
              <a:t>votre</a:t>
            </a:r>
            <a:r>
              <a:rPr sz="4756" b="1" dirty="0">
                <a:solidFill>
                  <a:srgbClr val="FFFFFF"/>
                </a:solidFill>
                <a:latin typeface="Candara"/>
                <a:cs typeface="Arial"/>
              </a:rPr>
              <a:t> attention</a:t>
            </a:r>
          </a:p>
        </p:txBody>
      </p:sp>
      <p:sp>
        <p:nvSpPr>
          <p:cNvPr id="10" name="日期占位符 9">
            <a:extLst>
              <a:ext uri="{FF2B5EF4-FFF2-40B4-BE49-F238E27FC236}">
                <a16:creationId xmlns:a16="http://schemas.microsoft.com/office/drawing/2014/main" id="{492BC04E-23E7-5181-CE2D-F9CF5A0E9365}"/>
              </a:ext>
            </a:extLst>
          </p:cNvPr>
          <p:cNvSpPr>
            <a:spLocks noGrp="1"/>
          </p:cNvSpPr>
          <p:nvPr>
            <p:ph type="dt" sz="half" idx="6"/>
          </p:nvPr>
        </p:nvSpPr>
        <p:spPr/>
        <p:txBody>
          <a:bodyPr/>
          <a:lstStyle/>
          <a:p>
            <a:pPr marL="25169">
              <a:lnSpc>
                <a:spcPts val="1110"/>
              </a:lnSpc>
              <a:defRPr/>
            </a:pPr>
            <a:fld id="{61174919-5064-40BA-A8B8-F691CDF09F23}" type="datetime1">
              <a:rPr lang="fr-FR" smtClean="0"/>
              <a:t>24/06/2026</a:t>
            </a:fld>
            <a:endParaRPr lang="fr-FR" dirty="0"/>
          </a:p>
        </p:txBody>
      </p:sp>
      <p:sp>
        <p:nvSpPr>
          <p:cNvPr id="13" name="文本框 12">
            <a:extLst>
              <a:ext uri="{FF2B5EF4-FFF2-40B4-BE49-F238E27FC236}">
                <a16:creationId xmlns:a16="http://schemas.microsoft.com/office/drawing/2014/main" id="{E9FB4118-EBC3-EE67-37FD-4BCE9DDFE2BF}"/>
              </a:ext>
            </a:extLst>
          </p:cNvPr>
          <p:cNvSpPr txBox="1"/>
          <p:nvPr/>
        </p:nvSpPr>
        <p:spPr bwMode="auto">
          <a:xfrm>
            <a:off x="11594799" y="5857787"/>
            <a:ext cx="261610" cy="369332"/>
          </a:xfrm>
          <a:prstGeom prst="rect">
            <a:avLst/>
          </a:prstGeom>
          <a:noFill/>
        </p:spPr>
        <p:txBody>
          <a:bodyPr wrap="none" rtlCol="0">
            <a:spAutoFit/>
          </a:bodyPr>
          <a:lstStyle/>
          <a:p>
            <a:fld id="{003D2B6F-CAFF-4A35-A6EB-75E47E15EF20}" type="slidenum">
              <a:rPr lang="fr-FR" b="1" smtClean="0">
                <a:solidFill>
                  <a:srgbClr val="1717FF"/>
                </a:solidFill>
                <a:effectLst>
                  <a:outerShdw blurRad="38100" dist="38100" dir="2700000" algn="tl">
                    <a:srgbClr val="000000">
                      <a:alpha val="43137"/>
                    </a:srgbClr>
                  </a:outerShdw>
                </a:effectLst>
                <a:latin typeface="Candara" panose="020E0502030303020204" pitchFamily="34" charset="0"/>
              </a:rPr>
              <a:t>16</a:t>
            </a:fld>
            <a:endParaRPr lang="fr-FR" b="1" dirty="0">
              <a:solidFill>
                <a:srgbClr val="1717FF"/>
              </a:solidFill>
              <a:effectLst>
                <a:outerShdw blurRad="38100" dist="38100" dir="2700000" algn="tl">
                  <a:srgbClr val="000000">
                    <a:alpha val="43137"/>
                  </a:srgbClr>
                </a:outerShdw>
              </a:effectLst>
              <a:latin typeface="Candara" panose="020E0502030303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8D9E3F0C-F026-426A-E4E0-CB13F6B1E9B3}"/>
              </a:ext>
            </a:extLst>
          </p:cNvPr>
          <p:cNvSpPr txBox="1">
            <a:spLocks/>
          </p:cNvSpPr>
          <p:nvPr/>
        </p:nvSpPr>
        <p:spPr bwMode="auto">
          <a:xfrm>
            <a:off x="809897" y="201340"/>
            <a:ext cx="10941321" cy="882389"/>
          </a:xfrm>
          <a:prstGeom prst="rect">
            <a:avLst/>
          </a:prstGeom>
        </p:spPr>
        <p:txBody>
          <a:bodyPr vert="horz" wrap="square" lIns="0" tIns="30194" rIns="0" bIns="0" rtlCol="0">
            <a:spAutoFit/>
          </a:bodyPr>
          <a:lstStyle>
            <a:lvl1pPr>
              <a:defRPr sz="1700" b="0" i="0">
                <a:solidFill>
                  <a:schemeClr val="bg1"/>
                </a:solidFill>
                <a:latin typeface="Candara"/>
                <a:ea typeface="+mj-ea"/>
                <a:cs typeface="Candara"/>
              </a:defRPr>
            </a:lvl1pPr>
          </a:lstStyle>
          <a:p>
            <a:pPr marL="4081019" algn="r">
              <a:spcBef>
                <a:spcPts val="230"/>
              </a:spcBef>
              <a:defRPr/>
            </a:pPr>
            <a:r>
              <a:rPr lang="fr-FR" sz="3369" dirty="0">
                <a:ea typeface="Candara"/>
              </a:rPr>
              <a:t>Méthodes</a:t>
            </a:r>
          </a:p>
          <a:p>
            <a:pPr marL="4081019" algn="r">
              <a:spcBef>
                <a:spcPts val="230"/>
              </a:spcBef>
              <a:defRPr/>
            </a:pPr>
            <a:r>
              <a:rPr lang="fr-FR" sz="2000" dirty="0">
                <a:latin typeface="Candara" panose="020E0502030303020204" pitchFamily="34" charset="0"/>
              </a:rPr>
              <a:t>Globale</a:t>
            </a:r>
          </a:p>
        </p:txBody>
      </p:sp>
      <p:pic>
        <p:nvPicPr>
          <p:cNvPr id="15" name="图片 14" descr="图示&#10;&#10;AI 生成的内容可能不正确。">
            <a:extLst>
              <a:ext uri="{FF2B5EF4-FFF2-40B4-BE49-F238E27FC236}">
                <a16:creationId xmlns:a16="http://schemas.microsoft.com/office/drawing/2014/main" id="{688AD6F4-D0CA-2C87-629A-0437C3109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277356" y="1758983"/>
            <a:ext cx="6809994" cy="2361996"/>
          </a:xfrm>
          <a:prstGeom prst="rect">
            <a:avLst/>
          </a:prstGeom>
        </p:spPr>
      </p:pic>
      <p:grpSp>
        <p:nvGrpSpPr>
          <p:cNvPr id="70" name="组合 69">
            <a:extLst>
              <a:ext uri="{FF2B5EF4-FFF2-40B4-BE49-F238E27FC236}">
                <a16:creationId xmlns:a16="http://schemas.microsoft.com/office/drawing/2014/main" id="{62774A92-5107-544F-418B-1135E46C262E}"/>
              </a:ext>
            </a:extLst>
          </p:cNvPr>
          <p:cNvGrpSpPr/>
          <p:nvPr/>
        </p:nvGrpSpPr>
        <p:grpSpPr>
          <a:xfrm>
            <a:off x="8304141" y="4262950"/>
            <a:ext cx="2918727" cy="1741977"/>
            <a:chOff x="8666290" y="4217841"/>
            <a:chExt cx="2918727" cy="1741977"/>
          </a:xfrm>
        </p:grpSpPr>
        <p:pic>
          <p:nvPicPr>
            <p:cNvPr id="17" name="图片 16">
              <a:extLst>
                <a:ext uri="{FF2B5EF4-FFF2-40B4-BE49-F238E27FC236}">
                  <a16:creationId xmlns:a16="http://schemas.microsoft.com/office/drawing/2014/main" id="{80BA6F4E-9CCA-D6D5-3AA1-AD054EF2601B}"/>
                </a:ext>
              </a:extLst>
            </p:cNvPr>
            <p:cNvPicPr>
              <a:picLocks noChangeAspect="1"/>
            </p:cNvPicPr>
            <p:nvPr/>
          </p:nvPicPr>
          <p:blipFill>
            <a:blip r:embed="rId4">
              <a:extLst>
                <a:ext uri="{28A0092B-C50C-407E-A947-70E740481C1C}">
                  <a14:useLocalDpi xmlns:a14="http://schemas.microsoft.com/office/drawing/2010/main" val="0"/>
                </a:ext>
              </a:extLst>
            </a:blip>
            <a:srcRect l="18283" t="3909" r="15266" b="7841"/>
            <a:stretch/>
          </p:blipFill>
          <p:spPr>
            <a:xfrm>
              <a:off x="9836093" y="4217841"/>
              <a:ext cx="1748924" cy="1741977"/>
            </a:xfrm>
            <a:prstGeom prst="rect">
              <a:avLst/>
            </a:prstGeom>
          </p:spPr>
        </p:pic>
        <p:sp>
          <p:nvSpPr>
            <p:cNvPr id="18" name="矩形: 圆角 17">
              <a:extLst>
                <a:ext uri="{FF2B5EF4-FFF2-40B4-BE49-F238E27FC236}">
                  <a16:creationId xmlns:a16="http://schemas.microsoft.com/office/drawing/2014/main" id="{66AC7EA9-64D1-EAC4-6E2B-67487704EF01}"/>
                </a:ext>
              </a:extLst>
            </p:cNvPr>
            <p:cNvSpPr/>
            <p:nvPr/>
          </p:nvSpPr>
          <p:spPr bwMode="auto">
            <a:xfrm>
              <a:off x="8666290" y="4699258"/>
              <a:ext cx="1748924" cy="85670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latin typeface="Candara" panose="020E0502030303020204" pitchFamily="34" charset="0"/>
                </a:rPr>
                <a:t>WFE model </a:t>
              </a:r>
            </a:p>
            <a:p>
              <a:pPr algn="ctr"/>
              <a:r>
                <a:rPr lang="fr-FR" sz="1100" dirty="0">
                  <a:latin typeface="Candara" panose="020E0502030303020204" pitchFamily="34" charset="0"/>
                </a:rPr>
                <a:t>(</a:t>
              </a:r>
              <a:r>
                <a:rPr lang="fr-FR" sz="1100" dirty="0" err="1">
                  <a:latin typeface="Candara" panose="020E0502030303020204" pitchFamily="34" charset="0"/>
                </a:rPr>
                <a:t>F.Treyssède</a:t>
              </a:r>
              <a:r>
                <a:rPr lang="fr-FR" sz="1100" dirty="0">
                  <a:latin typeface="Candara" panose="020E0502030303020204" pitchFamily="34" charset="0"/>
                </a:rPr>
                <a:t> et </a:t>
              </a:r>
              <a:r>
                <a:rPr lang="fr-FR" sz="1100" dirty="0" err="1">
                  <a:latin typeface="Candara" panose="020E0502030303020204" pitchFamily="34" charset="0"/>
                </a:rPr>
                <a:t>J.Cesbron</a:t>
              </a:r>
              <a:r>
                <a:rPr lang="fr-FR" sz="1100" dirty="0">
                  <a:latin typeface="Candara" panose="020E0502030303020204" pitchFamily="34" charset="0"/>
                </a:rPr>
                <a:t>) </a:t>
              </a:r>
              <a:r>
                <a:rPr lang="fr-FR" sz="1100" dirty="0">
                  <a:solidFill>
                    <a:schemeClr val="bg1"/>
                  </a:solidFill>
                  <a:latin typeface="Candara" panose="020E0502030303020204" pitchFamily="34" charset="0"/>
                </a:rPr>
                <a:t>[1]</a:t>
              </a:r>
              <a:endParaRPr lang="fr-FR" dirty="0">
                <a:solidFill>
                  <a:schemeClr val="bg1"/>
                </a:solidFill>
                <a:latin typeface="Candara" panose="020E0502030303020204" pitchFamily="34" charset="0"/>
              </a:endParaRPr>
            </a:p>
          </p:txBody>
        </p:sp>
      </p:grpSp>
      <p:cxnSp>
        <p:nvCxnSpPr>
          <p:cNvPr id="19" name="直接箭头连接符 18">
            <a:extLst>
              <a:ext uri="{FF2B5EF4-FFF2-40B4-BE49-F238E27FC236}">
                <a16:creationId xmlns:a16="http://schemas.microsoft.com/office/drawing/2014/main" id="{16E4508C-DC75-F467-7AFF-D23818A72D74}"/>
              </a:ext>
            </a:extLst>
          </p:cNvPr>
          <p:cNvCxnSpPr>
            <a:cxnSpLocks/>
            <a:stCxn id="13" idx="3"/>
            <a:endCxn id="18" idx="1"/>
          </p:cNvCxnSpPr>
          <p:nvPr/>
        </p:nvCxnSpPr>
        <p:spPr bwMode="auto">
          <a:xfrm flipV="1">
            <a:off x="7865279" y="5172718"/>
            <a:ext cx="438862"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BCB4D786-AB27-8843-C3A0-783487F86281}"/>
              </a:ext>
            </a:extLst>
          </p:cNvPr>
          <p:cNvCxnSpPr>
            <a:cxnSpLocks/>
            <a:stCxn id="4" idx="2"/>
            <a:endCxn id="9" idx="0"/>
          </p:cNvCxnSpPr>
          <p:nvPr/>
        </p:nvCxnSpPr>
        <p:spPr>
          <a:xfrm>
            <a:off x="2229528" y="2895618"/>
            <a:ext cx="0" cy="2859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7" name="组合 46">
            <a:extLst>
              <a:ext uri="{FF2B5EF4-FFF2-40B4-BE49-F238E27FC236}">
                <a16:creationId xmlns:a16="http://schemas.microsoft.com/office/drawing/2014/main" id="{12147FB8-804F-D457-136D-0E256AC33E23}"/>
              </a:ext>
            </a:extLst>
          </p:cNvPr>
          <p:cNvGrpSpPr/>
          <p:nvPr/>
        </p:nvGrpSpPr>
        <p:grpSpPr>
          <a:xfrm>
            <a:off x="408734" y="1150378"/>
            <a:ext cx="4455563" cy="5418314"/>
            <a:chOff x="766458" y="705219"/>
            <a:chExt cx="4455563" cy="5418314"/>
          </a:xfrm>
        </p:grpSpPr>
        <p:grpSp>
          <p:nvGrpSpPr>
            <p:cNvPr id="43" name="组合 42">
              <a:extLst>
                <a:ext uri="{FF2B5EF4-FFF2-40B4-BE49-F238E27FC236}">
                  <a16:creationId xmlns:a16="http://schemas.microsoft.com/office/drawing/2014/main" id="{1E63C1F9-534A-3DE5-9EBD-86D57E72A1FB}"/>
                </a:ext>
              </a:extLst>
            </p:cNvPr>
            <p:cNvGrpSpPr/>
            <p:nvPr/>
          </p:nvGrpSpPr>
          <p:grpSpPr>
            <a:xfrm>
              <a:off x="766458" y="705219"/>
              <a:ext cx="4455563" cy="5418314"/>
              <a:chOff x="426309" y="705219"/>
              <a:chExt cx="4455563" cy="5418314"/>
            </a:xfrm>
          </p:grpSpPr>
          <p:grpSp>
            <p:nvGrpSpPr>
              <p:cNvPr id="3" name="组合 2">
                <a:extLst>
                  <a:ext uri="{FF2B5EF4-FFF2-40B4-BE49-F238E27FC236}">
                    <a16:creationId xmlns:a16="http://schemas.microsoft.com/office/drawing/2014/main" id="{E2DEE9AA-E617-50BB-7553-F49F5527A48B}"/>
                  </a:ext>
                </a:extLst>
              </p:cNvPr>
              <p:cNvGrpSpPr/>
              <p:nvPr/>
            </p:nvGrpSpPr>
            <p:grpSpPr>
              <a:xfrm>
                <a:off x="648427" y="705219"/>
                <a:ext cx="3197352" cy="1745240"/>
                <a:chOff x="487984" y="842248"/>
                <a:chExt cx="3197352" cy="1745240"/>
              </a:xfrm>
            </p:grpSpPr>
            <p:pic>
              <p:nvPicPr>
                <p:cNvPr id="4" name="图片 3">
                  <a:extLst>
                    <a:ext uri="{FF2B5EF4-FFF2-40B4-BE49-F238E27FC236}">
                      <a16:creationId xmlns:a16="http://schemas.microsoft.com/office/drawing/2014/main" id="{92383F05-6761-105E-E139-D11147CCD4F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7984" y="842248"/>
                  <a:ext cx="3197352" cy="1745240"/>
                </a:xfrm>
                <a:prstGeom prst="rect">
                  <a:avLst/>
                </a:prstGeom>
              </p:spPr>
            </p:pic>
            <p:sp>
              <p:nvSpPr>
                <p:cNvPr id="5" name="文本框 4">
                  <a:extLst>
                    <a:ext uri="{FF2B5EF4-FFF2-40B4-BE49-F238E27FC236}">
                      <a16:creationId xmlns:a16="http://schemas.microsoft.com/office/drawing/2014/main" id="{C5883B1F-7085-31AB-B88D-7CFA5DD40A5C}"/>
                    </a:ext>
                  </a:extLst>
                </p:cNvPr>
                <p:cNvSpPr txBox="1"/>
                <p:nvPr/>
              </p:nvSpPr>
              <p:spPr>
                <a:xfrm>
                  <a:off x="567801" y="1007987"/>
                  <a:ext cx="3022773" cy="738664"/>
                </a:xfrm>
                <a:prstGeom prst="rect">
                  <a:avLst/>
                </a:prstGeom>
                <a:noFill/>
              </p:spPr>
              <p:txBody>
                <a:bodyPr wrap="square" rtlCol="0">
                  <a:spAutoFit/>
                </a:bodyPr>
                <a:lstStyle/>
                <a:p>
                  <a:pPr algn="ctr"/>
                  <a:r>
                    <a:rPr lang="fr-FR" sz="1400" b="1" dirty="0">
                      <a:solidFill>
                        <a:schemeClr val="bg1"/>
                      </a:solidFill>
                      <a:latin typeface="Candara" panose="020E0502030303020204" pitchFamily="34" charset="0"/>
                    </a:rPr>
                    <a:t>Texture de la surface de chaussée rugueuse mesurée </a:t>
                  </a:r>
                </a:p>
                <a:p>
                  <a:pPr algn="ctr"/>
                  <a:r>
                    <a:rPr lang="fr-FR" sz="1400" b="1" dirty="0">
                      <a:solidFill>
                        <a:schemeClr val="bg1"/>
                      </a:solidFill>
                      <a:latin typeface="Candara" panose="020E0502030303020204" pitchFamily="34" charset="0"/>
                    </a:rPr>
                    <a:t>z</a:t>
                  </a:r>
                  <a:r>
                    <a:rPr lang="fr-FR" sz="1400" b="1" baseline="-25000" dirty="0">
                      <a:solidFill>
                        <a:schemeClr val="bg1"/>
                      </a:solidFill>
                      <a:latin typeface="Candara" panose="020E0502030303020204" pitchFamily="34" charset="0"/>
                    </a:rPr>
                    <a:t>r</a:t>
                  </a:r>
                  <a:r>
                    <a:rPr lang="fr-FR" sz="1400" dirty="0">
                      <a:solidFill>
                        <a:schemeClr val="bg1"/>
                      </a:solidFill>
                      <a:latin typeface="Candara" panose="020E0502030303020204" pitchFamily="34" charset="0"/>
                    </a:rPr>
                    <a:t> </a:t>
                  </a:r>
                  <a:r>
                    <a:rPr lang="fr-FR" sz="1100" dirty="0">
                      <a:solidFill>
                        <a:schemeClr val="bg1"/>
                      </a:solidFill>
                      <a:latin typeface="Candara" panose="020E0502030303020204" pitchFamily="34" charset="0"/>
                    </a:rPr>
                    <a:t>(type : A’)</a:t>
                  </a:r>
                </a:p>
              </p:txBody>
            </p:sp>
          </p:grpSp>
          <p:grpSp>
            <p:nvGrpSpPr>
              <p:cNvPr id="6" name="组合 5">
                <a:extLst>
                  <a:ext uri="{FF2B5EF4-FFF2-40B4-BE49-F238E27FC236}">
                    <a16:creationId xmlns:a16="http://schemas.microsoft.com/office/drawing/2014/main" id="{591F6F2A-CC31-4908-50BA-FCDD9A2F1FCA}"/>
                  </a:ext>
                </a:extLst>
              </p:cNvPr>
              <p:cNvGrpSpPr/>
              <p:nvPr/>
            </p:nvGrpSpPr>
            <p:grpSpPr>
              <a:xfrm>
                <a:off x="426309" y="3302709"/>
                <a:ext cx="3738808" cy="2820824"/>
                <a:chOff x="2173518" y="2830943"/>
                <a:chExt cx="3561362" cy="2699483"/>
              </a:xfrm>
            </p:grpSpPr>
            <p:pic>
              <p:nvPicPr>
                <p:cNvPr id="7" name="图片 6">
                  <a:extLst>
                    <a:ext uri="{FF2B5EF4-FFF2-40B4-BE49-F238E27FC236}">
                      <a16:creationId xmlns:a16="http://schemas.microsoft.com/office/drawing/2014/main" id="{B00D7811-CD45-E59E-5606-FBF5AD4F29AE}"/>
                    </a:ext>
                  </a:extLst>
                </p:cNvPr>
                <p:cNvPicPr>
                  <a:picLocks noChangeAspect="1"/>
                </p:cNvPicPr>
                <p:nvPr/>
              </p:nvPicPr>
              <p:blipFill>
                <a:blip r:embed="rId6">
                  <a:extLst>
                    <a:ext uri="{28A0092B-C50C-407E-A947-70E740481C1C}">
                      <a14:useLocalDpi xmlns:a14="http://schemas.microsoft.com/office/drawing/2010/main" val="0"/>
                    </a:ext>
                  </a:extLst>
                </a:blip>
                <a:srcRect l="12722" r="12722"/>
                <a:stretch/>
              </p:blipFill>
              <p:spPr>
                <a:xfrm>
                  <a:off x="2173518" y="2830943"/>
                  <a:ext cx="3561362" cy="2699483"/>
                </a:xfrm>
                <a:prstGeom prst="rect">
                  <a:avLst/>
                </a:prstGeom>
              </p:spPr>
            </p:pic>
            <p:sp>
              <p:nvSpPr>
                <p:cNvPr id="8" name="文本框 7">
                  <a:extLst>
                    <a:ext uri="{FF2B5EF4-FFF2-40B4-BE49-F238E27FC236}">
                      <a16:creationId xmlns:a16="http://schemas.microsoft.com/office/drawing/2014/main" id="{C0D1FEAA-94A8-A74C-A763-BBACB7DC044C}"/>
                    </a:ext>
                  </a:extLst>
                </p:cNvPr>
                <p:cNvSpPr txBox="1"/>
                <p:nvPr/>
              </p:nvSpPr>
              <p:spPr bwMode="auto">
                <a:xfrm>
                  <a:off x="2944179" y="3282443"/>
                  <a:ext cx="1933543" cy="618529"/>
                </a:xfrm>
                <a:prstGeom prst="rect">
                  <a:avLst/>
                </a:prstGeom>
                <a:noFill/>
              </p:spPr>
              <p:txBody>
                <a:bodyPr wrap="square" rtlCol="0">
                  <a:spAutoFit/>
                </a:bodyPr>
                <a:lstStyle/>
                <a:p>
                  <a:pPr algn="ctr"/>
                  <a:r>
                    <a:rPr lang="fr-FR" sz="1400" b="1" dirty="0">
                      <a:solidFill>
                        <a:schemeClr val="bg1"/>
                      </a:solidFill>
                      <a:latin typeface="Candara" panose="020E0502030303020204" pitchFamily="34" charset="0"/>
                    </a:rPr>
                    <a:t>Force de contact f</a:t>
                  </a:r>
                  <a:r>
                    <a:rPr lang="fr-FR" sz="1400" b="1" baseline="-25000" dirty="0">
                      <a:solidFill>
                        <a:schemeClr val="bg1"/>
                      </a:solidFill>
                      <a:latin typeface="Candara" panose="020E0502030303020204" pitchFamily="34" charset="0"/>
                    </a:rPr>
                    <a:t>c</a:t>
                  </a:r>
                  <a:r>
                    <a:rPr lang="fr-FR" sz="1400" b="1" dirty="0">
                      <a:solidFill>
                        <a:schemeClr val="bg1"/>
                      </a:solidFill>
                      <a:latin typeface="Candara" panose="020E0502030303020204" pitchFamily="34" charset="0"/>
                    </a:rPr>
                    <a:t>(t)</a:t>
                  </a:r>
                </a:p>
                <a:p>
                  <a:pPr algn="ctr"/>
                  <a:r>
                    <a:rPr lang="fr-FR" sz="1100" dirty="0">
                      <a:solidFill>
                        <a:schemeClr val="bg1"/>
                      </a:solidFill>
                      <a:latin typeface="Candara" panose="020E0502030303020204" pitchFamily="34" charset="0"/>
                    </a:rPr>
                    <a:t>(dans le système de coordonnées eulérien)</a:t>
                  </a:r>
                </a:p>
              </p:txBody>
            </p:sp>
          </p:grpSp>
          <p:sp>
            <p:nvSpPr>
              <p:cNvPr id="9" name="矩形: 圆角 8">
                <a:extLst>
                  <a:ext uri="{FF2B5EF4-FFF2-40B4-BE49-F238E27FC236}">
                    <a16:creationId xmlns:a16="http://schemas.microsoft.com/office/drawing/2014/main" id="{D266B77C-0581-BE2B-BA76-79448B5E98BA}"/>
                  </a:ext>
                </a:extLst>
              </p:cNvPr>
              <p:cNvSpPr/>
              <p:nvPr/>
            </p:nvSpPr>
            <p:spPr bwMode="auto">
              <a:xfrm>
                <a:off x="1228956" y="2736410"/>
                <a:ext cx="2036294" cy="7493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latin typeface="Candara" panose="020E0502030303020204" pitchFamily="34" charset="0"/>
                  </a:rPr>
                  <a:t>Modèle de contact</a:t>
                </a:r>
              </a:p>
            </p:txBody>
          </p:sp>
          <p:sp>
            <p:nvSpPr>
              <p:cNvPr id="11" name="矩形: 圆角 10">
                <a:extLst>
                  <a:ext uri="{FF2B5EF4-FFF2-40B4-BE49-F238E27FC236}">
                    <a16:creationId xmlns:a16="http://schemas.microsoft.com/office/drawing/2014/main" id="{E90B32B8-C3B5-F7F7-4494-13E058FBB8A1}"/>
                  </a:ext>
                </a:extLst>
              </p:cNvPr>
              <p:cNvSpPr/>
              <p:nvPr/>
            </p:nvSpPr>
            <p:spPr bwMode="auto">
              <a:xfrm>
                <a:off x="3571345" y="3985070"/>
                <a:ext cx="1310527" cy="5489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latin typeface="Candara" panose="020E0502030303020204" pitchFamily="34" charset="0"/>
                  </a:rPr>
                  <a:t>Post-</a:t>
                </a:r>
              </a:p>
              <a:p>
                <a:pPr algn="ctr"/>
                <a:r>
                  <a:rPr lang="fr-FR" b="1" dirty="0">
                    <a:latin typeface="Candara" panose="020E0502030303020204" pitchFamily="34" charset="0"/>
                  </a:rPr>
                  <a:t>traitement</a:t>
                </a:r>
              </a:p>
            </p:txBody>
          </p:sp>
        </p:grpSp>
        <p:cxnSp>
          <p:nvCxnSpPr>
            <p:cNvPr id="38" name="直接箭头连接符 37">
              <a:extLst>
                <a:ext uri="{FF2B5EF4-FFF2-40B4-BE49-F238E27FC236}">
                  <a16:creationId xmlns:a16="http://schemas.microsoft.com/office/drawing/2014/main" id="{01EBF031-46D2-3A34-EE9E-9E259E7C6FCC}"/>
                </a:ext>
              </a:extLst>
            </p:cNvPr>
            <p:cNvCxnSpPr>
              <a:cxnSpLocks/>
              <a:stCxn id="9" idx="2"/>
              <a:endCxn id="8" idx="0"/>
            </p:cNvCxnSpPr>
            <p:nvPr/>
          </p:nvCxnSpPr>
          <p:spPr>
            <a:xfrm>
              <a:off x="2587252" y="3485734"/>
              <a:ext cx="3206" cy="2887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组合 11">
            <a:extLst>
              <a:ext uri="{FF2B5EF4-FFF2-40B4-BE49-F238E27FC236}">
                <a16:creationId xmlns:a16="http://schemas.microsoft.com/office/drawing/2014/main" id="{B93B4BE8-1666-278D-44E6-F71E1CB89AEA}"/>
              </a:ext>
            </a:extLst>
          </p:cNvPr>
          <p:cNvGrpSpPr/>
          <p:nvPr/>
        </p:nvGrpSpPr>
        <p:grpSpPr>
          <a:xfrm>
            <a:off x="5051970" y="4300400"/>
            <a:ext cx="2813309" cy="1744637"/>
            <a:chOff x="5391657" y="3899893"/>
            <a:chExt cx="3090582" cy="1903452"/>
          </a:xfrm>
        </p:grpSpPr>
        <p:pic>
          <p:nvPicPr>
            <p:cNvPr id="13" name="图片 12">
              <a:extLst>
                <a:ext uri="{FF2B5EF4-FFF2-40B4-BE49-F238E27FC236}">
                  <a16:creationId xmlns:a16="http://schemas.microsoft.com/office/drawing/2014/main" id="{AEA37EB9-6147-2B5F-F955-72AE326581C0}"/>
                </a:ext>
              </a:extLst>
            </p:cNvPr>
            <p:cNvPicPr>
              <a:picLocks noChangeAspect="1"/>
            </p:cNvPicPr>
            <p:nvPr/>
          </p:nvPicPr>
          <p:blipFill>
            <a:blip r:embed="rId7">
              <a:extLst>
                <a:ext uri="{28A0092B-C50C-407E-A947-70E740481C1C}">
                  <a14:useLocalDpi xmlns:a14="http://schemas.microsoft.com/office/drawing/2010/main" val="0"/>
                </a:ext>
              </a:extLst>
            </a:blip>
            <a:srcRect t="3645" b="1"/>
            <a:stretch/>
          </p:blipFill>
          <p:spPr bwMode="auto">
            <a:xfrm>
              <a:off x="5391657" y="3899893"/>
              <a:ext cx="3090582" cy="1903452"/>
            </a:xfrm>
            <a:prstGeom prst="rect">
              <a:avLst/>
            </a:prstGeom>
          </p:spPr>
        </p:pic>
        <p:sp>
          <p:nvSpPr>
            <p:cNvPr id="14" name="文本框 13">
              <a:extLst>
                <a:ext uri="{FF2B5EF4-FFF2-40B4-BE49-F238E27FC236}">
                  <a16:creationId xmlns:a16="http://schemas.microsoft.com/office/drawing/2014/main" id="{1C45C77F-BC9B-4FFA-AEE7-251BF6CEB597}"/>
                </a:ext>
              </a:extLst>
            </p:cNvPr>
            <p:cNvSpPr txBox="1"/>
            <p:nvPr/>
          </p:nvSpPr>
          <p:spPr>
            <a:xfrm>
              <a:off x="5873772" y="3915282"/>
              <a:ext cx="2126351" cy="307777"/>
            </a:xfrm>
            <a:prstGeom prst="rect">
              <a:avLst/>
            </a:prstGeom>
            <a:noFill/>
          </p:spPr>
          <p:txBody>
            <a:bodyPr wrap="square">
              <a:spAutoFit/>
            </a:bodyPr>
            <a:lstStyle/>
            <a:p>
              <a:pPr algn="ctr"/>
              <a:r>
                <a:rPr lang="fr-FR" sz="1400" b="1" dirty="0">
                  <a:solidFill>
                    <a:srgbClr val="185C76"/>
                  </a:solidFill>
                  <a:latin typeface="Candara" panose="020E0502030303020204" pitchFamily="34" charset="0"/>
                </a:rPr>
                <a:t>Excitation F</a:t>
              </a:r>
              <a:r>
                <a:rPr lang="fr-FR" sz="1400" b="1" baseline="30000" dirty="0">
                  <a:solidFill>
                    <a:srgbClr val="185C76"/>
                  </a:solidFill>
                  <a:latin typeface="Candara" panose="020E0502030303020204" pitchFamily="34" charset="0"/>
                </a:rPr>
                <a:t>(n) </a:t>
              </a:r>
              <a:r>
                <a:rPr lang="fr-FR" sz="1400" b="1" dirty="0">
                  <a:solidFill>
                    <a:srgbClr val="185C76"/>
                  </a:solidFill>
                  <a:latin typeface="Candara" panose="020E0502030303020204" pitchFamily="34" charset="0"/>
                </a:rPr>
                <a:t>(z=0 , </a:t>
              </a:r>
              <a:r>
                <a:rPr lang="fr-FR" altLang="zh-CN" sz="1400" b="1" dirty="0">
                  <a:solidFill>
                    <a:srgbClr val="185C76"/>
                  </a:solidFill>
                  <a:latin typeface="Candara" panose="020E0502030303020204" pitchFamily="34" charset="0"/>
                </a:rPr>
                <a:t>ω</a:t>
              </a:r>
              <a:r>
                <a:rPr lang="fr-FR" sz="1400" b="1" dirty="0">
                  <a:solidFill>
                    <a:srgbClr val="185C76"/>
                  </a:solidFill>
                  <a:latin typeface="Candara" panose="020E0502030303020204" pitchFamily="34" charset="0"/>
                </a:rPr>
                <a:t>)</a:t>
              </a:r>
            </a:p>
          </p:txBody>
        </p:sp>
      </p:grpSp>
      <p:cxnSp>
        <p:nvCxnSpPr>
          <p:cNvPr id="60" name="直接箭头连接符 59">
            <a:extLst>
              <a:ext uri="{FF2B5EF4-FFF2-40B4-BE49-F238E27FC236}">
                <a16:creationId xmlns:a16="http://schemas.microsoft.com/office/drawing/2014/main" id="{9F93F29D-4B29-4B34-B39A-B0C84457A97A}"/>
              </a:ext>
            </a:extLst>
          </p:cNvPr>
          <p:cNvCxnSpPr>
            <a:cxnSpLocks/>
            <a:endCxn id="13" idx="1"/>
          </p:cNvCxnSpPr>
          <p:nvPr/>
        </p:nvCxnSpPr>
        <p:spPr>
          <a:xfrm>
            <a:off x="3553770" y="5172719"/>
            <a:ext cx="14982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15E5BDEE-F614-F9A2-BC04-01A9EF252575}"/>
              </a:ext>
            </a:extLst>
          </p:cNvPr>
          <p:cNvSpPr txBox="1"/>
          <p:nvPr/>
        </p:nvSpPr>
        <p:spPr>
          <a:xfrm>
            <a:off x="56606" y="6233213"/>
            <a:ext cx="5357513" cy="600164"/>
          </a:xfrm>
          <a:prstGeom prst="rect">
            <a:avLst/>
          </a:prstGeom>
          <a:noFill/>
        </p:spPr>
        <p:txBody>
          <a:bodyPr wrap="square" rtlCol="0">
            <a:spAutoFit/>
          </a:bodyPr>
          <a:lstStyle/>
          <a:p>
            <a:pPr algn="just"/>
            <a:r>
              <a:rPr lang="fr-FR" sz="1100" dirty="0"/>
              <a:t> [1] </a:t>
            </a:r>
            <a:r>
              <a:rPr lang="en-US" sz="1100" dirty="0"/>
              <a:t>F. Treyssède and J. Cesbron, “Waveguide finite element modelling for broadband vibration analysis of rotating and prestressed circular structures : Application to tyres,” Journal of Sound and Vibration, vol. 543, p. 117361, Jan. 2023.</a:t>
            </a:r>
            <a:endParaRPr lang="fr-FR" sz="1100" dirty="0"/>
          </a:p>
        </p:txBody>
      </p:sp>
      <p:sp>
        <p:nvSpPr>
          <p:cNvPr id="16" name="文本框 15">
            <a:extLst>
              <a:ext uri="{FF2B5EF4-FFF2-40B4-BE49-F238E27FC236}">
                <a16:creationId xmlns:a16="http://schemas.microsoft.com/office/drawing/2014/main" id="{62380422-8362-B272-7824-328755A82001}"/>
              </a:ext>
            </a:extLst>
          </p:cNvPr>
          <p:cNvSpPr txBox="1"/>
          <p:nvPr/>
        </p:nvSpPr>
        <p:spPr>
          <a:xfrm>
            <a:off x="7682353" y="6233213"/>
            <a:ext cx="4313209" cy="600164"/>
          </a:xfrm>
          <a:prstGeom prst="rect">
            <a:avLst/>
          </a:prstGeom>
          <a:noFill/>
        </p:spPr>
        <p:txBody>
          <a:bodyPr wrap="square" rtlCol="0">
            <a:spAutoFit/>
          </a:bodyPr>
          <a:lstStyle/>
          <a:p>
            <a:pPr algn="just"/>
            <a:r>
              <a:rPr lang="fr-FR" sz="1100" dirty="0"/>
              <a:t> [2] J. Li, “Calcul de la réponse vibratoire forcée d’un pneumatique en roulement sur une surface de chaussée rugueuse,” </a:t>
            </a:r>
            <a:r>
              <a:rPr lang="fr-FR" sz="1100" dirty="0" err="1"/>
              <a:t>Master’s</a:t>
            </a:r>
            <a:r>
              <a:rPr lang="fr-FR" sz="1100" dirty="0"/>
              <a:t> </a:t>
            </a:r>
            <a:r>
              <a:rPr lang="fr-FR" sz="1100" dirty="0" err="1"/>
              <a:t>thesis</a:t>
            </a:r>
            <a:r>
              <a:rPr lang="fr-FR" sz="1100" dirty="0"/>
              <a:t>, Université de Technologie de Compiègne, 2025.</a:t>
            </a:r>
          </a:p>
        </p:txBody>
      </p:sp>
      <p:sp>
        <p:nvSpPr>
          <p:cNvPr id="20" name="日期占位符 19">
            <a:extLst>
              <a:ext uri="{FF2B5EF4-FFF2-40B4-BE49-F238E27FC236}">
                <a16:creationId xmlns:a16="http://schemas.microsoft.com/office/drawing/2014/main" id="{1FBB1CD6-6F5E-00A2-272F-172620BAB10F}"/>
              </a:ext>
            </a:extLst>
          </p:cNvPr>
          <p:cNvSpPr>
            <a:spLocks noGrp="1"/>
          </p:cNvSpPr>
          <p:nvPr>
            <p:ph type="dt" sz="half" idx="6"/>
          </p:nvPr>
        </p:nvSpPr>
        <p:spPr/>
        <p:txBody>
          <a:bodyPr/>
          <a:lstStyle/>
          <a:p>
            <a:pPr marL="25169">
              <a:lnSpc>
                <a:spcPts val="1110"/>
              </a:lnSpc>
              <a:defRPr/>
            </a:pPr>
            <a:fld id="{C1BF34F3-2911-4EBB-B750-32F2837F1C57}" type="datetime1">
              <a:rPr lang="fr-FR" smtClean="0"/>
              <a:t>24/06/2026</a:t>
            </a:fld>
            <a:endParaRPr lang="fr-FR" dirty="0"/>
          </a:p>
        </p:txBody>
      </p:sp>
      <p:sp>
        <p:nvSpPr>
          <p:cNvPr id="22" name="文本框 21">
            <a:extLst>
              <a:ext uri="{FF2B5EF4-FFF2-40B4-BE49-F238E27FC236}">
                <a16:creationId xmlns:a16="http://schemas.microsoft.com/office/drawing/2014/main" id="{6D8B6808-A49C-3BB1-69C5-52C59A49095A}"/>
              </a:ext>
            </a:extLst>
          </p:cNvPr>
          <p:cNvSpPr txBox="1"/>
          <p:nvPr/>
        </p:nvSpPr>
        <p:spPr bwMode="auto">
          <a:xfrm>
            <a:off x="11594799" y="5857787"/>
            <a:ext cx="261610" cy="369332"/>
          </a:xfrm>
          <a:prstGeom prst="rect">
            <a:avLst/>
          </a:prstGeom>
          <a:noFill/>
        </p:spPr>
        <p:txBody>
          <a:bodyPr wrap="none" rtlCol="0">
            <a:spAutoFit/>
          </a:bodyPr>
          <a:lstStyle/>
          <a:p>
            <a:fld id="{003D2B6F-CAFF-4A35-A6EB-75E47E15EF20}" type="slidenum">
              <a:rPr lang="fr-FR" b="1" smtClean="0">
                <a:solidFill>
                  <a:srgbClr val="1717FF"/>
                </a:solidFill>
                <a:effectLst>
                  <a:outerShdw blurRad="38100" dist="38100" dir="2700000" algn="tl">
                    <a:srgbClr val="000000">
                      <a:alpha val="43137"/>
                    </a:srgbClr>
                  </a:outerShdw>
                </a:effectLst>
                <a:latin typeface="Candara" panose="020E0502030303020204" pitchFamily="34" charset="0"/>
              </a:rPr>
              <a:t>17</a:t>
            </a:fld>
            <a:endParaRPr lang="fr-FR" b="1" dirty="0">
              <a:solidFill>
                <a:srgbClr val="1717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494916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 name="矩形 44">
            <a:extLst>
              <a:ext uri="{FF2B5EF4-FFF2-40B4-BE49-F238E27FC236}">
                <a16:creationId xmlns:a16="http://schemas.microsoft.com/office/drawing/2014/main" id="{8B4C9450-E9D7-9515-048A-AC38049ADB53}"/>
              </a:ext>
            </a:extLst>
          </p:cNvPr>
          <p:cNvSpPr/>
          <p:nvPr/>
        </p:nvSpPr>
        <p:spPr>
          <a:xfrm>
            <a:off x="1580100" y="5818577"/>
            <a:ext cx="1588041" cy="738665"/>
          </a:xfrm>
          <a:prstGeom prst="rect">
            <a:avLst/>
          </a:prstGeom>
          <a:solidFill>
            <a:srgbClr val="FFFF00">
              <a:alpha val="4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34" name="矩形 33">
            <a:extLst>
              <a:ext uri="{FF2B5EF4-FFF2-40B4-BE49-F238E27FC236}">
                <a16:creationId xmlns:a16="http://schemas.microsoft.com/office/drawing/2014/main" id="{6B1E94D4-ABCA-83BF-1887-59535A9DEEBD}"/>
              </a:ext>
            </a:extLst>
          </p:cNvPr>
          <p:cNvSpPr/>
          <p:nvPr/>
        </p:nvSpPr>
        <p:spPr>
          <a:xfrm>
            <a:off x="1580103" y="5828398"/>
            <a:ext cx="1588038" cy="738665"/>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Vitesse radiale en surface du pneumatique</a:t>
            </a:r>
          </a:p>
        </p:txBody>
      </p:sp>
      <p:sp>
        <p:nvSpPr>
          <p:cNvPr id="4" name="矩形 3">
            <a:extLst>
              <a:ext uri="{FF2B5EF4-FFF2-40B4-BE49-F238E27FC236}">
                <a16:creationId xmlns:a16="http://schemas.microsoft.com/office/drawing/2014/main" id="{E9FEF436-F7EF-958B-A68F-8B11141122D2}"/>
              </a:ext>
            </a:extLst>
          </p:cNvPr>
          <p:cNvSpPr/>
          <p:nvPr/>
        </p:nvSpPr>
        <p:spPr>
          <a:xfrm>
            <a:off x="1580103" y="4137113"/>
            <a:ext cx="1588041" cy="1333236"/>
          </a:xfrm>
          <a:prstGeom prst="rect">
            <a:avLst/>
          </a:prstGeom>
          <a:solidFill>
            <a:srgbClr val="FFFF00">
              <a:alpha val="4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31" name="矩形 30">
            <a:extLst>
              <a:ext uri="{FF2B5EF4-FFF2-40B4-BE49-F238E27FC236}">
                <a16:creationId xmlns:a16="http://schemas.microsoft.com/office/drawing/2014/main" id="{D493D135-DAD7-A98D-07EF-6CD8EB9A39AF}"/>
              </a:ext>
            </a:extLst>
          </p:cNvPr>
          <p:cNvSpPr/>
          <p:nvPr/>
        </p:nvSpPr>
        <p:spPr>
          <a:xfrm>
            <a:off x="1580103" y="953628"/>
            <a:ext cx="1588040" cy="531737"/>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Texture et rigidité de la chaussée</a:t>
            </a:r>
          </a:p>
        </p:txBody>
      </p:sp>
      <p:sp>
        <p:nvSpPr>
          <p:cNvPr id="2" name="object 2">
            <a:extLst>
              <a:ext uri="{FF2B5EF4-FFF2-40B4-BE49-F238E27FC236}">
                <a16:creationId xmlns:a16="http://schemas.microsoft.com/office/drawing/2014/main" id="{8D9E3F0C-F026-426A-E4E0-CB13F6B1E9B3}"/>
              </a:ext>
            </a:extLst>
          </p:cNvPr>
          <p:cNvSpPr txBox="1">
            <a:spLocks/>
          </p:cNvSpPr>
          <p:nvPr/>
        </p:nvSpPr>
        <p:spPr bwMode="auto">
          <a:xfrm>
            <a:off x="809897" y="201340"/>
            <a:ext cx="10941321" cy="882389"/>
          </a:xfrm>
          <a:prstGeom prst="rect">
            <a:avLst/>
          </a:prstGeom>
        </p:spPr>
        <p:txBody>
          <a:bodyPr vert="horz" wrap="square" lIns="0" tIns="30194" rIns="0" bIns="0" rtlCol="0">
            <a:spAutoFit/>
          </a:bodyPr>
          <a:lstStyle>
            <a:lvl1pPr>
              <a:defRPr sz="1700" b="0" i="0">
                <a:solidFill>
                  <a:schemeClr val="bg1"/>
                </a:solidFill>
                <a:latin typeface="Candara"/>
                <a:ea typeface="+mj-ea"/>
                <a:cs typeface="Candara"/>
              </a:defRPr>
            </a:lvl1pPr>
          </a:lstStyle>
          <a:p>
            <a:pPr marL="4081019" algn="r">
              <a:spcBef>
                <a:spcPts val="230"/>
              </a:spcBef>
              <a:defRPr/>
            </a:pPr>
            <a:r>
              <a:rPr lang="fr-FR" sz="3369" dirty="0">
                <a:ea typeface="Candara"/>
              </a:rPr>
              <a:t>Méthodes</a:t>
            </a:r>
          </a:p>
          <a:p>
            <a:pPr marL="4081019" algn="r">
              <a:spcBef>
                <a:spcPts val="230"/>
              </a:spcBef>
              <a:defRPr/>
            </a:pPr>
            <a:r>
              <a:rPr lang="fr-FR" sz="2000" dirty="0">
                <a:latin typeface="Candara" panose="020E0502030303020204" pitchFamily="34" charset="0"/>
              </a:rPr>
              <a:t>Modèle EF en guide d’ondes </a:t>
            </a:r>
            <a:r>
              <a:rPr lang="fr-FR" sz="2000" baseline="30000" dirty="0"/>
              <a:t>[3]</a:t>
            </a:r>
            <a:r>
              <a:rPr lang="fr-FR" sz="2000" dirty="0"/>
              <a:t> </a:t>
            </a:r>
            <a:endParaRPr lang="fr-FR" sz="2000" dirty="0">
              <a:latin typeface="Candara" panose="020E0502030303020204" pitchFamily="34" charset="0"/>
            </a:endParaRPr>
          </a:p>
        </p:txBody>
      </p:sp>
      <p:sp>
        <p:nvSpPr>
          <p:cNvPr id="20" name="日期占位符 19">
            <a:extLst>
              <a:ext uri="{FF2B5EF4-FFF2-40B4-BE49-F238E27FC236}">
                <a16:creationId xmlns:a16="http://schemas.microsoft.com/office/drawing/2014/main" id="{1FBB1CD6-6F5E-00A2-272F-172620BAB10F}"/>
              </a:ext>
            </a:extLst>
          </p:cNvPr>
          <p:cNvSpPr>
            <a:spLocks noGrp="1"/>
          </p:cNvSpPr>
          <p:nvPr>
            <p:ph type="dt" sz="half" idx="6"/>
          </p:nvPr>
        </p:nvSpPr>
        <p:spPr/>
        <p:txBody>
          <a:bodyPr/>
          <a:lstStyle/>
          <a:p>
            <a:pPr marL="25169">
              <a:lnSpc>
                <a:spcPts val="1110"/>
              </a:lnSpc>
              <a:defRPr/>
            </a:pPr>
            <a:fld id="{C1BF34F3-2911-4EBB-B750-32F2837F1C57}" type="datetime1">
              <a:rPr lang="fr-FR" smtClean="0"/>
              <a:t>24/06/2026</a:t>
            </a:fld>
            <a:endParaRPr lang="fr-FR" dirty="0"/>
          </a:p>
        </p:txBody>
      </p:sp>
      <p:sp>
        <p:nvSpPr>
          <p:cNvPr id="32" name="矩形 31">
            <a:extLst>
              <a:ext uri="{FF2B5EF4-FFF2-40B4-BE49-F238E27FC236}">
                <a16:creationId xmlns:a16="http://schemas.microsoft.com/office/drawing/2014/main" id="{9E121E63-C595-D608-805A-403BC1CAAA4A}"/>
              </a:ext>
            </a:extLst>
          </p:cNvPr>
          <p:cNvSpPr/>
          <p:nvPr/>
        </p:nvSpPr>
        <p:spPr>
          <a:xfrm>
            <a:off x="1580103" y="3347592"/>
            <a:ext cx="1588039" cy="321920"/>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Force de contact</a:t>
            </a:r>
          </a:p>
        </p:txBody>
      </p:sp>
      <p:sp>
        <p:nvSpPr>
          <p:cNvPr id="33" name="矩形 32">
            <a:extLst>
              <a:ext uri="{FF2B5EF4-FFF2-40B4-BE49-F238E27FC236}">
                <a16:creationId xmlns:a16="http://schemas.microsoft.com/office/drawing/2014/main" id="{4CE66E52-AED2-4918-87DA-87A916FFF087}"/>
              </a:ext>
            </a:extLst>
          </p:cNvPr>
          <p:cNvSpPr/>
          <p:nvPr/>
        </p:nvSpPr>
        <p:spPr>
          <a:xfrm>
            <a:off x="140716" y="2455396"/>
            <a:ext cx="1290738" cy="812670"/>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Caractéristiques géométriques et mécaniques du pneu </a:t>
            </a:r>
          </a:p>
        </p:txBody>
      </p:sp>
      <p:cxnSp>
        <p:nvCxnSpPr>
          <p:cNvPr id="11" name="直接箭头连接符 10">
            <a:extLst>
              <a:ext uri="{FF2B5EF4-FFF2-40B4-BE49-F238E27FC236}">
                <a16:creationId xmlns:a16="http://schemas.microsoft.com/office/drawing/2014/main" id="{31D9D7DC-2DC6-1E44-FFBE-02E2D34B49CD}"/>
              </a:ext>
            </a:extLst>
          </p:cNvPr>
          <p:cNvCxnSpPr>
            <a:cxnSpLocks/>
            <a:stCxn id="32" idx="2"/>
            <a:endCxn id="27" idx="0"/>
          </p:cNvCxnSpPr>
          <p:nvPr/>
        </p:nvCxnSpPr>
        <p:spPr>
          <a:xfrm>
            <a:off x="2374123" y="3669512"/>
            <a:ext cx="0" cy="460101"/>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13" name="直接箭头连接符 12">
            <a:extLst>
              <a:ext uri="{FF2B5EF4-FFF2-40B4-BE49-F238E27FC236}">
                <a16:creationId xmlns:a16="http://schemas.microsoft.com/office/drawing/2014/main" id="{7CBAE1CE-C894-FE38-257C-A59C47D537D9}"/>
              </a:ext>
            </a:extLst>
          </p:cNvPr>
          <p:cNvCxnSpPr>
            <a:cxnSpLocks/>
            <a:stCxn id="27" idx="2"/>
            <a:endCxn id="34" idx="0"/>
          </p:cNvCxnSpPr>
          <p:nvPr/>
        </p:nvCxnSpPr>
        <p:spPr>
          <a:xfrm flipH="1">
            <a:off x="2374122" y="5462849"/>
            <a:ext cx="1" cy="365549"/>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15" name="连接符: 肘形 14">
            <a:extLst>
              <a:ext uri="{FF2B5EF4-FFF2-40B4-BE49-F238E27FC236}">
                <a16:creationId xmlns:a16="http://schemas.microsoft.com/office/drawing/2014/main" id="{F6DF6984-341B-5B80-3F27-4C7E87121B37}"/>
              </a:ext>
            </a:extLst>
          </p:cNvPr>
          <p:cNvCxnSpPr>
            <a:cxnSpLocks/>
            <a:stCxn id="33" idx="2"/>
            <a:endCxn id="27" idx="0"/>
          </p:cNvCxnSpPr>
          <p:nvPr/>
        </p:nvCxnSpPr>
        <p:spPr>
          <a:xfrm rot="16200000" flipH="1">
            <a:off x="1149331" y="2904820"/>
            <a:ext cx="861547" cy="1588038"/>
          </a:xfrm>
          <a:prstGeom prst="bentConnector3">
            <a:avLst>
              <a:gd name="adj1" fmla="val 71006"/>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sp>
        <p:nvSpPr>
          <p:cNvPr id="16" name="矩形 15">
            <a:extLst>
              <a:ext uri="{FF2B5EF4-FFF2-40B4-BE49-F238E27FC236}">
                <a16:creationId xmlns:a16="http://schemas.microsoft.com/office/drawing/2014/main" id="{6CD22289-DEE8-4329-0B05-1AAEF5986B7B}"/>
              </a:ext>
            </a:extLst>
          </p:cNvPr>
          <p:cNvSpPr/>
          <p:nvPr/>
        </p:nvSpPr>
        <p:spPr>
          <a:xfrm>
            <a:off x="3248297" y="3323886"/>
            <a:ext cx="823682" cy="369332"/>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strike="sngStrike" dirty="0">
                <a:solidFill>
                  <a:srgbClr val="115670"/>
                </a:solidFill>
                <a:latin typeface="Times New Roman" panose="02020603050405020304" pitchFamily="18" charset="0"/>
                <a:cs typeface="Times New Roman" panose="02020603050405020304" pitchFamily="18" charset="0"/>
              </a:rPr>
              <a:t>Couplage</a:t>
            </a:r>
          </a:p>
        </p:txBody>
      </p:sp>
      <p:cxnSp>
        <p:nvCxnSpPr>
          <p:cNvPr id="21" name="连接符: 肘形 20">
            <a:extLst>
              <a:ext uri="{FF2B5EF4-FFF2-40B4-BE49-F238E27FC236}">
                <a16:creationId xmlns:a16="http://schemas.microsoft.com/office/drawing/2014/main" id="{CC22B6FC-6C0A-E1AE-99E1-8D55465A3D16}"/>
              </a:ext>
            </a:extLst>
          </p:cNvPr>
          <p:cNvCxnSpPr>
            <a:cxnSpLocks/>
            <a:stCxn id="27" idx="3"/>
            <a:endCxn id="16" idx="2"/>
          </p:cNvCxnSpPr>
          <p:nvPr/>
        </p:nvCxnSpPr>
        <p:spPr>
          <a:xfrm flipV="1">
            <a:off x="3168143" y="3693218"/>
            <a:ext cx="491995" cy="1103013"/>
          </a:xfrm>
          <a:prstGeom prst="bentConnector2">
            <a:avLst/>
          </a:prstGeom>
          <a:ln w="28575">
            <a:solidFill>
              <a:srgbClr val="2F6E87"/>
            </a:solidFill>
            <a:prstDash val="sysDot"/>
          </a:ln>
        </p:spPr>
        <p:style>
          <a:lnRef idx="1">
            <a:schemeClr val="dk1"/>
          </a:lnRef>
          <a:fillRef idx="0">
            <a:schemeClr val="dk1"/>
          </a:fillRef>
          <a:effectRef idx="0">
            <a:schemeClr val="dk1"/>
          </a:effectRef>
          <a:fontRef idx="minor">
            <a:schemeClr val="tx1"/>
          </a:fontRef>
        </p:style>
      </p:cxnSp>
      <p:cxnSp>
        <p:nvCxnSpPr>
          <p:cNvPr id="25" name="连接符: 肘形 24">
            <a:extLst>
              <a:ext uri="{FF2B5EF4-FFF2-40B4-BE49-F238E27FC236}">
                <a16:creationId xmlns:a16="http://schemas.microsoft.com/office/drawing/2014/main" id="{BA3858ED-A36B-78C9-2AD2-D147A3D59DF2}"/>
              </a:ext>
            </a:extLst>
          </p:cNvPr>
          <p:cNvCxnSpPr>
            <a:cxnSpLocks/>
            <a:stCxn id="16" idx="0"/>
            <a:endCxn id="7" idx="3"/>
          </p:cNvCxnSpPr>
          <p:nvPr/>
        </p:nvCxnSpPr>
        <p:spPr>
          <a:xfrm rot="16200000" flipV="1">
            <a:off x="2931654" y="2595402"/>
            <a:ext cx="964974" cy="491994"/>
          </a:xfrm>
          <a:prstGeom prst="bentConnector2">
            <a:avLst/>
          </a:prstGeom>
          <a:ln w="28575">
            <a:solidFill>
              <a:srgbClr val="2F6E87"/>
            </a:solidFill>
            <a:prstDash val="sysDot"/>
            <a:tailEnd type="triangle"/>
          </a:ln>
        </p:spPr>
        <p:style>
          <a:lnRef idx="1">
            <a:schemeClr val="dk1"/>
          </a:lnRef>
          <a:fillRef idx="0">
            <a:schemeClr val="dk1"/>
          </a:fillRef>
          <a:effectRef idx="0">
            <a:schemeClr val="dk1"/>
          </a:effectRef>
          <a:fontRef idx="minor">
            <a:schemeClr val="tx1"/>
          </a:fontRef>
        </p:style>
      </p:cxnSp>
      <p:grpSp>
        <p:nvGrpSpPr>
          <p:cNvPr id="3" name="组合 2">
            <a:extLst>
              <a:ext uri="{FF2B5EF4-FFF2-40B4-BE49-F238E27FC236}">
                <a16:creationId xmlns:a16="http://schemas.microsoft.com/office/drawing/2014/main" id="{3F27BB7B-F33D-393A-DE6E-C0206382B541}"/>
              </a:ext>
            </a:extLst>
          </p:cNvPr>
          <p:cNvGrpSpPr/>
          <p:nvPr/>
        </p:nvGrpSpPr>
        <p:grpSpPr>
          <a:xfrm>
            <a:off x="1580104" y="1692294"/>
            <a:ext cx="1588040" cy="1333236"/>
            <a:chOff x="4649400" y="1083729"/>
            <a:chExt cx="2195514" cy="1952240"/>
          </a:xfrm>
        </p:grpSpPr>
        <p:sp>
          <p:nvSpPr>
            <p:cNvPr id="7" name="矩形 6">
              <a:extLst>
                <a:ext uri="{FF2B5EF4-FFF2-40B4-BE49-F238E27FC236}">
                  <a16:creationId xmlns:a16="http://schemas.microsoft.com/office/drawing/2014/main" id="{077A76F0-EDA1-16A7-85AF-E69AEE463ED2}"/>
                </a:ext>
              </a:extLst>
            </p:cNvPr>
            <p:cNvSpPr/>
            <p:nvPr/>
          </p:nvSpPr>
          <p:spPr>
            <a:xfrm>
              <a:off x="4649400" y="1083729"/>
              <a:ext cx="2195514" cy="1952240"/>
            </a:xfrm>
            <a:prstGeom prst="rect">
              <a:avLst/>
            </a:prstGeom>
            <a:noFill/>
            <a:ln w="38100">
              <a:solidFill>
                <a:srgbClr val="1156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8" name="文本框 7">
              <a:extLst>
                <a:ext uri="{FF2B5EF4-FFF2-40B4-BE49-F238E27FC236}">
                  <a16:creationId xmlns:a16="http://schemas.microsoft.com/office/drawing/2014/main" id="{F269D802-4114-C1F1-B50E-C8AEABCBB190}"/>
                </a:ext>
              </a:extLst>
            </p:cNvPr>
            <p:cNvSpPr txBox="1"/>
            <p:nvPr/>
          </p:nvSpPr>
          <p:spPr>
            <a:xfrm>
              <a:off x="4649400" y="1151758"/>
              <a:ext cx="2195514" cy="766144"/>
            </a:xfrm>
            <a:prstGeom prst="rect">
              <a:avLst/>
            </a:prstGeom>
            <a:noFill/>
          </p:spPr>
          <p:txBody>
            <a:bodyPr wrap="square" rtlCol="0">
              <a:spAutoFit/>
            </a:bodyPr>
            <a:lstStyle/>
            <a:p>
              <a:pPr algn="ctr"/>
              <a:r>
                <a:rPr lang="fr-FR" sz="1400" b="1" dirty="0">
                  <a:solidFill>
                    <a:srgbClr val="115670"/>
                  </a:solidFill>
                  <a:latin typeface="Times New Roman" panose="02020603050405020304" pitchFamily="18" charset="0"/>
                  <a:cs typeface="Times New Roman" panose="02020603050405020304" pitchFamily="18" charset="0"/>
                </a:rPr>
                <a:t>Modèle de contact pneu/chaussée</a:t>
              </a:r>
            </a:p>
          </p:txBody>
        </p:sp>
        <p:pic>
          <p:nvPicPr>
            <p:cNvPr id="10" name="图片 9">
              <a:extLst>
                <a:ext uri="{FF2B5EF4-FFF2-40B4-BE49-F238E27FC236}">
                  <a16:creationId xmlns:a16="http://schemas.microsoft.com/office/drawing/2014/main" id="{A7C0A33C-A089-1B39-7938-F3E80E414529}"/>
                </a:ext>
              </a:extLst>
            </p:cNvPr>
            <p:cNvPicPr>
              <a:picLocks noChangeAspect="1"/>
            </p:cNvPicPr>
            <p:nvPr/>
          </p:nvPicPr>
          <p:blipFill>
            <a:blip r:embed="rId3">
              <a:extLst>
                <a:ext uri="{28A0092B-C50C-407E-A947-70E740481C1C}">
                  <a14:useLocalDpi xmlns:a14="http://schemas.microsoft.com/office/drawing/2010/main" val="0"/>
                </a:ext>
              </a:extLst>
            </a:blip>
            <a:srcRect l="28486" t="38710" r="21933" b="7532"/>
            <a:stretch/>
          </p:blipFill>
          <p:spPr>
            <a:xfrm>
              <a:off x="5172482" y="1822449"/>
              <a:ext cx="1149350" cy="1108461"/>
            </a:xfrm>
            <a:prstGeom prst="rect">
              <a:avLst/>
            </a:prstGeom>
          </p:spPr>
        </p:pic>
      </p:grpSp>
      <p:cxnSp>
        <p:nvCxnSpPr>
          <p:cNvPr id="17" name="直接箭头连接符 16">
            <a:extLst>
              <a:ext uri="{FF2B5EF4-FFF2-40B4-BE49-F238E27FC236}">
                <a16:creationId xmlns:a16="http://schemas.microsoft.com/office/drawing/2014/main" id="{90DDE615-55A4-F427-8511-9A7842F2B4E5}"/>
              </a:ext>
            </a:extLst>
          </p:cNvPr>
          <p:cNvCxnSpPr>
            <a:cxnSpLocks/>
            <a:stCxn id="31" idx="2"/>
            <a:endCxn id="7" idx="0"/>
          </p:cNvCxnSpPr>
          <p:nvPr/>
        </p:nvCxnSpPr>
        <p:spPr>
          <a:xfrm>
            <a:off x="2374123" y="1485365"/>
            <a:ext cx="1" cy="206929"/>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19" name="直接箭头连接符 18">
            <a:extLst>
              <a:ext uri="{FF2B5EF4-FFF2-40B4-BE49-F238E27FC236}">
                <a16:creationId xmlns:a16="http://schemas.microsoft.com/office/drawing/2014/main" id="{CB4B8564-9634-4ED4-84E7-9A43337DC815}"/>
              </a:ext>
            </a:extLst>
          </p:cNvPr>
          <p:cNvCxnSpPr>
            <a:cxnSpLocks/>
            <a:stCxn id="7" idx="2"/>
            <a:endCxn id="32" idx="0"/>
          </p:cNvCxnSpPr>
          <p:nvPr/>
        </p:nvCxnSpPr>
        <p:spPr>
          <a:xfrm flipH="1">
            <a:off x="2374123" y="3025530"/>
            <a:ext cx="1" cy="322062"/>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grpSp>
        <p:nvGrpSpPr>
          <p:cNvPr id="38" name="组合 37">
            <a:extLst>
              <a:ext uri="{FF2B5EF4-FFF2-40B4-BE49-F238E27FC236}">
                <a16:creationId xmlns:a16="http://schemas.microsoft.com/office/drawing/2014/main" id="{FBB5FCBF-5374-B951-DB36-A948D11AC885}"/>
              </a:ext>
            </a:extLst>
          </p:cNvPr>
          <p:cNvGrpSpPr/>
          <p:nvPr/>
        </p:nvGrpSpPr>
        <p:grpSpPr>
          <a:xfrm>
            <a:off x="1580103" y="4129613"/>
            <a:ext cx="1588040" cy="1333236"/>
            <a:chOff x="5618704" y="3186560"/>
            <a:chExt cx="1588040" cy="1333236"/>
          </a:xfrm>
        </p:grpSpPr>
        <p:pic>
          <p:nvPicPr>
            <p:cNvPr id="36" name="图片 35">
              <a:extLst>
                <a:ext uri="{FF2B5EF4-FFF2-40B4-BE49-F238E27FC236}">
                  <a16:creationId xmlns:a16="http://schemas.microsoft.com/office/drawing/2014/main" id="{02B13995-BD08-B713-D16A-DE12F2388715}"/>
                </a:ext>
              </a:extLst>
            </p:cNvPr>
            <p:cNvPicPr>
              <a:picLocks noChangeAspect="1"/>
            </p:cNvPicPr>
            <p:nvPr/>
          </p:nvPicPr>
          <p:blipFill>
            <a:blip r:embed="rId4">
              <a:extLst>
                <a:ext uri="{28A0092B-C50C-407E-A947-70E740481C1C}">
                  <a14:useLocalDpi xmlns:a14="http://schemas.microsoft.com/office/drawing/2010/main" val="0"/>
                </a:ext>
              </a:extLst>
            </a:blip>
            <a:srcRect l="16636" t="38412" r="16448" b="7482"/>
            <a:stretch/>
          </p:blipFill>
          <p:spPr>
            <a:xfrm>
              <a:off x="5877736" y="3655689"/>
              <a:ext cx="1069975" cy="756997"/>
            </a:xfrm>
            <a:prstGeom prst="rect">
              <a:avLst/>
            </a:prstGeom>
          </p:spPr>
        </p:pic>
        <p:grpSp>
          <p:nvGrpSpPr>
            <p:cNvPr id="24" name="组合 23">
              <a:extLst>
                <a:ext uri="{FF2B5EF4-FFF2-40B4-BE49-F238E27FC236}">
                  <a16:creationId xmlns:a16="http://schemas.microsoft.com/office/drawing/2014/main" id="{D5531C45-AD0C-18A0-2C3F-4967028D5BE1}"/>
                </a:ext>
              </a:extLst>
            </p:cNvPr>
            <p:cNvGrpSpPr/>
            <p:nvPr/>
          </p:nvGrpSpPr>
          <p:grpSpPr>
            <a:xfrm>
              <a:off x="5618704" y="3186560"/>
              <a:ext cx="1588040" cy="1333236"/>
              <a:chOff x="4649400" y="1083729"/>
              <a:chExt cx="2195514" cy="1952240"/>
            </a:xfrm>
          </p:grpSpPr>
          <p:sp>
            <p:nvSpPr>
              <p:cNvPr id="27" name="矩形 26">
                <a:extLst>
                  <a:ext uri="{FF2B5EF4-FFF2-40B4-BE49-F238E27FC236}">
                    <a16:creationId xmlns:a16="http://schemas.microsoft.com/office/drawing/2014/main" id="{7A07B4F0-8444-0325-248E-43C3DDF7C1C9}"/>
                  </a:ext>
                </a:extLst>
              </p:cNvPr>
              <p:cNvSpPr/>
              <p:nvPr/>
            </p:nvSpPr>
            <p:spPr>
              <a:xfrm>
                <a:off x="4649400" y="1083729"/>
                <a:ext cx="2195514" cy="1952240"/>
              </a:xfrm>
              <a:prstGeom prst="rect">
                <a:avLst/>
              </a:prstGeom>
              <a:noFill/>
              <a:ln w="38100">
                <a:solidFill>
                  <a:srgbClr val="1156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30" name="文本框 29">
                <a:extLst>
                  <a:ext uri="{FF2B5EF4-FFF2-40B4-BE49-F238E27FC236}">
                    <a16:creationId xmlns:a16="http://schemas.microsoft.com/office/drawing/2014/main" id="{A8807D0D-DAE6-466F-284E-B7CC72B988AD}"/>
                  </a:ext>
                </a:extLst>
              </p:cNvPr>
              <p:cNvSpPr txBox="1"/>
              <p:nvPr/>
            </p:nvSpPr>
            <p:spPr>
              <a:xfrm>
                <a:off x="4649400" y="1151758"/>
                <a:ext cx="2195514" cy="766144"/>
              </a:xfrm>
              <a:prstGeom prst="rect">
                <a:avLst/>
              </a:prstGeom>
              <a:noFill/>
            </p:spPr>
            <p:txBody>
              <a:bodyPr wrap="square" rtlCol="0">
                <a:spAutoFit/>
              </a:bodyPr>
              <a:lstStyle/>
              <a:p>
                <a:pPr algn="ctr"/>
                <a:r>
                  <a:rPr lang="fr-FR" sz="1400" b="1" dirty="0">
                    <a:solidFill>
                      <a:srgbClr val="115670"/>
                    </a:solidFill>
                    <a:latin typeface="Times New Roman" panose="02020603050405020304" pitchFamily="18" charset="0"/>
                    <a:cs typeface="Times New Roman" panose="02020603050405020304" pitchFamily="18" charset="0"/>
                  </a:rPr>
                  <a:t>Modèle vibratoire de pneumatique</a:t>
                </a:r>
              </a:p>
            </p:txBody>
          </p:sp>
        </p:grpSp>
      </p:grpSp>
      <p:grpSp>
        <p:nvGrpSpPr>
          <p:cNvPr id="37" name="组合 36">
            <a:extLst>
              <a:ext uri="{FF2B5EF4-FFF2-40B4-BE49-F238E27FC236}">
                <a16:creationId xmlns:a16="http://schemas.microsoft.com/office/drawing/2014/main" id="{4387CAB4-28A6-C108-9F1D-27493D0B5C18}"/>
              </a:ext>
            </a:extLst>
          </p:cNvPr>
          <p:cNvGrpSpPr/>
          <p:nvPr/>
        </p:nvGrpSpPr>
        <p:grpSpPr>
          <a:xfrm>
            <a:off x="8146388" y="2499916"/>
            <a:ext cx="3064039" cy="2030688"/>
            <a:chOff x="8730001" y="2751511"/>
            <a:chExt cx="3064039" cy="2030688"/>
          </a:xfrm>
        </p:grpSpPr>
        <p:pic>
          <p:nvPicPr>
            <p:cNvPr id="14" name="图片 13" descr="图表&#10;&#10;AI 生成的内容可能不正确。">
              <a:extLst>
                <a:ext uri="{FF2B5EF4-FFF2-40B4-BE49-F238E27FC236}">
                  <a16:creationId xmlns:a16="http://schemas.microsoft.com/office/drawing/2014/main" id="{70412C5B-EBCD-09EE-430A-F7991513EDE7}"/>
                </a:ext>
              </a:extLst>
            </p:cNvPr>
            <p:cNvPicPr>
              <a:picLocks noChangeAspect="1"/>
            </p:cNvPicPr>
            <p:nvPr/>
          </p:nvPicPr>
          <p:blipFill>
            <a:blip r:embed="rId5">
              <a:extLst>
                <a:ext uri="{28A0092B-C50C-407E-A947-70E740481C1C}">
                  <a14:useLocalDpi xmlns:a14="http://schemas.microsoft.com/office/drawing/2010/main" val="0"/>
                </a:ext>
              </a:extLst>
            </a:blip>
            <a:srcRect l="10121" t="15223" r="1852" b="7703"/>
            <a:stretch/>
          </p:blipFill>
          <p:spPr>
            <a:xfrm rot="5400000">
              <a:off x="10453710" y="3261223"/>
              <a:ext cx="1696758" cy="983902"/>
            </a:xfrm>
            <a:prstGeom prst="rect">
              <a:avLst/>
            </a:prstGeom>
          </p:spPr>
        </p:pic>
        <p:pic>
          <p:nvPicPr>
            <p:cNvPr id="18" name="图片 17" descr="图示&#10;&#10;AI 生成的内容可能不正确。">
              <a:extLst>
                <a:ext uri="{FF2B5EF4-FFF2-40B4-BE49-F238E27FC236}">
                  <a16:creationId xmlns:a16="http://schemas.microsoft.com/office/drawing/2014/main" id="{7FDB130F-3395-A7D5-42F1-F8F8533718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8730001" y="2751511"/>
              <a:ext cx="2080137" cy="2030688"/>
            </a:xfrm>
            <a:prstGeom prst="rect">
              <a:avLst/>
            </a:prstGeom>
          </p:spPr>
        </p:pic>
      </p:grpSp>
      <p:grpSp>
        <p:nvGrpSpPr>
          <p:cNvPr id="42" name="组合 41">
            <a:extLst>
              <a:ext uri="{FF2B5EF4-FFF2-40B4-BE49-F238E27FC236}">
                <a16:creationId xmlns:a16="http://schemas.microsoft.com/office/drawing/2014/main" id="{4C9ED4ED-115F-5284-0F3A-364D50BEA209}"/>
              </a:ext>
            </a:extLst>
          </p:cNvPr>
          <p:cNvGrpSpPr/>
          <p:nvPr/>
        </p:nvGrpSpPr>
        <p:grpSpPr>
          <a:xfrm>
            <a:off x="4016416" y="2595043"/>
            <a:ext cx="2800494" cy="2001926"/>
            <a:chOff x="4155885" y="1897636"/>
            <a:chExt cx="2800494" cy="2001926"/>
          </a:xfrm>
        </p:grpSpPr>
        <p:grpSp>
          <p:nvGrpSpPr>
            <p:cNvPr id="35" name="组合 34">
              <a:extLst>
                <a:ext uri="{FF2B5EF4-FFF2-40B4-BE49-F238E27FC236}">
                  <a16:creationId xmlns:a16="http://schemas.microsoft.com/office/drawing/2014/main" id="{FF24A767-3CB4-1C10-770C-888F11CF28B8}"/>
                </a:ext>
              </a:extLst>
            </p:cNvPr>
            <p:cNvGrpSpPr/>
            <p:nvPr/>
          </p:nvGrpSpPr>
          <p:grpSpPr>
            <a:xfrm>
              <a:off x="4155885" y="2138373"/>
              <a:ext cx="2800494" cy="1761189"/>
              <a:chOff x="4629971" y="2200546"/>
              <a:chExt cx="2800494" cy="1761189"/>
            </a:xfrm>
          </p:grpSpPr>
          <p:pic>
            <p:nvPicPr>
              <p:cNvPr id="5" name="图片 4">
                <a:extLst>
                  <a:ext uri="{FF2B5EF4-FFF2-40B4-BE49-F238E27FC236}">
                    <a16:creationId xmlns:a16="http://schemas.microsoft.com/office/drawing/2014/main" id="{9068054A-46A8-53BA-60E8-F6FE73B36F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9971" y="2200546"/>
                <a:ext cx="2800494" cy="622332"/>
              </a:xfrm>
              <a:prstGeom prst="rect">
                <a:avLst/>
              </a:prstGeom>
            </p:spPr>
          </p:pic>
          <p:pic>
            <p:nvPicPr>
              <p:cNvPr id="6" name="图片 5">
                <a:extLst>
                  <a:ext uri="{FF2B5EF4-FFF2-40B4-BE49-F238E27FC236}">
                    <a16:creationId xmlns:a16="http://schemas.microsoft.com/office/drawing/2014/main" id="{605FD3CA-5D3A-1A0D-9A56-8074D7C03D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7248" y="3155244"/>
                <a:ext cx="2495678" cy="806491"/>
              </a:xfrm>
              <a:prstGeom prst="rect">
                <a:avLst/>
              </a:prstGeom>
            </p:spPr>
          </p:pic>
        </p:grpSp>
        <p:sp>
          <p:nvSpPr>
            <p:cNvPr id="40" name="文本框 39">
              <a:extLst>
                <a:ext uri="{FF2B5EF4-FFF2-40B4-BE49-F238E27FC236}">
                  <a16:creationId xmlns:a16="http://schemas.microsoft.com/office/drawing/2014/main" id="{78EFC822-6162-1CB2-A96F-A3431F689EFF}"/>
                </a:ext>
              </a:extLst>
            </p:cNvPr>
            <p:cNvSpPr txBox="1"/>
            <p:nvPr/>
          </p:nvSpPr>
          <p:spPr>
            <a:xfrm>
              <a:off x="4155885" y="1897636"/>
              <a:ext cx="2601994" cy="338554"/>
            </a:xfrm>
            <a:prstGeom prst="rect">
              <a:avLst/>
            </a:prstGeom>
            <a:noFill/>
          </p:spPr>
          <p:txBody>
            <a:bodyPr wrap="none" rtlCol="0">
              <a:spAutoFit/>
            </a:bodyPr>
            <a:lstStyle/>
            <a:p>
              <a:r>
                <a:rPr lang="fr-FR" sz="1600" b="1" dirty="0">
                  <a:latin typeface="Candara" panose="020E0502030303020204" pitchFamily="34" charset="0"/>
                </a:rPr>
                <a:t>Fréquence propre amortie :</a:t>
              </a:r>
            </a:p>
          </p:txBody>
        </p:sp>
        <p:sp>
          <p:nvSpPr>
            <p:cNvPr id="41" name="文本框 40">
              <a:extLst>
                <a:ext uri="{FF2B5EF4-FFF2-40B4-BE49-F238E27FC236}">
                  <a16:creationId xmlns:a16="http://schemas.microsoft.com/office/drawing/2014/main" id="{659436B2-F91D-60BF-511B-A4F7ABE9D7F7}"/>
                </a:ext>
              </a:extLst>
            </p:cNvPr>
            <p:cNvSpPr txBox="1"/>
            <p:nvPr/>
          </p:nvSpPr>
          <p:spPr>
            <a:xfrm>
              <a:off x="4155885" y="2747533"/>
              <a:ext cx="1891865" cy="338554"/>
            </a:xfrm>
            <a:prstGeom prst="rect">
              <a:avLst/>
            </a:prstGeom>
            <a:noFill/>
          </p:spPr>
          <p:txBody>
            <a:bodyPr wrap="none" rtlCol="0">
              <a:spAutoFit/>
            </a:bodyPr>
            <a:lstStyle/>
            <a:p>
              <a:r>
                <a:rPr lang="fr-FR" sz="1600" b="1" dirty="0">
                  <a:latin typeface="Candara" panose="020E0502030303020204" pitchFamily="34" charset="0"/>
                </a:rPr>
                <a:t>Coefficient modal :</a:t>
              </a:r>
            </a:p>
          </p:txBody>
        </p:sp>
      </p:grpSp>
      <p:grpSp>
        <p:nvGrpSpPr>
          <p:cNvPr id="46" name="组合 45">
            <a:extLst>
              <a:ext uri="{FF2B5EF4-FFF2-40B4-BE49-F238E27FC236}">
                <a16:creationId xmlns:a16="http://schemas.microsoft.com/office/drawing/2014/main" id="{4D76D100-17E0-B45E-E9AC-D165D77ED1BA}"/>
              </a:ext>
            </a:extLst>
          </p:cNvPr>
          <p:cNvGrpSpPr/>
          <p:nvPr/>
        </p:nvGrpSpPr>
        <p:grpSpPr>
          <a:xfrm>
            <a:off x="3822692" y="4607101"/>
            <a:ext cx="8172870" cy="1215016"/>
            <a:chOff x="3962161" y="4137113"/>
            <a:chExt cx="8172870" cy="1215016"/>
          </a:xfrm>
        </p:grpSpPr>
        <p:pic>
          <p:nvPicPr>
            <p:cNvPr id="12" name="图片 11">
              <a:extLst>
                <a:ext uri="{FF2B5EF4-FFF2-40B4-BE49-F238E27FC236}">
                  <a16:creationId xmlns:a16="http://schemas.microsoft.com/office/drawing/2014/main" id="{95C6E2D0-D7E7-2A39-715D-72534E74C1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62161" y="4437682"/>
              <a:ext cx="8172870" cy="914447"/>
            </a:xfrm>
            <a:prstGeom prst="rect">
              <a:avLst/>
            </a:prstGeom>
          </p:spPr>
        </p:pic>
        <p:sp>
          <p:nvSpPr>
            <p:cNvPr id="43" name="文本框 42">
              <a:extLst>
                <a:ext uri="{FF2B5EF4-FFF2-40B4-BE49-F238E27FC236}">
                  <a16:creationId xmlns:a16="http://schemas.microsoft.com/office/drawing/2014/main" id="{DACB37E7-75C6-FD40-DC53-5C40E71725B4}"/>
                </a:ext>
              </a:extLst>
            </p:cNvPr>
            <p:cNvSpPr txBox="1"/>
            <p:nvPr/>
          </p:nvSpPr>
          <p:spPr>
            <a:xfrm>
              <a:off x="4155885" y="4137113"/>
              <a:ext cx="4012637" cy="338554"/>
            </a:xfrm>
            <a:prstGeom prst="rect">
              <a:avLst/>
            </a:prstGeom>
            <a:noFill/>
          </p:spPr>
          <p:txBody>
            <a:bodyPr wrap="none" rtlCol="0">
              <a:spAutoFit/>
            </a:bodyPr>
            <a:lstStyle/>
            <a:p>
              <a:r>
                <a:rPr lang="fr-FR" sz="1600" b="1" dirty="0">
                  <a:latin typeface="Candara" panose="020E0502030303020204" pitchFamily="34" charset="0"/>
                </a:rPr>
                <a:t>Déplacement en surface du pneumatique :</a:t>
              </a:r>
            </a:p>
          </p:txBody>
        </p:sp>
      </p:grpSp>
      <p:sp>
        <p:nvSpPr>
          <p:cNvPr id="51" name="文本框 50">
            <a:extLst>
              <a:ext uri="{FF2B5EF4-FFF2-40B4-BE49-F238E27FC236}">
                <a16:creationId xmlns:a16="http://schemas.microsoft.com/office/drawing/2014/main" id="{26F77F04-4725-45E0-3F07-8F998B1DB6C1}"/>
              </a:ext>
            </a:extLst>
          </p:cNvPr>
          <p:cNvSpPr txBox="1"/>
          <p:nvPr/>
        </p:nvSpPr>
        <p:spPr>
          <a:xfrm>
            <a:off x="3435182" y="6206727"/>
            <a:ext cx="8560380" cy="430887"/>
          </a:xfrm>
          <a:prstGeom prst="rect">
            <a:avLst/>
          </a:prstGeom>
          <a:noFill/>
        </p:spPr>
        <p:txBody>
          <a:bodyPr wrap="square" rtlCol="0">
            <a:spAutoFit/>
          </a:bodyPr>
          <a:lstStyle/>
          <a:p>
            <a:pPr algn="just"/>
            <a:r>
              <a:rPr lang="fr-FR" sz="1100" dirty="0"/>
              <a:t> [3] </a:t>
            </a:r>
            <a:r>
              <a:rPr lang="en-US" sz="1100" dirty="0"/>
              <a:t>F. Treyssède and J. Cesbron, “Waveguide finite element modelling for broadband vibration analysis of rotating and prestressed circular structures : Application to tyres,” Journal of Sound and Vibration, vol. 543, p. 117361, Jan. 2023.</a:t>
            </a:r>
            <a:endParaRPr lang="fr-FR" sz="1100" dirty="0"/>
          </a:p>
        </p:txBody>
      </p:sp>
      <p:sp>
        <p:nvSpPr>
          <p:cNvPr id="22" name="文本框 38">
            <a:extLst>
              <a:ext uri="{FF2B5EF4-FFF2-40B4-BE49-F238E27FC236}">
                <a16:creationId xmlns:a16="http://schemas.microsoft.com/office/drawing/2014/main" id="{693E8343-7F4E-4BC4-C4D8-BBCDFF73B89D}"/>
              </a:ext>
            </a:extLst>
          </p:cNvPr>
          <p:cNvSpPr txBox="1"/>
          <p:nvPr/>
        </p:nvSpPr>
        <p:spPr>
          <a:xfrm>
            <a:off x="4038491" y="1237013"/>
            <a:ext cx="7504703" cy="1323439"/>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b="1" dirty="0">
                <a:latin typeface="Candara" panose="020E0502030303020204" pitchFamily="34" charset="0"/>
              </a:rPr>
              <a:t>Hypothèse : </a:t>
            </a:r>
          </a:p>
          <a:p>
            <a:pPr marL="285750" indent="-285750">
              <a:buFont typeface="Arial" panose="020B0604020202020204" pitchFamily="34" charset="0"/>
              <a:buChar char="•"/>
            </a:pPr>
            <a:r>
              <a:rPr lang="fr-FR" sz="1600" dirty="0">
                <a:latin typeface="Candara" panose="020E0502030303020204" pitchFamily="34" charset="0"/>
              </a:rPr>
              <a:t>Structure de révolution autour de l'axe z</a:t>
            </a:r>
          </a:p>
          <a:p>
            <a:pPr marL="285750" indent="-285750">
              <a:buFont typeface="Arial" panose="020B0604020202020204" pitchFamily="34" charset="0"/>
              <a:buChar char="•"/>
            </a:pPr>
            <a:r>
              <a:rPr lang="fr-FR" sz="1600" dirty="0">
                <a:latin typeface="Candara" panose="020E0502030303020204" pitchFamily="34" charset="0"/>
              </a:rPr>
              <a:t>Vitesse angulaire constante</a:t>
            </a:r>
          </a:p>
          <a:p>
            <a:pPr marL="285750" indent="-285750">
              <a:buFont typeface="Arial" panose="020B0604020202020204" pitchFamily="34" charset="0"/>
              <a:buChar char="•"/>
            </a:pPr>
            <a:r>
              <a:rPr lang="fr-FR" sz="1600" dirty="0">
                <a:latin typeface="Candara" panose="020E0502030303020204" pitchFamily="34" charset="0"/>
              </a:rPr>
              <a:t>Propriétés du matériau ne dépendent pas de la direction circonférentielle θ</a:t>
            </a:r>
          </a:p>
          <a:p>
            <a:pPr marL="285750" indent="-285750">
              <a:buFont typeface="Arial" panose="020B0604020202020204" pitchFamily="34" charset="0"/>
              <a:buChar char="•"/>
            </a:pPr>
            <a:r>
              <a:rPr lang="fr-FR" sz="1600" dirty="0">
                <a:latin typeface="Candara" panose="020E0502030303020204" pitchFamily="34" charset="0"/>
              </a:rPr>
              <a:t>Petites perturbations</a:t>
            </a:r>
          </a:p>
        </p:txBody>
      </p:sp>
      <p:sp>
        <p:nvSpPr>
          <p:cNvPr id="9" name="文本框 8">
            <a:extLst>
              <a:ext uri="{FF2B5EF4-FFF2-40B4-BE49-F238E27FC236}">
                <a16:creationId xmlns:a16="http://schemas.microsoft.com/office/drawing/2014/main" id="{A54374D2-6AF3-5DEC-BAF4-54407C3265C9}"/>
              </a:ext>
            </a:extLst>
          </p:cNvPr>
          <p:cNvSpPr txBox="1"/>
          <p:nvPr/>
        </p:nvSpPr>
        <p:spPr>
          <a:xfrm>
            <a:off x="2760932" y="2668572"/>
            <a:ext cx="1667444" cy="276999"/>
          </a:xfrm>
          <a:prstGeom prst="rect">
            <a:avLst/>
          </a:prstGeom>
          <a:solidFill>
            <a:schemeClr val="accent6">
              <a:lumMod val="20000"/>
              <a:lumOff val="80000"/>
            </a:schemeClr>
          </a:solidFill>
        </p:spPr>
        <p:txBody>
          <a:bodyPr wrap="none" rtlCol="0">
            <a:spAutoFit/>
          </a:bodyPr>
          <a:lstStyle>
            <a:defPPr>
              <a:defRPr lang="fr-FR"/>
            </a:defPPr>
            <a:lvl1pPr>
              <a:defRPr sz="1200" b="1">
                <a:latin typeface="Candara" panose="020E0502030303020204" pitchFamily="34" charset="0"/>
              </a:defRPr>
            </a:lvl1pPr>
          </a:lstStyle>
          <a:p>
            <a:r>
              <a:rPr lang="fr-FR" dirty="0"/>
              <a:t>dans le cadre tournant</a:t>
            </a:r>
          </a:p>
        </p:txBody>
      </p:sp>
      <p:cxnSp>
        <p:nvCxnSpPr>
          <p:cNvPr id="26" name="直接箭头连接符 25">
            <a:extLst>
              <a:ext uri="{FF2B5EF4-FFF2-40B4-BE49-F238E27FC236}">
                <a16:creationId xmlns:a16="http://schemas.microsoft.com/office/drawing/2014/main" id="{5C6B3B75-B96D-991D-A854-B01F551105BF}"/>
              </a:ext>
            </a:extLst>
          </p:cNvPr>
          <p:cNvCxnSpPr>
            <a:cxnSpLocks/>
          </p:cNvCxnSpPr>
          <p:nvPr/>
        </p:nvCxnSpPr>
        <p:spPr>
          <a:xfrm flipH="1" flipV="1">
            <a:off x="3884499" y="2906537"/>
            <a:ext cx="234772" cy="14990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4B42699C-0CF2-865E-5B1C-32F534AAA3A9}"/>
              </a:ext>
            </a:extLst>
          </p:cNvPr>
          <p:cNvSpPr txBox="1"/>
          <p:nvPr/>
        </p:nvSpPr>
        <p:spPr>
          <a:xfrm>
            <a:off x="4475549" y="2668571"/>
            <a:ext cx="1253869" cy="276999"/>
          </a:xfrm>
          <a:prstGeom prst="rect">
            <a:avLst/>
          </a:prstGeom>
          <a:solidFill>
            <a:schemeClr val="accent5">
              <a:lumMod val="20000"/>
              <a:lumOff val="80000"/>
            </a:schemeClr>
          </a:solidFill>
        </p:spPr>
        <p:txBody>
          <a:bodyPr wrap="none" rtlCol="0">
            <a:spAutoFit/>
          </a:bodyPr>
          <a:lstStyle/>
          <a:p>
            <a:r>
              <a:rPr lang="fr-FR" sz="1200" b="1" dirty="0">
                <a:latin typeface="Candara" panose="020E0502030303020204" pitchFamily="34" charset="0"/>
              </a:rPr>
              <a:t>dans le cadre fix</a:t>
            </a:r>
          </a:p>
        </p:txBody>
      </p:sp>
      <p:cxnSp>
        <p:nvCxnSpPr>
          <p:cNvPr id="39" name="直接箭头连接符 38">
            <a:extLst>
              <a:ext uri="{FF2B5EF4-FFF2-40B4-BE49-F238E27FC236}">
                <a16:creationId xmlns:a16="http://schemas.microsoft.com/office/drawing/2014/main" id="{166FD12E-07E5-A435-F0B0-E7FE2AF01BE3}"/>
              </a:ext>
            </a:extLst>
          </p:cNvPr>
          <p:cNvCxnSpPr>
            <a:cxnSpLocks/>
          </p:cNvCxnSpPr>
          <p:nvPr/>
        </p:nvCxnSpPr>
        <p:spPr>
          <a:xfrm flipV="1">
            <a:off x="4767694" y="2892818"/>
            <a:ext cx="0" cy="2027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9C8E83F3-FEE5-6051-457A-C1E00700FD92}"/>
              </a:ext>
            </a:extLst>
          </p:cNvPr>
          <p:cNvSpPr txBox="1"/>
          <p:nvPr/>
        </p:nvSpPr>
        <p:spPr>
          <a:xfrm>
            <a:off x="5772393" y="2668570"/>
            <a:ext cx="2089033" cy="276999"/>
          </a:xfrm>
          <a:prstGeom prst="rect">
            <a:avLst/>
          </a:prstGeom>
          <a:solidFill>
            <a:schemeClr val="accent6">
              <a:lumMod val="20000"/>
              <a:lumOff val="80000"/>
            </a:schemeClr>
          </a:solidFill>
        </p:spPr>
        <p:txBody>
          <a:bodyPr wrap="none" rtlCol="0">
            <a:spAutoFit/>
          </a:bodyPr>
          <a:lstStyle/>
          <a:p>
            <a:r>
              <a:rPr lang="fr-FR" sz="1200" b="1" dirty="0">
                <a:latin typeface="Candara" panose="020E0502030303020204" pitchFamily="34" charset="0"/>
              </a:rPr>
              <a:t>approx. du décalage Doppler</a:t>
            </a:r>
          </a:p>
        </p:txBody>
      </p:sp>
      <p:cxnSp>
        <p:nvCxnSpPr>
          <p:cNvPr id="48" name="直接箭头连接符 47">
            <a:extLst>
              <a:ext uri="{FF2B5EF4-FFF2-40B4-BE49-F238E27FC236}">
                <a16:creationId xmlns:a16="http://schemas.microsoft.com/office/drawing/2014/main" id="{5A0BFFA6-88C7-1B20-C480-571D589EF945}"/>
              </a:ext>
            </a:extLst>
          </p:cNvPr>
          <p:cNvCxnSpPr>
            <a:cxnSpLocks/>
          </p:cNvCxnSpPr>
          <p:nvPr/>
        </p:nvCxnSpPr>
        <p:spPr>
          <a:xfrm flipV="1">
            <a:off x="6189057" y="2933597"/>
            <a:ext cx="188784" cy="15324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29" name="图片 28">
            <a:extLst>
              <a:ext uri="{FF2B5EF4-FFF2-40B4-BE49-F238E27FC236}">
                <a16:creationId xmlns:a16="http://schemas.microsoft.com/office/drawing/2014/main" id="{632A5784-38A2-C8E0-7E22-628A23957C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09055" y="3086838"/>
            <a:ext cx="3713543" cy="718596"/>
          </a:xfrm>
          <a:prstGeom prst="rect">
            <a:avLst/>
          </a:prstGeom>
        </p:spPr>
      </p:pic>
      <p:sp>
        <p:nvSpPr>
          <p:cNvPr id="44" name="文本框 43">
            <a:extLst>
              <a:ext uri="{FF2B5EF4-FFF2-40B4-BE49-F238E27FC236}">
                <a16:creationId xmlns:a16="http://schemas.microsoft.com/office/drawing/2014/main" id="{56103771-EF3E-7006-DAA7-99F2F2BDC629}"/>
              </a:ext>
            </a:extLst>
          </p:cNvPr>
          <p:cNvSpPr txBox="1"/>
          <p:nvPr/>
        </p:nvSpPr>
        <p:spPr bwMode="auto">
          <a:xfrm>
            <a:off x="11594799" y="5857787"/>
            <a:ext cx="261610" cy="369332"/>
          </a:xfrm>
          <a:prstGeom prst="rect">
            <a:avLst/>
          </a:prstGeom>
          <a:noFill/>
        </p:spPr>
        <p:txBody>
          <a:bodyPr wrap="none" rtlCol="0">
            <a:spAutoFit/>
          </a:bodyPr>
          <a:lstStyle/>
          <a:p>
            <a:fld id="{003D2B6F-CAFF-4A35-A6EB-75E47E15EF20}" type="slidenum">
              <a:rPr lang="fr-FR" b="1" smtClean="0">
                <a:solidFill>
                  <a:srgbClr val="1717FF"/>
                </a:solidFill>
                <a:effectLst>
                  <a:outerShdw blurRad="38100" dist="38100" dir="2700000" algn="tl">
                    <a:srgbClr val="000000">
                      <a:alpha val="43137"/>
                    </a:srgbClr>
                  </a:outerShdw>
                </a:effectLst>
                <a:latin typeface="Candara" panose="020E0502030303020204" pitchFamily="34" charset="0"/>
              </a:rPr>
              <a:t>18</a:t>
            </a:fld>
            <a:endParaRPr lang="fr-FR" b="1" dirty="0">
              <a:solidFill>
                <a:srgbClr val="1717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132543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 grpId="0" animBg="1"/>
      <p:bldP spid="9" grpId="0" animBg="1"/>
      <p:bldP spid="28" grpId="0" animBg="1"/>
      <p:bldP spid="4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001ECCA7-50BB-D307-36F3-CE91C9BC89BF}"/>
              </a:ext>
            </a:extLst>
          </p:cNvPr>
          <p:cNvSpPr/>
          <p:nvPr/>
        </p:nvSpPr>
        <p:spPr>
          <a:xfrm>
            <a:off x="1580103" y="3339105"/>
            <a:ext cx="1588041" cy="321921"/>
          </a:xfrm>
          <a:prstGeom prst="rect">
            <a:avLst/>
          </a:prstGeom>
          <a:solidFill>
            <a:srgbClr val="FFFF00">
              <a:alpha val="4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5" name="矩形 4">
            <a:extLst>
              <a:ext uri="{FF2B5EF4-FFF2-40B4-BE49-F238E27FC236}">
                <a16:creationId xmlns:a16="http://schemas.microsoft.com/office/drawing/2014/main" id="{124AAEBE-7666-A62F-C29C-90D48367DDD9}"/>
              </a:ext>
            </a:extLst>
          </p:cNvPr>
          <p:cNvSpPr/>
          <p:nvPr/>
        </p:nvSpPr>
        <p:spPr>
          <a:xfrm>
            <a:off x="140715" y="2450657"/>
            <a:ext cx="1290739" cy="812670"/>
          </a:xfrm>
          <a:prstGeom prst="rect">
            <a:avLst/>
          </a:prstGeom>
          <a:solidFill>
            <a:srgbClr val="FFFF00">
              <a:alpha val="4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32" name="矩形 31">
            <a:extLst>
              <a:ext uri="{FF2B5EF4-FFF2-40B4-BE49-F238E27FC236}">
                <a16:creationId xmlns:a16="http://schemas.microsoft.com/office/drawing/2014/main" id="{9E121E63-C595-D608-805A-403BC1CAAA4A}"/>
              </a:ext>
            </a:extLst>
          </p:cNvPr>
          <p:cNvSpPr/>
          <p:nvPr/>
        </p:nvSpPr>
        <p:spPr>
          <a:xfrm>
            <a:off x="1580103" y="3347592"/>
            <a:ext cx="1588039" cy="321920"/>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Force de contact</a:t>
            </a:r>
          </a:p>
        </p:txBody>
      </p:sp>
      <p:sp>
        <p:nvSpPr>
          <p:cNvPr id="31" name="矩形 30">
            <a:extLst>
              <a:ext uri="{FF2B5EF4-FFF2-40B4-BE49-F238E27FC236}">
                <a16:creationId xmlns:a16="http://schemas.microsoft.com/office/drawing/2014/main" id="{D493D135-DAD7-A98D-07EF-6CD8EB9A39AF}"/>
              </a:ext>
            </a:extLst>
          </p:cNvPr>
          <p:cNvSpPr/>
          <p:nvPr/>
        </p:nvSpPr>
        <p:spPr>
          <a:xfrm>
            <a:off x="1580103" y="953628"/>
            <a:ext cx="1588040" cy="531737"/>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Texture et rigidité de la chaussée</a:t>
            </a:r>
          </a:p>
        </p:txBody>
      </p:sp>
      <p:sp>
        <p:nvSpPr>
          <p:cNvPr id="2" name="object 2">
            <a:extLst>
              <a:ext uri="{FF2B5EF4-FFF2-40B4-BE49-F238E27FC236}">
                <a16:creationId xmlns:a16="http://schemas.microsoft.com/office/drawing/2014/main" id="{8D9E3F0C-F026-426A-E4E0-CB13F6B1E9B3}"/>
              </a:ext>
            </a:extLst>
          </p:cNvPr>
          <p:cNvSpPr txBox="1">
            <a:spLocks/>
          </p:cNvSpPr>
          <p:nvPr/>
        </p:nvSpPr>
        <p:spPr bwMode="auto">
          <a:xfrm>
            <a:off x="809897" y="201340"/>
            <a:ext cx="10941321" cy="882389"/>
          </a:xfrm>
          <a:prstGeom prst="rect">
            <a:avLst/>
          </a:prstGeom>
        </p:spPr>
        <p:txBody>
          <a:bodyPr vert="horz" wrap="square" lIns="0" tIns="30194" rIns="0" bIns="0" rtlCol="0">
            <a:spAutoFit/>
          </a:bodyPr>
          <a:lstStyle>
            <a:lvl1pPr>
              <a:defRPr sz="1700" b="0" i="0">
                <a:solidFill>
                  <a:schemeClr val="bg1"/>
                </a:solidFill>
                <a:latin typeface="Candara"/>
                <a:ea typeface="+mj-ea"/>
                <a:cs typeface="Candara"/>
              </a:defRPr>
            </a:lvl1pPr>
          </a:lstStyle>
          <a:p>
            <a:pPr marL="4081019" algn="r">
              <a:spcBef>
                <a:spcPts val="230"/>
              </a:spcBef>
              <a:defRPr/>
            </a:pPr>
            <a:r>
              <a:rPr lang="fr-FR" sz="3369" dirty="0">
                <a:ea typeface="Candara"/>
              </a:rPr>
              <a:t>Méthodes</a:t>
            </a:r>
          </a:p>
          <a:p>
            <a:pPr marL="4081019" algn="r">
              <a:spcBef>
                <a:spcPts val="230"/>
              </a:spcBef>
              <a:defRPr/>
            </a:pPr>
            <a:r>
              <a:rPr lang="fr-FR" sz="2000" dirty="0">
                <a:latin typeface="Candara" panose="020E0502030303020204" pitchFamily="34" charset="0"/>
              </a:rPr>
              <a:t>Post-traitement</a:t>
            </a:r>
          </a:p>
        </p:txBody>
      </p:sp>
      <p:sp>
        <p:nvSpPr>
          <p:cNvPr id="20" name="日期占位符 19">
            <a:extLst>
              <a:ext uri="{FF2B5EF4-FFF2-40B4-BE49-F238E27FC236}">
                <a16:creationId xmlns:a16="http://schemas.microsoft.com/office/drawing/2014/main" id="{1FBB1CD6-6F5E-00A2-272F-172620BAB10F}"/>
              </a:ext>
            </a:extLst>
          </p:cNvPr>
          <p:cNvSpPr>
            <a:spLocks noGrp="1"/>
          </p:cNvSpPr>
          <p:nvPr>
            <p:ph type="dt" sz="half" idx="6"/>
          </p:nvPr>
        </p:nvSpPr>
        <p:spPr/>
        <p:txBody>
          <a:bodyPr/>
          <a:lstStyle/>
          <a:p>
            <a:pPr marL="25169">
              <a:lnSpc>
                <a:spcPts val="1110"/>
              </a:lnSpc>
              <a:defRPr/>
            </a:pPr>
            <a:fld id="{C1BF34F3-2911-4EBB-B750-32F2837F1C57}" type="datetime1">
              <a:rPr lang="fr-FR" smtClean="0"/>
              <a:t>24/06/2026</a:t>
            </a:fld>
            <a:endParaRPr lang="fr-FR" dirty="0"/>
          </a:p>
        </p:txBody>
      </p:sp>
      <p:sp>
        <p:nvSpPr>
          <p:cNvPr id="33" name="矩形 32">
            <a:extLst>
              <a:ext uri="{FF2B5EF4-FFF2-40B4-BE49-F238E27FC236}">
                <a16:creationId xmlns:a16="http://schemas.microsoft.com/office/drawing/2014/main" id="{4CE66E52-AED2-4918-87DA-87A916FFF087}"/>
              </a:ext>
            </a:extLst>
          </p:cNvPr>
          <p:cNvSpPr/>
          <p:nvPr/>
        </p:nvSpPr>
        <p:spPr>
          <a:xfrm>
            <a:off x="140716" y="2455396"/>
            <a:ext cx="1290738" cy="812670"/>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Caractéristiques géométriques et mécaniques du pneu </a:t>
            </a:r>
          </a:p>
        </p:txBody>
      </p:sp>
      <p:sp>
        <p:nvSpPr>
          <p:cNvPr id="34" name="矩形 33">
            <a:extLst>
              <a:ext uri="{FF2B5EF4-FFF2-40B4-BE49-F238E27FC236}">
                <a16:creationId xmlns:a16="http://schemas.microsoft.com/office/drawing/2014/main" id="{6B1E94D4-ABCA-83BF-1887-59535A9DEEBD}"/>
              </a:ext>
            </a:extLst>
          </p:cNvPr>
          <p:cNvSpPr/>
          <p:nvPr/>
        </p:nvSpPr>
        <p:spPr>
          <a:xfrm>
            <a:off x="1580103" y="5828398"/>
            <a:ext cx="1588038" cy="738665"/>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Vitesse radiale en surface du pneumatique</a:t>
            </a:r>
          </a:p>
        </p:txBody>
      </p:sp>
      <p:cxnSp>
        <p:nvCxnSpPr>
          <p:cNvPr id="11" name="直接箭头连接符 10">
            <a:extLst>
              <a:ext uri="{FF2B5EF4-FFF2-40B4-BE49-F238E27FC236}">
                <a16:creationId xmlns:a16="http://schemas.microsoft.com/office/drawing/2014/main" id="{31D9D7DC-2DC6-1E44-FFBE-02E2D34B49CD}"/>
              </a:ext>
            </a:extLst>
          </p:cNvPr>
          <p:cNvCxnSpPr>
            <a:cxnSpLocks/>
            <a:stCxn id="32" idx="2"/>
            <a:endCxn id="27" idx="0"/>
          </p:cNvCxnSpPr>
          <p:nvPr/>
        </p:nvCxnSpPr>
        <p:spPr>
          <a:xfrm>
            <a:off x="2374123" y="3669512"/>
            <a:ext cx="0" cy="460101"/>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13" name="直接箭头连接符 12">
            <a:extLst>
              <a:ext uri="{FF2B5EF4-FFF2-40B4-BE49-F238E27FC236}">
                <a16:creationId xmlns:a16="http://schemas.microsoft.com/office/drawing/2014/main" id="{7CBAE1CE-C894-FE38-257C-A59C47D537D9}"/>
              </a:ext>
            </a:extLst>
          </p:cNvPr>
          <p:cNvCxnSpPr>
            <a:cxnSpLocks/>
            <a:stCxn id="27" idx="2"/>
            <a:endCxn id="34" idx="0"/>
          </p:cNvCxnSpPr>
          <p:nvPr/>
        </p:nvCxnSpPr>
        <p:spPr>
          <a:xfrm flipH="1">
            <a:off x="2374122" y="5462849"/>
            <a:ext cx="1" cy="365549"/>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15" name="连接符: 肘形 14">
            <a:extLst>
              <a:ext uri="{FF2B5EF4-FFF2-40B4-BE49-F238E27FC236}">
                <a16:creationId xmlns:a16="http://schemas.microsoft.com/office/drawing/2014/main" id="{F6DF6984-341B-5B80-3F27-4C7E87121B37}"/>
              </a:ext>
            </a:extLst>
          </p:cNvPr>
          <p:cNvCxnSpPr>
            <a:cxnSpLocks/>
            <a:stCxn id="33" idx="2"/>
            <a:endCxn id="27" idx="0"/>
          </p:cNvCxnSpPr>
          <p:nvPr/>
        </p:nvCxnSpPr>
        <p:spPr>
          <a:xfrm rot="16200000" flipH="1">
            <a:off x="1149331" y="2904820"/>
            <a:ext cx="861547" cy="1588038"/>
          </a:xfrm>
          <a:prstGeom prst="bentConnector3">
            <a:avLst>
              <a:gd name="adj1" fmla="val 71006"/>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sp>
        <p:nvSpPr>
          <p:cNvPr id="16" name="矩形 15">
            <a:extLst>
              <a:ext uri="{FF2B5EF4-FFF2-40B4-BE49-F238E27FC236}">
                <a16:creationId xmlns:a16="http://schemas.microsoft.com/office/drawing/2014/main" id="{6CD22289-DEE8-4329-0B05-1AAEF5986B7B}"/>
              </a:ext>
            </a:extLst>
          </p:cNvPr>
          <p:cNvSpPr/>
          <p:nvPr/>
        </p:nvSpPr>
        <p:spPr>
          <a:xfrm>
            <a:off x="3248297" y="3323886"/>
            <a:ext cx="823682" cy="369332"/>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strike="sngStrike" dirty="0">
                <a:solidFill>
                  <a:srgbClr val="115670"/>
                </a:solidFill>
                <a:latin typeface="Times New Roman" panose="02020603050405020304" pitchFamily="18" charset="0"/>
                <a:cs typeface="Times New Roman" panose="02020603050405020304" pitchFamily="18" charset="0"/>
              </a:rPr>
              <a:t>Couplage</a:t>
            </a:r>
          </a:p>
        </p:txBody>
      </p:sp>
      <p:cxnSp>
        <p:nvCxnSpPr>
          <p:cNvPr id="21" name="连接符: 肘形 20">
            <a:extLst>
              <a:ext uri="{FF2B5EF4-FFF2-40B4-BE49-F238E27FC236}">
                <a16:creationId xmlns:a16="http://schemas.microsoft.com/office/drawing/2014/main" id="{CC22B6FC-6C0A-E1AE-99E1-8D55465A3D16}"/>
              </a:ext>
            </a:extLst>
          </p:cNvPr>
          <p:cNvCxnSpPr>
            <a:cxnSpLocks/>
            <a:stCxn id="27" idx="3"/>
            <a:endCxn id="16" idx="2"/>
          </p:cNvCxnSpPr>
          <p:nvPr/>
        </p:nvCxnSpPr>
        <p:spPr>
          <a:xfrm flipV="1">
            <a:off x="3168143" y="3693218"/>
            <a:ext cx="491995" cy="1103013"/>
          </a:xfrm>
          <a:prstGeom prst="bentConnector2">
            <a:avLst/>
          </a:prstGeom>
          <a:ln w="28575">
            <a:solidFill>
              <a:srgbClr val="2F6E87"/>
            </a:solidFill>
            <a:prstDash val="sysDot"/>
          </a:ln>
        </p:spPr>
        <p:style>
          <a:lnRef idx="1">
            <a:schemeClr val="dk1"/>
          </a:lnRef>
          <a:fillRef idx="0">
            <a:schemeClr val="dk1"/>
          </a:fillRef>
          <a:effectRef idx="0">
            <a:schemeClr val="dk1"/>
          </a:effectRef>
          <a:fontRef idx="minor">
            <a:schemeClr val="tx1"/>
          </a:fontRef>
        </p:style>
      </p:cxnSp>
      <p:cxnSp>
        <p:nvCxnSpPr>
          <p:cNvPr id="25" name="连接符: 肘形 24">
            <a:extLst>
              <a:ext uri="{FF2B5EF4-FFF2-40B4-BE49-F238E27FC236}">
                <a16:creationId xmlns:a16="http://schemas.microsoft.com/office/drawing/2014/main" id="{BA3858ED-A36B-78C9-2AD2-D147A3D59DF2}"/>
              </a:ext>
            </a:extLst>
          </p:cNvPr>
          <p:cNvCxnSpPr>
            <a:cxnSpLocks/>
            <a:stCxn id="16" idx="0"/>
            <a:endCxn id="7" idx="3"/>
          </p:cNvCxnSpPr>
          <p:nvPr/>
        </p:nvCxnSpPr>
        <p:spPr>
          <a:xfrm rot="16200000" flipV="1">
            <a:off x="2931654" y="2595402"/>
            <a:ext cx="964974" cy="491994"/>
          </a:xfrm>
          <a:prstGeom prst="bentConnector2">
            <a:avLst/>
          </a:prstGeom>
          <a:ln w="28575">
            <a:solidFill>
              <a:srgbClr val="2F6E87"/>
            </a:solidFill>
            <a:prstDash val="sysDot"/>
            <a:tailEnd type="triangle"/>
          </a:ln>
        </p:spPr>
        <p:style>
          <a:lnRef idx="1">
            <a:schemeClr val="dk1"/>
          </a:lnRef>
          <a:fillRef idx="0">
            <a:schemeClr val="dk1"/>
          </a:fillRef>
          <a:effectRef idx="0">
            <a:schemeClr val="dk1"/>
          </a:effectRef>
          <a:fontRef idx="minor">
            <a:schemeClr val="tx1"/>
          </a:fontRef>
        </p:style>
      </p:cxnSp>
      <p:grpSp>
        <p:nvGrpSpPr>
          <p:cNvPr id="3" name="组合 2">
            <a:extLst>
              <a:ext uri="{FF2B5EF4-FFF2-40B4-BE49-F238E27FC236}">
                <a16:creationId xmlns:a16="http://schemas.microsoft.com/office/drawing/2014/main" id="{3F27BB7B-F33D-393A-DE6E-C0206382B541}"/>
              </a:ext>
            </a:extLst>
          </p:cNvPr>
          <p:cNvGrpSpPr/>
          <p:nvPr/>
        </p:nvGrpSpPr>
        <p:grpSpPr>
          <a:xfrm>
            <a:off x="1580104" y="1692294"/>
            <a:ext cx="1588040" cy="1333236"/>
            <a:chOff x="4649400" y="1083729"/>
            <a:chExt cx="2195514" cy="1952240"/>
          </a:xfrm>
        </p:grpSpPr>
        <p:sp>
          <p:nvSpPr>
            <p:cNvPr id="7" name="矩形 6">
              <a:extLst>
                <a:ext uri="{FF2B5EF4-FFF2-40B4-BE49-F238E27FC236}">
                  <a16:creationId xmlns:a16="http://schemas.microsoft.com/office/drawing/2014/main" id="{077A76F0-EDA1-16A7-85AF-E69AEE463ED2}"/>
                </a:ext>
              </a:extLst>
            </p:cNvPr>
            <p:cNvSpPr/>
            <p:nvPr/>
          </p:nvSpPr>
          <p:spPr>
            <a:xfrm>
              <a:off x="4649400" y="1083729"/>
              <a:ext cx="2195514" cy="1952240"/>
            </a:xfrm>
            <a:prstGeom prst="rect">
              <a:avLst/>
            </a:prstGeom>
            <a:noFill/>
            <a:ln w="38100">
              <a:solidFill>
                <a:srgbClr val="1156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8" name="文本框 7">
              <a:extLst>
                <a:ext uri="{FF2B5EF4-FFF2-40B4-BE49-F238E27FC236}">
                  <a16:creationId xmlns:a16="http://schemas.microsoft.com/office/drawing/2014/main" id="{F269D802-4114-C1F1-B50E-C8AEABCBB190}"/>
                </a:ext>
              </a:extLst>
            </p:cNvPr>
            <p:cNvSpPr txBox="1"/>
            <p:nvPr/>
          </p:nvSpPr>
          <p:spPr>
            <a:xfrm>
              <a:off x="4649400" y="1151758"/>
              <a:ext cx="2195514" cy="766144"/>
            </a:xfrm>
            <a:prstGeom prst="rect">
              <a:avLst/>
            </a:prstGeom>
            <a:noFill/>
          </p:spPr>
          <p:txBody>
            <a:bodyPr wrap="square" rtlCol="0">
              <a:spAutoFit/>
            </a:bodyPr>
            <a:lstStyle/>
            <a:p>
              <a:pPr algn="ctr"/>
              <a:r>
                <a:rPr lang="fr-FR" sz="1400" b="1" dirty="0">
                  <a:solidFill>
                    <a:srgbClr val="115670"/>
                  </a:solidFill>
                  <a:latin typeface="Times New Roman" panose="02020603050405020304" pitchFamily="18" charset="0"/>
                  <a:cs typeface="Times New Roman" panose="02020603050405020304" pitchFamily="18" charset="0"/>
                </a:rPr>
                <a:t>Modèle de contact pneu/chaussée</a:t>
              </a:r>
            </a:p>
          </p:txBody>
        </p:sp>
        <p:pic>
          <p:nvPicPr>
            <p:cNvPr id="10" name="图片 9">
              <a:extLst>
                <a:ext uri="{FF2B5EF4-FFF2-40B4-BE49-F238E27FC236}">
                  <a16:creationId xmlns:a16="http://schemas.microsoft.com/office/drawing/2014/main" id="{A7C0A33C-A089-1B39-7938-F3E80E414529}"/>
                </a:ext>
              </a:extLst>
            </p:cNvPr>
            <p:cNvPicPr>
              <a:picLocks noChangeAspect="1"/>
            </p:cNvPicPr>
            <p:nvPr/>
          </p:nvPicPr>
          <p:blipFill>
            <a:blip r:embed="rId3">
              <a:extLst>
                <a:ext uri="{28A0092B-C50C-407E-A947-70E740481C1C}">
                  <a14:useLocalDpi xmlns:a14="http://schemas.microsoft.com/office/drawing/2010/main" val="0"/>
                </a:ext>
              </a:extLst>
            </a:blip>
            <a:srcRect l="28486" t="38710" r="21933" b="7532"/>
            <a:stretch/>
          </p:blipFill>
          <p:spPr>
            <a:xfrm>
              <a:off x="5172482" y="1822449"/>
              <a:ext cx="1149350" cy="1108461"/>
            </a:xfrm>
            <a:prstGeom prst="rect">
              <a:avLst/>
            </a:prstGeom>
          </p:spPr>
        </p:pic>
      </p:grpSp>
      <p:cxnSp>
        <p:nvCxnSpPr>
          <p:cNvPr id="17" name="直接箭头连接符 16">
            <a:extLst>
              <a:ext uri="{FF2B5EF4-FFF2-40B4-BE49-F238E27FC236}">
                <a16:creationId xmlns:a16="http://schemas.microsoft.com/office/drawing/2014/main" id="{90DDE615-55A4-F427-8511-9A7842F2B4E5}"/>
              </a:ext>
            </a:extLst>
          </p:cNvPr>
          <p:cNvCxnSpPr>
            <a:cxnSpLocks/>
            <a:stCxn id="31" idx="2"/>
            <a:endCxn id="7" idx="0"/>
          </p:cNvCxnSpPr>
          <p:nvPr/>
        </p:nvCxnSpPr>
        <p:spPr>
          <a:xfrm>
            <a:off x="2374123" y="1485365"/>
            <a:ext cx="1" cy="206929"/>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19" name="直接箭头连接符 18">
            <a:extLst>
              <a:ext uri="{FF2B5EF4-FFF2-40B4-BE49-F238E27FC236}">
                <a16:creationId xmlns:a16="http://schemas.microsoft.com/office/drawing/2014/main" id="{CB4B8564-9634-4ED4-84E7-9A43337DC815}"/>
              </a:ext>
            </a:extLst>
          </p:cNvPr>
          <p:cNvCxnSpPr>
            <a:cxnSpLocks/>
            <a:stCxn id="7" idx="2"/>
            <a:endCxn id="32" idx="0"/>
          </p:cNvCxnSpPr>
          <p:nvPr/>
        </p:nvCxnSpPr>
        <p:spPr>
          <a:xfrm flipH="1">
            <a:off x="2374123" y="3025530"/>
            <a:ext cx="1" cy="322062"/>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grpSp>
        <p:nvGrpSpPr>
          <p:cNvPr id="38" name="组合 37">
            <a:extLst>
              <a:ext uri="{FF2B5EF4-FFF2-40B4-BE49-F238E27FC236}">
                <a16:creationId xmlns:a16="http://schemas.microsoft.com/office/drawing/2014/main" id="{FBB5FCBF-5374-B951-DB36-A948D11AC885}"/>
              </a:ext>
            </a:extLst>
          </p:cNvPr>
          <p:cNvGrpSpPr/>
          <p:nvPr/>
        </p:nvGrpSpPr>
        <p:grpSpPr>
          <a:xfrm>
            <a:off x="1580103" y="4129613"/>
            <a:ext cx="1588040" cy="1333236"/>
            <a:chOff x="5618704" y="3186560"/>
            <a:chExt cx="1588040" cy="1333236"/>
          </a:xfrm>
        </p:grpSpPr>
        <p:pic>
          <p:nvPicPr>
            <p:cNvPr id="36" name="图片 35">
              <a:extLst>
                <a:ext uri="{FF2B5EF4-FFF2-40B4-BE49-F238E27FC236}">
                  <a16:creationId xmlns:a16="http://schemas.microsoft.com/office/drawing/2014/main" id="{02B13995-BD08-B713-D16A-DE12F2388715}"/>
                </a:ext>
              </a:extLst>
            </p:cNvPr>
            <p:cNvPicPr>
              <a:picLocks noChangeAspect="1"/>
            </p:cNvPicPr>
            <p:nvPr/>
          </p:nvPicPr>
          <p:blipFill>
            <a:blip r:embed="rId4">
              <a:extLst>
                <a:ext uri="{28A0092B-C50C-407E-A947-70E740481C1C}">
                  <a14:useLocalDpi xmlns:a14="http://schemas.microsoft.com/office/drawing/2010/main" val="0"/>
                </a:ext>
              </a:extLst>
            </a:blip>
            <a:srcRect l="16636" t="38412" r="16448" b="7482"/>
            <a:stretch/>
          </p:blipFill>
          <p:spPr>
            <a:xfrm>
              <a:off x="5877736" y="3655689"/>
              <a:ext cx="1069975" cy="756997"/>
            </a:xfrm>
            <a:prstGeom prst="rect">
              <a:avLst/>
            </a:prstGeom>
          </p:spPr>
        </p:pic>
        <p:grpSp>
          <p:nvGrpSpPr>
            <p:cNvPr id="24" name="组合 23">
              <a:extLst>
                <a:ext uri="{FF2B5EF4-FFF2-40B4-BE49-F238E27FC236}">
                  <a16:creationId xmlns:a16="http://schemas.microsoft.com/office/drawing/2014/main" id="{D5531C45-AD0C-18A0-2C3F-4967028D5BE1}"/>
                </a:ext>
              </a:extLst>
            </p:cNvPr>
            <p:cNvGrpSpPr/>
            <p:nvPr/>
          </p:nvGrpSpPr>
          <p:grpSpPr>
            <a:xfrm>
              <a:off x="5618704" y="3186560"/>
              <a:ext cx="1588040" cy="1333236"/>
              <a:chOff x="4649400" y="1083729"/>
              <a:chExt cx="2195514" cy="1952240"/>
            </a:xfrm>
          </p:grpSpPr>
          <p:sp>
            <p:nvSpPr>
              <p:cNvPr id="27" name="矩形 26">
                <a:extLst>
                  <a:ext uri="{FF2B5EF4-FFF2-40B4-BE49-F238E27FC236}">
                    <a16:creationId xmlns:a16="http://schemas.microsoft.com/office/drawing/2014/main" id="{7A07B4F0-8444-0325-248E-43C3DDF7C1C9}"/>
                  </a:ext>
                </a:extLst>
              </p:cNvPr>
              <p:cNvSpPr/>
              <p:nvPr/>
            </p:nvSpPr>
            <p:spPr>
              <a:xfrm>
                <a:off x="4649400" y="1083729"/>
                <a:ext cx="2195514" cy="1952240"/>
              </a:xfrm>
              <a:prstGeom prst="rect">
                <a:avLst/>
              </a:prstGeom>
              <a:noFill/>
              <a:ln w="38100">
                <a:solidFill>
                  <a:srgbClr val="1156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30" name="文本框 29">
                <a:extLst>
                  <a:ext uri="{FF2B5EF4-FFF2-40B4-BE49-F238E27FC236}">
                    <a16:creationId xmlns:a16="http://schemas.microsoft.com/office/drawing/2014/main" id="{A8807D0D-DAE6-466F-284E-B7CC72B988AD}"/>
                  </a:ext>
                </a:extLst>
              </p:cNvPr>
              <p:cNvSpPr txBox="1"/>
              <p:nvPr/>
            </p:nvSpPr>
            <p:spPr>
              <a:xfrm>
                <a:off x="4649400" y="1151758"/>
                <a:ext cx="2195514" cy="766144"/>
              </a:xfrm>
              <a:prstGeom prst="rect">
                <a:avLst/>
              </a:prstGeom>
              <a:noFill/>
            </p:spPr>
            <p:txBody>
              <a:bodyPr wrap="square" rtlCol="0">
                <a:spAutoFit/>
              </a:bodyPr>
              <a:lstStyle/>
              <a:p>
                <a:pPr algn="ctr"/>
                <a:r>
                  <a:rPr lang="fr-FR" sz="1400" b="1" dirty="0">
                    <a:solidFill>
                      <a:srgbClr val="115670"/>
                    </a:solidFill>
                    <a:latin typeface="Times New Roman" panose="02020603050405020304" pitchFamily="18" charset="0"/>
                    <a:cs typeface="Times New Roman" panose="02020603050405020304" pitchFamily="18" charset="0"/>
                  </a:rPr>
                  <a:t>Modèle vibratoire de pneumatique</a:t>
                </a:r>
              </a:p>
            </p:txBody>
          </p:sp>
        </p:grpSp>
      </p:grpSp>
      <p:grpSp>
        <p:nvGrpSpPr>
          <p:cNvPr id="43" name="组合 42">
            <a:extLst>
              <a:ext uri="{FF2B5EF4-FFF2-40B4-BE49-F238E27FC236}">
                <a16:creationId xmlns:a16="http://schemas.microsoft.com/office/drawing/2014/main" id="{F6C958FD-5758-8089-C034-4BDF72546FBA}"/>
              </a:ext>
            </a:extLst>
          </p:cNvPr>
          <p:cNvGrpSpPr/>
          <p:nvPr/>
        </p:nvGrpSpPr>
        <p:grpSpPr>
          <a:xfrm>
            <a:off x="4506390" y="3820564"/>
            <a:ext cx="6606683" cy="2490170"/>
            <a:chOff x="4556432" y="3464485"/>
            <a:chExt cx="6606683" cy="2490170"/>
          </a:xfrm>
        </p:grpSpPr>
        <p:pic>
          <p:nvPicPr>
            <p:cNvPr id="22" name="图片 21">
              <a:extLst>
                <a:ext uri="{FF2B5EF4-FFF2-40B4-BE49-F238E27FC236}">
                  <a16:creationId xmlns:a16="http://schemas.microsoft.com/office/drawing/2014/main" id="{13C68B68-613E-C764-4151-FE7B1AA182A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13199" y="3772262"/>
              <a:ext cx="2965602" cy="2182392"/>
            </a:xfrm>
            <a:prstGeom prst="rect">
              <a:avLst/>
            </a:prstGeom>
          </p:spPr>
        </p:pic>
        <p:pic>
          <p:nvPicPr>
            <p:cNvPr id="35" name="图片 34">
              <a:extLst>
                <a:ext uri="{FF2B5EF4-FFF2-40B4-BE49-F238E27FC236}">
                  <a16:creationId xmlns:a16="http://schemas.microsoft.com/office/drawing/2014/main" id="{85210964-FFC8-DDF6-67C8-B8C1AE039C7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859774" y="3772263"/>
              <a:ext cx="2965602" cy="2182392"/>
            </a:xfrm>
            <a:prstGeom prst="rect">
              <a:avLst/>
            </a:prstGeom>
          </p:spPr>
        </p:pic>
        <p:sp>
          <p:nvSpPr>
            <p:cNvPr id="37" name="文本框 36">
              <a:extLst>
                <a:ext uri="{FF2B5EF4-FFF2-40B4-BE49-F238E27FC236}">
                  <a16:creationId xmlns:a16="http://schemas.microsoft.com/office/drawing/2014/main" id="{D891BEEC-2103-B897-4F56-4D0940EA061D}"/>
                </a:ext>
              </a:extLst>
            </p:cNvPr>
            <p:cNvSpPr txBox="1"/>
            <p:nvPr/>
          </p:nvSpPr>
          <p:spPr>
            <a:xfrm>
              <a:off x="4556432" y="3464485"/>
              <a:ext cx="6606683" cy="307777"/>
            </a:xfrm>
            <a:prstGeom prst="rect">
              <a:avLst/>
            </a:prstGeom>
            <a:noFill/>
          </p:spPr>
          <p:txBody>
            <a:bodyPr wrap="square" rtlCol="0">
              <a:spAutoFit/>
            </a:bodyPr>
            <a:lstStyle/>
            <a:p>
              <a:pPr algn="ctr"/>
              <a:r>
                <a:rPr lang="fr-FR" altLang="zh-CN" sz="1400" b="1" dirty="0">
                  <a:latin typeface="Candara" panose="020E0502030303020204" pitchFamily="34" charset="0"/>
                </a:rPr>
                <a:t>Exemples des empreintes de contact à un instant donnée </a:t>
              </a:r>
              <a:r>
                <a:rPr lang="fr-FR" sz="1400" b="1" dirty="0">
                  <a:latin typeface="Candara" panose="020E0502030303020204" pitchFamily="34" charset="0"/>
                </a:rPr>
                <a:t>f</a:t>
              </a:r>
              <a:r>
                <a:rPr lang="fr-FR" sz="1400" b="1" baseline="-25000" dirty="0">
                  <a:latin typeface="Candara" panose="020E0502030303020204" pitchFamily="34" charset="0"/>
                </a:rPr>
                <a:t>c</a:t>
              </a:r>
              <a:r>
                <a:rPr lang="fr-FR" sz="1400" b="1" dirty="0">
                  <a:latin typeface="Candara" panose="020E0502030303020204" pitchFamily="34" charset="0"/>
                </a:rPr>
                <a:t>(x, y, t1)</a:t>
              </a:r>
            </a:p>
          </p:txBody>
        </p:sp>
      </p:grpSp>
      <p:grpSp>
        <p:nvGrpSpPr>
          <p:cNvPr id="44" name="组合 43">
            <a:extLst>
              <a:ext uri="{FF2B5EF4-FFF2-40B4-BE49-F238E27FC236}">
                <a16:creationId xmlns:a16="http://schemas.microsoft.com/office/drawing/2014/main" id="{FA03B036-16D1-4E50-B02A-2FD937D9FF82}"/>
              </a:ext>
            </a:extLst>
          </p:cNvPr>
          <p:cNvGrpSpPr/>
          <p:nvPr/>
        </p:nvGrpSpPr>
        <p:grpSpPr>
          <a:xfrm>
            <a:off x="4152132" y="1663719"/>
            <a:ext cx="7315200" cy="1978448"/>
            <a:chOff x="4202173" y="1434940"/>
            <a:chExt cx="7315200" cy="1978448"/>
          </a:xfrm>
        </p:grpSpPr>
        <p:pic>
          <p:nvPicPr>
            <p:cNvPr id="40" name="图片 39">
              <a:extLst>
                <a:ext uri="{FF2B5EF4-FFF2-40B4-BE49-F238E27FC236}">
                  <a16:creationId xmlns:a16="http://schemas.microsoft.com/office/drawing/2014/main" id="{95F54F17-716D-5022-25BF-017D24AF2F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2173" y="1737178"/>
              <a:ext cx="7315200" cy="1676210"/>
            </a:xfrm>
            <a:prstGeom prst="rect">
              <a:avLst/>
            </a:prstGeom>
          </p:spPr>
        </p:pic>
        <p:sp>
          <p:nvSpPr>
            <p:cNvPr id="41" name="文本框 40">
              <a:extLst>
                <a:ext uri="{FF2B5EF4-FFF2-40B4-BE49-F238E27FC236}">
                  <a16:creationId xmlns:a16="http://schemas.microsoft.com/office/drawing/2014/main" id="{58FEBD79-999D-C41C-A4E3-599976FDDCAB}"/>
                </a:ext>
              </a:extLst>
            </p:cNvPr>
            <p:cNvSpPr txBox="1"/>
            <p:nvPr/>
          </p:nvSpPr>
          <p:spPr>
            <a:xfrm>
              <a:off x="4694457" y="1434940"/>
              <a:ext cx="6606683" cy="307777"/>
            </a:xfrm>
            <a:prstGeom prst="rect">
              <a:avLst/>
            </a:prstGeom>
            <a:noFill/>
          </p:spPr>
          <p:txBody>
            <a:bodyPr wrap="square" rtlCol="0">
              <a:spAutoFit/>
            </a:bodyPr>
            <a:lstStyle/>
            <a:p>
              <a:pPr algn="ctr"/>
              <a:r>
                <a:rPr lang="fr-FR" altLang="zh-CN" sz="1400" b="1" dirty="0">
                  <a:latin typeface="Candara" panose="020E0502030303020204" pitchFamily="34" charset="0"/>
                </a:rPr>
                <a:t>Adaptation de la force de contact </a:t>
              </a:r>
              <a:r>
                <a:rPr lang="fr-FR" sz="1400" b="1" dirty="0">
                  <a:latin typeface="Candara" panose="020E0502030303020204" pitchFamily="34" charset="0"/>
                </a:rPr>
                <a:t>f</a:t>
              </a:r>
              <a:r>
                <a:rPr lang="fr-FR" sz="1400" b="1" baseline="-25000" dirty="0">
                  <a:latin typeface="Candara" panose="020E0502030303020204" pitchFamily="34" charset="0"/>
                </a:rPr>
                <a:t>c </a:t>
              </a:r>
              <a:r>
                <a:rPr lang="fr-FR" sz="1400" b="1" dirty="0">
                  <a:latin typeface="Candara" panose="020E0502030303020204" pitchFamily="34" charset="0"/>
                </a:rPr>
                <a:t>aux nœuds EF de la section du pneu </a:t>
              </a:r>
            </a:p>
          </p:txBody>
        </p:sp>
      </p:grpSp>
      <p:sp>
        <p:nvSpPr>
          <p:cNvPr id="4" name="矩形 3">
            <a:extLst>
              <a:ext uri="{FF2B5EF4-FFF2-40B4-BE49-F238E27FC236}">
                <a16:creationId xmlns:a16="http://schemas.microsoft.com/office/drawing/2014/main" id="{99A6AE9E-B067-B4EA-6E86-F60F85248DAF}"/>
              </a:ext>
            </a:extLst>
          </p:cNvPr>
          <p:cNvSpPr/>
          <p:nvPr/>
        </p:nvSpPr>
        <p:spPr bwMode="auto">
          <a:xfrm>
            <a:off x="5995988" y="4128341"/>
            <a:ext cx="100012" cy="2069390"/>
          </a:xfrm>
          <a:prstGeom prst="rect">
            <a:avLst/>
          </a:prstGeom>
          <a:noFill/>
          <a:ln w="28575"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6" name="矩形 5">
            <a:extLst>
              <a:ext uri="{FF2B5EF4-FFF2-40B4-BE49-F238E27FC236}">
                <a16:creationId xmlns:a16="http://schemas.microsoft.com/office/drawing/2014/main" id="{C8361575-EFAB-0297-683B-D0FFA755DEEC}"/>
              </a:ext>
            </a:extLst>
          </p:cNvPr>
          <p:cNvSpPr/>
          <p:nvPr/>
        </p:nvSpPr>
        <p:spPr bwMode="auto">
          <a:xfrm>
            <a:off x="9242527" y="4128340"/>
            <a:ext cx="100012" cy="2069390"/>
          </a:xfrm>
          <a:prstGeom prst="rect">
            <a:avLst/>
          </a:prstGeom>
          <a:noFill/>
          <a:ln w="28575"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pic>
        <p:nvPicPr>
          <p:cNvPr id="18" name="图片 17">
            <a:extLst>
              <a:ext uri="{FF2B5EF4-FFF2-40B4-BE49-F238E27FC236}">
                <a16:creationId xmlns:a16="http://schemas.microsoft.com/office/drawing/2014/main" id="{D95E717F-3779-1FC6-1BDF-3B48F20520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3940" y="2084291"/>
            <a:ext cx="1724119" cy="549239"/>
          </a:xfrm>
          <a:prstGeom prst="rect">
            <a:avLst/>
          </a:prstGeom>
          <a:ln>
            <a:solidFill>
              <a:schemeClr val="bg1">
                <a:lumMod val="75000"/>
              </a:schemeClr>
            </a:solidFill>
          </a:ln>
        </p:spPr>
      </p:pic>
      <p:sp>
        <p:nvSpPr>
          <p:cNvPr id="14" name="文本框 13">
            <a:extLst>
              <a:ext uri="{FF2B5EF4-FFF2-40B4-BE49-F238E27FC236}">
                <a16:creationId xmlns:a16="http://schemas.microsoft.com/office/drawing/2014/main" id="{06003894-709C-D379-3418-57072AFE1713}"/>
              </a:ext>
            </a:extLst>
          </p:cNvPr>
          <p:cNvSpPr txBox="1"/>
          <p:nvPr/>
        </p:nvSpPr>
        <p:spPr bwMode="auto">
          <a:xfrm>
            <a:off x="11594799" y="5857787"/>
            <a:ext cx="261610" cy="369332"/>
          </a:xfrm>
          <a:prstGeom prst="rect">
            <a:avLst/>
          </a:prstGeom>
          <a:noFill/>
        </p:spPr>
        <p:txBody>
          <a:bodyPr wrap="none" rtlCol="0">
            <a:spAutoFit/>
          </a:bodyPr>
          <a:lstStyle/>
          <a:p>
            <a:fld id="{003D2B6F-CAFF-4A35-A6EB-75E47E15EF20}" type="slidenum">
              <a:rPr lang="fr-FR" b="1" smtClean="0">
                <a:solidFill>
                  <a:srgbClr val="1717FF"/>
                </a:solidFill>
                <a:effectLst>
                  <a:outerShdw blurRad="38100" dist="38100" dir="2700000" algn="tl">
                    <a:srgbClr val="000000">
                      <a:alpha val="43137"/>
                    </a:srgbClr>
                  </a:outerShdw>
                </a:effectLst>
                <a:latin typeface="Candara" panose="020E0502030303020204" pitchFamily="34" charset="0"/>
              </a:rPr>
              <a:t>19</a:t>
            </a:fld>
            <a:endParaRPr lang="fr-FR" b="1" dirty="0">
              <a:solidFill>
                <a:srgbClr val="1717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959589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87824-2D19-23D3-4B8E-9DDDB0A549D3}"/>
            </a:ext>
          </a:extLst>
        </p:cNvPr>
        <p:cNvGrpSpPr/>
        <p:nvPr/>
      </p:nvGrpSpPr>
      <p:grpSpPr>
        <a:xfrm>
          <a:off x="0" y="0"/>
          <a:ext cx="0" cy="0"/>
          <a:chOff x="0" y="0"/>
          <a:chExt cx="0" cy="0"/>
        </a:xfrm>
      </p:grpSpPr>
      <p:sp>
        <p:nvSpPr>
          <p:cNvPr id="3" name="object 2">
            <a:extLst>
              <a:ext uri="{FF2B5EF4-FFF2-40B4-BE49-F238E27FC236}">
                <a16:creationId xmlns:a16="http://schemas.microsoft.com/office/drawing/2014/main" id="{FE2F9441-2911-3DE4-B742-121C2EB5457E}"/>
              </a:ext>
            </a:extLst>
          </p:cNvPr>
          <p:cNvSpPr txBox="1">
            <a:spLocks/>
          </p:cNvSpPr>
          <p:nvPr/>
        </p:nvSpPr>
        <p:spPr bwMode="auto">
          <a:xfrm>
            <a:off x="809897" y="201340"/>
            <a:ext cx="10941321" cy="548964"/>
          </a:xfrm>
          <a:prstGeom prst="rect">
            <a:avLst/>
          </a:prstGeom>
        </p:spPr>
        <p:txBody>
          <a:bodyPr vert="horz" wrap="square" lIns="0" tIns="30194" rIns="0" bIns="0" rtlCol="0">
            <a:spAutoFit/>
          </a:bodyPr>
          <a:lstStyle>
            <a:lvl1pPr>
              <a:defRPr sz="1700" b="0" i="0">
                <a:solidFill>
                  <a:schemeClr val="bg1"/>
                </a:solidFill>
                <a:latin typeface="Candara"/>
                <a:ea typeface="+mj-ea"/>
                <a:cs typeface="Candara"/>
              </a:defRPr>
            </a:lvl1pPr>
          </a:lstStyle>
          <a:p>
            <a:pPr marL="4081019" algn="r">
              <a:spcBef>
                <a:spcPts val="230"/>
              </a:spcBef>
              <a:defRPr/>
            </a:pPr>
            <a:r>
              <a:rPr lang="fr-FR" sz="3369" dirty="0">
                <a:ea typeface="Candara"/>
              </a:rPr>
              <a:t>Contexte et objectif</a:t>
            </a:r>
          </a:p>
        </p:txBody>
      </p:sp>
      <p:sp>
        <p:nvSpPr>
          <p:cNvPr id="41" name="文本框 40">
            <a:extLst>
              <a:ext uri="{FF2B5EF4-FFF2-40B4-BE49-F238E27FC236}">
                <a16:creationId xmlns:a16="http://schemas.microsoft.com/office/drawing/2014/main" id="{7787AAB9-22B1-A003-80F4-9453264F7922}"/>
              </a:ext>
            </a:extLst>
          </p:cNvPr>
          <p:cNvSpPr txBox="1"/>
          <p:nvPr/>
        </p:nvSpPr>
        <p:spPr>
          <a:xfrm>
            <a:off x="6836675" y="6141983"/>
            <a:ext cx="925080" cy="261610"/>
          </a:xfrm>
          <a:prstGeom prst="rect">
            <a:avLst/>
          </a:prstGeom>
          <a:noFill/>
        </p:spPr>
        <p:txBody>
          <a:bodyPr wrap="square" rtlCol="0">
            <a:spAutoFit/>
          </a:bodyPr>
          <a:lstStyle/>
          <a:p>
            <a:pPr algn="ctr"/>
            <a:r>
              <a:rPr lang="fr-FR" sz="1100" b="1" dirty="0">
                <a:solidFill>
                  <a:schemeClr val="bg1"/>
                </a:solidFill>
                <a:latin typeface="Candara" panose="020E0502030303020204" pitchFamily="34" charset="0"/>
              </a:rPr>
              <a:t>Mesure CPX</a:t>
            </a:r>
          </a:p>
        </p:txBody>
      </p:sp>
      <p:sp>
        <p:nvSpPr>
          <p:cNvPr id="8" name="日期占位符 7">
            <a:extLst>
              <a:ext uri="{FF2B5EF4-FFF2-40B4-BE49-F238E27FC236}">
                <a16:creationId xmlns:a16="http://schemas.microsoft.com/office/drawing/2014/main" id="{BC46E68D-C123-4EB9-339D-6421EDF48A4F}"/>
              </a:ext>
            </a:extLst>
          </p:cNvPr>
          <p:cNvSpPr>
            <a:spLocks noGrp="1"/>
          </p:cNvSpPr>
          <p:nvPr>
            <p:ph type="dt" sz="half" idx="10"/>
          </p:nvPr>
        </p:nvSpPr>
        <p:spPr/>
        <p:txBody>
          <a:bodyPr/>
          <a:lstStyle/>
          <a:p>
            <a:fld id="{936947C2-F996-4B29-A87E-50C90026C559}" type="datetime1">
              <a:rPr lang="fr-FR" smtClean="0"/>
              <a:t>24/06/2026</a:t>
            </a:fld>
            <a:endParaRPr lang="fr-FR"/>
          </a:p>
        </p:txBody>
      </p:sp>
      <p:grpSp>
        <p:nvGrpSpPr>
          <p:cNvPr id="14" name="组合 13">
            <a:extLst>
              <a:ext uri="{FF2B5EF4-FFF2-40B4-BE49-F238E27FC236}">
                <a16:creationId xmlns:a16="http://schemas.microsoft.com/office/drawing/2014/main" id="{1BEB5EC3-671C-FEF9-08D7-2AC643364788}"/>
              </a:ext>
            </a:extLst>
          </p:cNvPr>
          <p:cNvGrpSpPr/>
          <p:nvPr/>
        </p:nvGrpSpPr>
        <p:grpSpPr>
          <a:xfrm>
            <a:off x="290202" y="1559893"/>
            <a:ext cx="4489889" cy="4997288"/>
            <a:chOff x="290202" y="1085920"/>
            <a:chExt cx="4489889" cy="4997288"/>
          </a:xfrm>
        </p:grpSpPr>
        <p:sp>
          <p:nvSpPr>
            <p:cNvPr id="36" name="文本框 35">
              <a:extLst>
                <a:ext uri="{FF2B5EF4-FFF2-40B4-BE49-F238E27FC236}">
                  <a16:creationId xmlns:a16="http://schemas.microsoft.com/office/drawing/2014/main" id="{A104C01E-DF66-946A-4301-2BF6976205F3}"/>
                </a:ext>
              </a:extLst>
            </p:cNvPr>
            <p:cNvSpPr txBox="1"/>
            <p:nvPr/>
          </p:nvSpPr>
          <p:spPr>
            <a:xfrm>
              <a:off x="291239" y="1085920"/>
              <a:ext cx="4488852" cy="2469907"/>
            </a:xfrm>
            <a:prstGeom prst="rect">
              <a:avLst/>
            </a:prstGeom>
            <a:noFill/>
          </p:spPr>
          <p:txBody>
            <a:bodyPr wrap="square" rtlCol="0">
              <a:spAutoFit/>
            </a:bodyPr>
            <a:lstStyle/>
            <a:p>
              <a:r>
                <a:rPr lang="fr-FR" altLang="zh-CN" b="1" u="sng" dirty="0">
                  <a:latin typeface="Candara" panose="020E0502030303020204" pitchFamily="34" charset="0"/>
                </a:rPr>
                <a:t>Contexte : bruit de contact pneu/chaussée</a:t>
              </a:r>
            </a:p>
            <a:p>
              <a:pPr>
                <a:lnSpc>
                  <a:spcPct val="150000"/>
                </a:lnSpc>
              </a:pPr>
              <a:r>
                <a:rPr lang="fr-FR" altLang="zh-CN" dirty="0">
                  <a:latin typeface="Candara" panose="020E0502030303020204" pitchFamily="34" charset="0"/>
                </a:rPr>
                <a:t>Circulation fluide (50-110 km/h) + Développement des véhicules électriques </a:t>
              </a:r>
            </a:p>
            <a:p>
              <a:pPr marL="742950" lvl="1" indent="-285750">
                <a:buFont typeface="Wingdings" panose="05000000000000000000" pitchFamily="2" charset="2"/>
                <a:buChar char="è"/>
              </a:pPr>
              <a:r>
                <a:rPr lang="fr-FR" altLang="zh-CN" dirty="0">
                  <a:latin typeface="Candara" panose="020E0502030303020204" pitchFamily="34" charset="0"/>
                </a:rPr>
                <a:t>Mieux comprendre, modéliser et prédire le bruit de roulement * </a:t>
              </a:r>
            </a:p>
            <a:p>
              <a:pPr marL="742950" lvl="1" indent="-285750">
                <a:buFont typeface="Wingdings" panose="05000000000000000000" pitchFamily="2" charset="2"/>
                <a:buChar char="è"/>
              </a:pPr>
              <a:endParaRPr lang="fr-FR" altLang="zh-CN" sz="1050" dirty="0">
                <a:latin typeface="Candara" panose="020E0502030303020204" pitchFamily="34" charset="0"/>
              </a:endParaRPr>
            </a:p>
            <a:p>
              <a:pPr marL="742950" lvl="1" indent="-285750">
                <a:buFont typeface="Wingdings" panose="05000000000000000000" pitchFamily="2" charset="2"/>
                <a:buChar char="è"/>
              </a:pPr>
              <a:r>
                <a:rPr lang="fr-FR" altLang="zh-CN" dirty="0">
                  <a:latin typeface="Candara" panose="020E0502030303020204" pitchFamily="34" charset="0"/>
                </a:rPr>
                <a:t>Réduire l’impact environnemental du bruit routier</a:t>
              </a:r>
            </a:p>
          </p:txBody>
        </p:sp>
        <p:sp>
          <p:nvSpPr>
            <p:cNvPr id="2" name="文本框 1">
              <a:extLst>
                <a:ext uri="{FF2B5EF4-FFF2-40B4-BE49-F238E27FC236}">
                  <a16:creationId xmlns:a16="http://schemas.microsoft.com/office/drawing/2014/main" id="{D30B3824-AC6C-9884-60B0-6BA4096174C5}"/>
                </a:ext>
              </a:extLst>
            </p:cNvPr>
            <p:cNvSpPr txBox="1"/>
            <p:nvPr/>
          </p:nvSpPr>
          <p:spPr>
            <a:xfrm>
              <a:off x="290202" y="3679345"/>
              <a:ext cx="4259803" cy="2403863"/>
            </a:xfrm>
            <a:prstGeom prst="rect">
              <a:avLst/>
            </a:prstGeom>
            <a:noFill/>
          </p:spPr>
          <p:txBody>
            <a:bodyPr wrap="square" rtlCol="0">
              <a:spAutoFit/>
            </a:bodyPr>
            <a:lstStyle/>
            <a:p>
              <a:r>
                <a:rPr lang="fr-FR" altLang="zh-CN" b="1" u="sng" dirty="0">
                  <a:latin typeface="Candara" panose="020E0502030303020204" pitchFamily="34" charset="0"/>
                </a:rPr>
                <a:t>Objectif</a:t>
              </a:r>
              <a:r>
                <a:rPr lang="fr-FR" altLang="zh-CN" u="sng" dirty="0">
                  <a:latin typeface="Candara" panose="020E0502030303020204" pitchFamily="34" charset="0"/>
                </a:rPr>
                <a:t> :</a:t>
              </a:r>
            </a:p>
            <a:p>
              <a:pPr>
                <a:lnSpc>
                  <a:spcPct val="150000"/>
                </a:lnSpc>
              </a:pPr>
              <a:r>
                <a:rPr lang="fr-FR" altLang="zh-CN" dirty="0">
                  <a:latin typeface="Candara" panose="020E0502030303020204" pitchFamily="34" charset="0"/>
                </a:rPr>
                <a:t>Développer une méthode de calcul de la réponse vibratoire forcée d’un pneumatique à partir des forces de contact issues du roulement sur une surface de chaussée réelle</a:t>
              </a:r>
            </a:p>
          </p:txBody>
        </p:sp>
      </p:grpSp>
      <p:grpSp>
        <p:nvGrpSpPr>
          <p:cNvPr id="7" name="组合 6">
            <a:extLst>
              <a:ext uri="{FF2B5EF4-FFF2-40B4-BE49-F238E27FC236}">
                <a16:creationId xmlns:a16="http://schemas.microsoft.com/office/drawing/2014/main" id="{6CAE160D-BDE2-1DE6-9F8B-D61EE6BB30F7}"/>
              </a:ext>
            </a:extLst>
          </p:cNvPr>
          <p:cNvGrpSpPr/>
          <p:nvPr/>
        </p:nvGrpSpPr>
        <p:grpSpPr>
          <a:xfrm>
            <a:off x="4550005" y="1654857"/>
            <a:ext cx="7156818" cy="4158153"/>
            <a:chOff x="4550005" y="1875808"/>
            <a:chExt cx="7156818" cy="4158153"/>
          </a:xfrm>
        </p:grpSpPr>
        <p:pic>
          <p:nvPicPr>
            <p:cNvPr id="5" name="图片 4">
              <a:extLst>
                <a:ext uri="{FF2B5EF4-FFF2-40B4-BE49-F238E27FC236}">
                  <a16:creationId xmlns:a16="http://schemas.microsoft.com/office/drawing/2014/main" id="{F23552A5-1E98-A5C0-FA95-F3EFC369B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0005" y="1875808"/>
              <a:ext cx="7156818" cy="3937202"/>
            </a:xfrm>
            <a:prstGeom prst="rect">
              <a:avLst/>
            </a:prstGeom>
          </p:spPr>
        </p:pic>
        <p:sp>
          <p:nvSpPr>
            <p:cNvPr id="6" name="文本框 5">
              <a:extLst>
                <a:ext uri="{FF2B5EF4-FFF2-40B4-BE49-F238E27FC236}">
                  <a16:creationId xmlns:a16="http://schemas.microsoft.com/office/drawing/2014/main" id="{27A07043-8B20-F773-58E9-44EC439552CB}"/>
                </a:ext>
              </a:extLst>
            </p:cNvPr>
            <p:cNvSpPr txBox="1"/>
            <p:nvPr/>
          </p:nvSpPr>
          <p:spPr>
            <a:xfrm>
              <a:off x="5133545" y="5726184"/>
              <a:ext cx="5989738" cy="307777"/>
            </a:xfrm>
            <a:prstGeom prst="rect">
              <a:avLst/>
            </a:prstGeom>
            <a:noFill/>
          </p:spPr>
          <p:txBody>
            <a:bodyPr wrap="square" rtlCol="0">
              <a:spAutoFit/>
            </a:bodyPr>
            <a:lstStyle/>
            <a:p>
              <a:pPr algn="ctr"/>
              <a:r>
                <a:rPr lang="fr-FR" sz="1400" b="1" dirty="0">
                  <a:latin typeface="Candara" panose="020E0502030303020204" pitchFamily="34" charset="0"/>
                </a:rPr>
                <a:t>Modélisation physique du bruit de contact pneumatique/chaussée </a:t>
              </a:r>
              <a:r>
                <a:rPr lang="fr-FR" sz="1400" b="1" baseline="30000" dirty="0">
                  <a:latin typeface="Candara" panose="020E0502030303020204" pitchFamily="34" charset="0"/>
                </a:rPr>
                <a:t>[1]</a:t>
              </a:r>
              <a:r>
                <a:rPr lang="fr-FR" sz="1400" b="1" dirty="0">
                  <a:latin typeface="Candara" panose="020E0502030303020204" pitchFamily="34" charset="0"/>
                </a:rPr>
                <a:t>  </a:t>
              </a:r>
              <a:endParaRPr lang="fr-FR" sz="1400" dirty="0">
                <a:latin typeface="Candara" panose="020E0502030303020204" pitchFamily="34" charset="0"/>
              </a:endParaRPr>
            </a:p>
          </p:txBody>
        </p:sp>
      </p:grpSp>
      <p:sp>
        <p:nvSpPr>
          <p:cNvPr id="12" name="文本框 11">
            <a:extLst>
              <a:ext uri="{FF2B5EF4-FFF2-40B4-BE49-F238E27FC236}">
                <a16:creationId xmlns:a16="http://schemas.microsoft.com/office/drawing/2014/main" id="{6EEB5CAD-A7D7-36CB-E87A-B926E6E5A4B5}"/>
              </a:ext>
            </a:extLst>
          </p:cNvPr>
          <p:cNvSpPr txBox="1"/>
          <p:nvPr/>
        </p:nvSpPr>
        <p:spPr>
          <a:xfrm>
            <a:off x="3435182" y="6206727"/>
            <a:ext cx="8560380" cy="600164"/>
          </a:xfrm>
          <a:prstGeom prst="rect">
            <a:avLst/>
          </a:prstGeom>
          <a:noFill/>
        </p:spPr>
        <p:txBody>
          <a:bodyPr wrap="square" rtlCol="0">
            <a:spAutoFit/>
          </a:bodyPr>
          <a:lstStyle/>
          <a:p>
            <a:pPr algn="just"/>
            <a:r>
              <a:rPr lang="fr-FR" sz="1100" i="1" dirty="0"/>
              <a:t>*</a:t>
            </a:r>
            <a:r>
              <a:rPr lang="fr-FR" altLang="zh-CN" sz="1100" i="1" dirty="0"/>
              <a:t>le bruit de roulement = le bruit au contact pneu/chaussée</a:t>
            </a:r>
            <a:endParaRPr lang="fr-FR" sz="1100" dirty="0"/>
          </a:p>
          <a:p>
            <a:pPr algn="just"/>
            <a:r>
              <a:rPr lang="fr-FR" sz="1100" dirty="0"/>
              <a:t>[1] J. Cesbron, “Modélisation et expérimentation du contact pneumatique/chaussée pour réduire l’impact acoustique des revêtements routiers,” Mémoire HDR, Université de Nantes, Nantes, 2018.</a:t>
            </a:r>
          </a:p>
        </p:txBody>
      </p:sp>
      <p:sp>
        <p:nvSpPr>
          <p:cNvPr id="10" name="任意多边形: 形状 9">
            <a:extLst>
              <a:ext uri="{FF2B5EF4-FFF2-40B4-BE49-F238E27FC236}">
                <a16:creationId xmlns:a16="http://schemas.microsoft.com/office/drawing/2014/main" id="{605EA0DA-8BD9-E724-92CF-603B06872F83}"/>
              </a:ext>
            </a:extLst>
          </p:cNvPr>
          <p:cNvSpPr/>
          <p:nvPr/>
        </p:nvSpPr>
        <p:spPr>
          <a:xfrm>
            <a:off x="4713634" y="1787694"/>
            <a:ext cx="4743632" cy="3717539"/>
          </a:xfrm>
          <a:custGeom>
            <a:avLst/>
            <a:gdLst>
              <a:gd name="connsiteX0" fmla="*/ 0 w 4743632"/>
              <a:gd name="connsiteY0" fmla="*/ 0 h 3717539"/>
              <a:gd name="connsiteX1" fmla="*/ 854811 w 4743632"/>
              <a:gd name="connsiteY1" fmla="*/ 0 h 3717539"/>
              <a:gd name="connsiteX2" fmla="*/ 1382366 w 4743632"/>
              <a:gd name="connsiteY2" fmla="*/ 0 h 3717539"/>
              <a:gd name="connsiteX3" fmla="*/ 4743632 w 4743632"/>
              <a:gd name="connsiteY3" fmla="*/ 0 h 3717539"/>
              <a:gd name="connsiteX4" fmla="*/ 4743632 w 4743632"/>
              <a:gd name="connsiteY4" fmla="*/ 1979973 h 3717539"/>
              <a:gd name="connsiteX5" fmla="*/ 1382366 w 4743632"/>
              <a:gd name="connsiteY5" fmla="*/ 1979973 h 3717539"/>
              <a:gd name="connsiteX6" fmla="*/ 1382366 w 4743632"/>
              <a:gd name="connsiteY6" fmla="*/ 3717539 h 3717539"/>
              <a:gd name="connsiteX7" fmla="*/ 0 w 4743632"/>
              <a:gd name="connsiteY7" fmla="*/ 3717539 h 371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3632" h="3717539">
                <a:moveTo>
                  <a:pt x="0" y="0"/>
                </a:moveTo>
                <a:lnTo>
                  <a:pt x="854811" y="0"/>
                </a:lnTo>
                <a:lnTo>
                  <a:pt x="1382366" y="0"/>
                </a:lnTo>
                <a:lnTo>
                  <a:pt x="4743632" y="0"/>
                </a:lnTo>
                <a:lnTo>
                  <a:pt x="4743632" y="1979973"/>
                </a:lnTo>
                <a:lnTo>
                  <a:pt x="1382366" y="1979973"/>
                </a:lnTo>
                <a:lnTo>
                  <a:pt x="1382366" y="3717539"/>
                </a:lnTo>
                <a:lnTo>
                  <a:pt x="0" y="3717539"/>
                </a:lnTo>
                <a:close/>
              </a:path>
            </a:pathLst>
          </a:cu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square" rtlCol="0" anchor="ctr">
            <a:noAutofit/>
          </a:bodyPr>
          <a:lstStyle/>
          <a:p>
            <a:pPr algn="ctr"/>
            <a:endParaRPr lang="fr-FR"/>
          </a:p>
        </p:txBody>
      </p:sp>
      <p:sp>
        <p:nvSpPr>
          <p:cNvPr id="13" name="文本框 12">
            <a:extLst>
              <a:ext uri="{FF2B5EF4-FFF2-40B4-BE49-F238E27FC236}">
                <a16:creationId xmlns:a16="http://schemas.microsoft.com/office/drawing/2014/main" id="{08A3E606-66A2-152E-7E74-BE13F5BCC611}"/>
              </a:ext>
            </a:extLst>
          </p:cNvPr>
          <p:cNvSpPr txBox="1"/>
          <p:nvPr/>
        </p:nvSpPr>
        <p:spPr bwMode="auto">
          <a:xfrm>
            <a:off x="11594799" y="5857787"/>
            <a:ext cx="261610" cy="369332"/>
          </a:xfrm>
          <a:prstGeom prst="rect">
            <a:avLst/>
          </a:prstGeom>
          <a:noFill/>
        </p:spPr>
        <p:txBody>
          <a:bodyPr wrap="none" rtlCol="0">
            <a:spAutoFit/>
          </a:bodyPr>
          <a:lstStyle/>
          <a:p>
            <a:fld id="{003D2B6F-CAFF-4A35-A6EB-75E47E15EF20}" type="slidenum">
              <a:rPr lang="fr-FR" b="1" smtClean="0">
                <a:solidFill>
                  <a:srgbClr val="1717FF"/>
                </a:solidFill>
                <a:effectLst>
                  <a:outerShdw blurRad="38100" dist="38100" dir="2700000" algn="tl">
                    <a:srgbClr val="000000">
                      <a:alpha val="43137"/>
                    </a:srgbClr>
                  </a:outerShdw>
                </a:effectLst>
                <a:latin typeface="Candara" panose="020E0502030303020204" pitchFamily="34" charset="0"/>
              </a:rPr>
              <a:t>2</a:t>
            </a:fld>
            <a:endParaRPr lang="fr-FR" b="1" dirty="0">
              <a:solidFill>
                <a:srgbClr val="1717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155279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a:extLst>
                  <a:ext uri="{FF2B5EF4-FFF2-40B4-BE49-F238E27FC236}">
                    <a16:creationId xmlns:a16="http://schemas.microsoft.com/office/drawing/2014/main" id="{8D9E3F0C-F026-426A-E4E0-CB13F6B1E9B3}"/>
                  </a:ext>
                </a:extLst>
              </p:cNvPr>
              <p:cNvSpPr txBox="1">
                <a:spLocks/>
              </p:cNvSpPr>
              <p:nvPr/>
            </p:nvSpPr>
            <p:spPr bwMode="auto">
              <a:xfrm>
                <a:off x="809897" y="201340"/>
                <a:ext cx="10941321" cy="882389"/>
              </a:xfrm>
              <a:prstGeom prst="rect">
                <a:avLst/>
              </a:prstGeom>
            </p:spPr>
            <p:txBody>
              <a:bodyPr vert="horz" wrap="square" lIns="0" tIns="30194" rIns="0" bIns="0" rtlCol="0">
                <a:spAutoFit/>
              </a:bodyPr>
              <a:lstStyle>
                <a:lvl1pPr>
                  <a:defRPr sz="1700" b="0" i="0">
                    <a:solidFill>
                      <a:schemeClr val="bg1"/>
                    </a:solidFill>
                    <a:latin typeface="Candara"/>
                    <a:ea typeface="+mj-ea"/>
                    <a:cs typeface="Candara"/>
                  </a:defRPr>
                </a:lvl1pPr>
              </a:lstStyle>
              <a:p>
                <a:pPr marL="4081019" algn="r">
                  <a:spcBef>
                    <a:spcPts val="230"/>
                  </a:spcBef>
                  <a:defRPr/>
                </a:pPr>
                <a:r>
                  <a:rPr lang="fr-FR" sz="3369" dirty="0">
                    <a:ea typeface="Candara"/>
                  </a:rPr>
                  <a:t>Résultats</a:t>
                </a:r>
              </a:p>
              <a:p>
                <a:pPr marL="4081019" algn="r">
                  <a:spcBef>
                    <a:spcPts val="230"/>
                  </a:spcBef>
                  <a:defRPr/>
                </a:pPr>
                <a:r>
                  <a:rPr lang="fr-FR" sz="2000" dirty="0">
                    <a:latin typeface="Candara" panose="020E0502030303020204" pitchFamily="34" charset="0"/>
                  </a:rPr>
                  <a:t>Somme énergétique </a:t>
                </a:r>
                <a14:m>
                  <m:oMath xmlns:m="http://schemas.openxmlformats.org/officeDocument/2006/math">
                    <m:sSub>
                      <m:sSubPr>
                        <m:ctrlPr>
                          <a:rPr lang="fr-FR" sz="2000" i="1" smtClean="0">
                            <a:latin typeface="Cambria Math" panose="02040503050406030204" pitchFamily="18" charset="0"/>
                          </a:rPr>
                        </m:ctrlPr>
                      </m:sSubPr>
                      <m:e>
                        <m:r>
                          <a:rPr lang="fr-FR" sz="2000" b="0" i="1" smtClean="0">
                            <a:latin typeface="Cambria Math" panose="02040503050406030204" pitchFamily="18" charset="0"/>
                          </a:rPr>
                          <m:t>𝐿</m:t>
                        </m:r>
                      </m:e>
                      <m:sub>
                        <m:r>
                          <a:rPr lang="fr-FR" sz="2000" b="0" i="1" smtClean="0">
                            <a:latin typeface="Cambria Math" panose="02040503050406030204" pitchFamily="18" charset="0"/>
                          </a:rPr>
                          <m:t>𝑣</m:t>
                        </m:r>
                      </m:sub>
                    </m:sSub>
                    <m:r>
                      <a:rPr lang="fr-FR" sz="2000" b="0" i="1" smtClean="0">
                        <a:latin typeface="Cambria Math" panose="02040503050406030204" pitchFamily="18" charset="0"/>
                      </a:rPr>
                      <m:t>(</m:t>
                    </m:r>
                    <m:r>
                      <a:rPr lang="fr-FR" sz="2000" b="0" i="1" smtClean="0">
                        <a:latin typeface="Cambria Math" panose="02040503050406030204" pitchFamily="18" charset="0"/>
                      </a:rPr>
                      <m:t>𝑉</m:t>
                    </m:r>
                    <m:r>
                      <a:rPr lang="fr-FR" sz="2000" b="0" i="1" smtClean="0">
                        <a:latin typeface="Cambria Math" panose="02040503050406030204" pitchFamily="18" charset="0"/>
                        <a:ea typeface="Cambria Math" panose="02040503050406030204" pitchFamily="18" charset="0"/>
                      </a:rPr>
                      <m:t>)</m:t>
                    </m:r>
                  </m:oMath>
                </a14:m>
                <a:r>
                  <a:rPr lang="sv-SE" sz="2000" dirty="0">
                    <a:latin typeface="Candara" panose="020E0502030303020204" pitchFamily="34" charset="0"/>
                  </a:rPr>
                  <a:t> </a:t>
                </a:r>
                <a:endParaRPr lang="fr-FR" sz="2000" dirty="0">
                  <a:latin typeface="Candara" panose="020E0502030303020204" pitchFamily="34" charset="0"/>
                </a:endParaRPr>
              </a:p>
            </p:txBody>
          </p:sp>
        </mc:Choice>
        <mc:Fallback xmlns="">
          <p:sp>
            <p:nvSpPr>
              <p:cNvPr id="2" name="object 2">
                <a:extLst>
                  <a:ext uri="{FF2B5EF4-FFF2-40B4-BE49-F238E27FC236}">
                    <a16:creationId xmlns:a16="http://schemas.microsoft.com/office/drawing/2014/main" id="{8D9E3F0C-F026-426A-E4E0-CB13F6B1E9B3}"/>
                  </a:ext>
                </a:extLst>
              </p:cNvPr>
              <p:cNvSpPr txBox="1">
                <a:spLocks noRot="1" noChangeAspect="1" noMove="1" noResize="1" noEditPoints="1" noAdjustHandles="1" noChangeArrowheads="1" noChangeShapeType="1" noTextEdit="1"/>
              </p:cNvSpPr>
              <p:nvPr/>
            </p:nvSpPr>
            <p:spPr bwMode="auto">
              <a:xfrm>
                <a:off x="809897" y="201340"/>
                <a:ext cx="10941321" cy="882389"/>
              </a:xfrm>
              <a:prstGeom prst="rect">
                <a:avLst/>
              </a:prstGeom>
              <a:blipFill>
                <a:blip r:embed="rId3"/>
                <a:stretch>
                  <a:fillRect t="-11034" r="-2340" b="-16552"/>
                </a:stretch>
              </a:blipFill>
            </p:spPr>
            <p:txBody>
              <a:bodyPr/>
              <a:lstStyle/>
              <a:p>
                <a:r>
                  <a:rPr lang="fr-FR">
                    <a:noFill/>
                  </a:rPr>
                  <a:t> </a:t>
                </a:r>
              </a:p>
            </p:txBody>
          </p:sp>
        </mc:Fallback>
      </mc:AlternateContent>
      <p:sp>
        <p:nvSpPr>
          <p:cNvPr id="13" name="文本框 12">
            <a:extLst>
              <a:ext uri="{FF2B5EF4-FFF2-40B4-BE49-F238E27FC236}">
                <a16:creationId xmlns:a16="http://schemas.microsoft.com/office/drawing/2014/main" id="{08341EDE-6922-550A-C73D-8855E35A5CFA}"/>
              </a:ext>
            </a:extLst>
          </p:cNvPr>
          <p:cNvSpPr txBox="1"/>
          <p:nvPr/>
        </p:nvSpPr>
        <p:spPr>
          <a:xfrm>
            <a:off x="3375988" y="4940623"/>
            <a:ext cx="401072" cy="307777"/>
          </a:xfrm>
          <a:prstGeom prst="rect">
            <a:avLst/>
          </a:prstGeom>
          <a:noFill/>
        </p:spPr>
        <p:txBody>
          <a:bodyPr wrap="none" rtlCol="0">
            <a:spAutoFit/>
          </a:bodyPr>
          <a:lstStyle/>
          <a:p>
            <a:pPr algn="ctr"/>
            <a:r>
              <a:rPr lang="fr-FR" sz="1400" dirty="0">
                <a:latin typeface="Candara" panose="020E0502030303020204" pitchFamily="34" charset="0"/>
              </a:rPr>
              <a:t>(a)</a:t>
            </a:r>
          </a:p>
        </p:txBody>
      </p:sp>
      <p:sp>
        <p:nvSpPr>
          <p:cNvPr id="14" name="文本框 13">
            <a:extLst>
              <a:ext uri="{FF2B5EF4-FFF2-40B4-BE49-F238E27FC236}">
                <a16:creationId xmlns:a16="http://schemas.microsoft.com/office/drawing/2014/main" id="{FEB23D2C-8E44-0604-BD9D-096CE90D92F0}"/>
              </a:ext>
            </a:extLst>
          </p:cNvPr>
          <p:cNvSpPr txBox="1"/>
          <p:nvPr/>
        </p:nvSpPr>
        <p:spPr>
          <a:xfrm>
            <a:off x="8409330" y="4940623"/>
            <a:ext cx="412292" cy="307777"/>
          </a:xfrm>
          <a:prstGeom prst="rect">
            <a:avLst/>
          </a:prstGeom>
          <a:noFill/>
        </p:spPr>
        <p:txBody>
          <a:bodyPr wrap="none" rtlCol="0">
            <a:spAutoFit/>
          </a:bodyPr>
          <a:lstStyle/>
          <a:p>
            <a:pPr algn="ctr"/>
            <a:r>
              <a:rPr lang="fr-FR" sz="1400" dirty="0">
                <a:latin typeface="Candara" panose="020E0502030303020204" pitchFamily="34" charset="0"/>
              </a:rPr>
              <a:t>(b)</a:t>
            </a:r>
          </a:p>
        </p:txBody>
      </p:sp>
      <p:sp>
        <p:nvSpPr>
          <p:cNvPr id="25" name="文本框 24">
            <a:extLst>
              <a:ext uri="{FF2B5EF4-FFF2-40B4-BE49-F238E27FC236}">
                <a16:creationId xmlns:a16="http://schemas.microsoft.com/office/drawing/2014/main" id="{84713AB9-B718-4F74-5B8F-B7FAF2D1F3A4}"/>
              </a:ext>
            </a:extLst>
          </p:cNvPr>
          <p:cNvSpPr txBox="1"/>
          <p:nvPr/>
        </p:nvSpPr>
        <p:spPr>
          <a:xfrm>
            <a:off x="2757623" y="5877406"/>
            <a:ext cx="6676753" cy="523220"/>
          </a:xfrm>
          <a:prstGeom prst="rect">
            <a:avLst/>
          </a:prstGeom>
          <a:noFill/>
        </p:spPr>
        <p:txBody>
          <a:bodyPr wrap="square" rtlCol="0">
            <a:spAutoFit/>
          </a:bodyPr>
          <a:lstStyle/>
          <a:p>
            <a:pPr algn="ctr"/>
            <a:r>
              <a:rPr lang="fr-FR" altLang="zh-CN" sz="1400" b="1" dirty="0"/>
              <a:t>Somme énergétique L</a:t>
            </a:r>
            <a:r>
              <a:rPr lang="fr-FR" altLang="zh-CN" sz="1400" b="1" baseline="-25000" dirty="0"/>
              <a:t>V</a:t>
            </a:r>
            <a:r>
              <a:rPr lang="fr-FR" altLang="zh-CN" sz="1400" b="1" dirty="0"/>
              <a:t> (θ = −π/2, V ) sur les fréquences en fonction de la vitesse, module en </a:t>
            </a:r>
            <a:r>
              <a:rPr lang="fr-FR" altLang="zh-CN" sz="1400" b="1" dirty="0" err="1"/>
              <a:t>dBA</a:t>
            </a:r>
            <a:r>
              <a:rPr lang="fr-FR" altLang="zh-CN" sz="1400" b="1" dirty="0"/>
              <a:t> , type de chaussée N et A’</a:t>
            </a:r>
            <a:endParaRPr lang="fr-FR" sz="1400" b="1" dirty="0"/>
          </a:p>
        </p:txBody>
      </p:sp>
      <p:pic>
        <p:nvPicPr>
          <p:cNvPr id="4" name="图片 3">
            <a:extLst>
              <a:ext uri="{FF2B5EF4-FFF2-40B4-BE49-F238E27FC236}">
                <a16:creationId xmlns:a16="http://schemas.microsoft.com/office/drawing/2014/main" id="{FE5D3472-AECE-0CD7-AC39-CC8F93AA2F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2007" y="2648383"/>
            <a:ext cx="4069034" cy="2779907"/>
          </a:xfrm>
          <a:prstGeom prst="rect">
            <a:avLst/>
          </a:prstGeom>
        </p:spPr>
      </p:pic>
      <p:pic>
        <p:nvPicPr>
          <p:cNvPr id="6" name="图片 5">
            <a:extLst>
              <a:ext uri="{FF2B5EF4-FFF2-40B4-BE49-F238E27FC236}">
                <a16:creationId xmlns:a16="http://schemas.microsoft.com/office/drawing/2014/main" id="{5282918F-7058-4763-59B1-8732CA26E3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0960" y="2648383"/>
            <a:ext cx="4069033" cy="2779906"/>
          </a:xfrm>
          <a:prstGeom prst="rect">
            <a:avLst/>
          </a:prstGeom>
        </p:spPr>
      </p:pic>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976AD01E-646B-5B2E-7679-A04C9D8A931E}"/>
                  </a:ext>
                </a:extLst>
              </p:cNvPr>
              <p:cNvSpPr txBox="1"/>
              <p:nvPr/>
            </p:nvSpPr>
            <p:spPr>
              <a:xfrm>
                <a:off x="2757623" y="1037433"/>
                <a:ext cx="4827860" cy="628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𝐿</m:t>
                          </m:r>
                        </m:e>
                        <m:sub>
                          <m:r>
                            <a:rPr lang="fr-FR" b="0" i="1" smtClean="0">
                              <a:latin typeface="Cambria Math" panose="02040503050406030204" pitchFamily="18" charset="0"/>
                            </a:rPr>
                            <m:t>𝑉</m:t>
                          </m:r>
                        </m:sub>
                      </m:sSub>
                      <m:d>
                        <m:dPr>
                          <m:ctrlPr>
                            <a:rPr lang="fr-FR" b="0" i="1" smtClean="0">
                              <a:latin typeface="Cambria Math" panose="02040503050406030204" pitchFamily="18" charset="0"/>
                            </a:rPr>
                          </m:ctrlPr>
                        </m:dPr>
                        <m:e>
                          <m:r>
                            <a:rPr lang="fr-FR" b="0" i="1" smtClean="0">
                              <a:latin typeface="Cambria Math" panose="02040503050406030204" pitchFamily="18" charset="0"/>
                            </a:rPr>
                            <m:t>𝑉</m:t>
                          </m:r>
                        </m:e>
                      </m:d>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𝐿</m:t>
                          </m:r>
                        </m:e>
                        <m:sub>
                          <m:r>
                            <a:rPr lang="fr-FR" b="0" i="1" smtClean="0">
                              <a:latin typeface="Cambria Math" panose="02040503050406030204" pitchFamily="18" charset="0"/>
                            </a:rPr>
                            <m:t>𝑉</m:t>
                          </m:r>
                        </m:sub>
                      </m:sSub>
                      <m:d>
                        <m:dPr>
                          <m:ctrlPr>
                            <a:rPr lang="fr-FR" b="0" i="1" smtClean="0">
                              <a:latin typeface="Cambria Math" panose="02040503050406030204" pitchFamily="18" charset="0"/>
                            </a:rPr>
                          </m:ctrlPr>
                        </m:dPr>
                        <m:e>
                          <m:sSub>
                            <m:sSubPr>
                              <m:ctrlPr>
                                <a:rPr lang="fr-FR" b="0" i="1" smtClean="0">
                                  <a:latin typeface="Cambria Math" panose="02040503050406030204" pitchFamily="18" charset="0"/>
                                </a:rPr>
                              </m:ctrlPr>
                            </m:sSubPr>
                            <m:e>
                              <m:r>
                                <a:rPr lang="fr-FR" b="0" i="1" smtClean="0">
                                  <a:latin typeface="Cambria Math" panose="02040503050406030204" pitchFamily="18" charset="0"/>
                                </a:rPr>
                                <m:t>𝑉</m:t>
                              </m:r>
                            </m:e>
                            <m:sub>
                              <m:r>
                                <a:rPr lang="fr-FR" b="0" i="1" smtClean="0">
                                  <a:latin typeface="Cambria Math" panose="02040503050406030204" pitchFamily="18" charset="0"/>
                                </a:rPr>
                                <m:t>𝑟𝑒𝑓</m:t>
                              </m:r>
                            </m:sub>
                          </m:sSub>
                        </m:e>
                      </m:d>
                      <m:r>
                        <a:rPr lang="fr-FR" b="0" i="1" smtClean="0">
                          <a:latin typeface="Cambria Math" panose="02040503050406030204" pitchFamily="18" charset="0"/>
                        </a:rPr>
                        <m:t>+</m:t>
                      </m:r>
                      <m:r>
                        <a:rPr lang="fr-FR" b="0" i="1" smtClean="0">
                          <a:latin typeface="Cambria Math" panose="02040503050406030204" pitchFamily="18" charset="0"/>
                        </a:rPr>
                        <m:t>𝑏</m:t>
                      </m:r>
                      <m:sSub>
                        <m:sSubPr>
                          <m:ctrlPr>
                            <a:rPr lang="fr-FR" b="0" i="1" smtClean="0">
                              <a:latin typeface="Cambria Math" panose="02040503050406030204" pitchFamily="18" charset="0"/>
                            </a:rPr>
                          </m:ctrlPr>
                        </m:sSubPr>
                        <m:e>
                          <m:r>
                            <m:rPr>
                              <m:sty m:val="p"/>
                            </m:rPr>
                            <a:rPr lang="fr-FR" b="0" i="0" smtClean="0">
                              <a:latin typeface="Cambria Math" panose="02040503050406030204" pitchFamily="18" charset="0"/>
                            </a:rPr>
                            <m:t>log</m:t>
                          </m:r>
                        </m:e>
                        <m:sub>
                          <m:r>
                            <a:rPr lang="fr-FR" b="0" i="1" smtClean="0">
                              <a:latin typeface="Cambria Math" panose="02040503050406030204" pitchFamily="18" charset="0"/>
                            </a:rPr>
                            <m:t>10</m:t>
                          </m:r>
                        </m:sub>
                      </m:sSub>
                      <m:d>
                        <m:dPr>
                          <m:ctrlPr>
                            <a:rPr lang="fr-FR" b="0" i="1" smtClean="0">
                              <a:latin typeface="Cambria Math" panose="02040503050406030204" pitchFamily="18" charset="0"/>
                            </a:rPr>
                          </m:ctrlPr>
                        </m:dPr>
                        <m:e>
                          <m:f>
                            <m:fPr>
                              <m:ctrlPr>
                                <a:rPr lang="fr-FR" b="0" i="1" smtClean="0">
                                  <a:latin typeface="Cambria Math" panose="02040503050406030204" pitchFamily="18" charset="0"/>
                                </a:rPr>
                              </m:ctrlPr>
                            </m:fPr>
                            <m:num>
                              <m:r>
                                <a:rPr lang="fr-FR" b="0" i="1" smtClean="0">
                                  <a:latin typeface="Cambria Math" panose="02040503050406030204" pitchFamily="18" charset="0"/>
                                </a:rPr>
                                <m:t>𝑉</m:t>
                              </m:r>
                            </m:num>
                            <m:den>
                              <m:sSub>
                                <m:sSubPr>
                                  <m:ctrlPr>
                                    <a:rPr lang="fr-FR" b="0" i="1" smtClean="0">
                                      <a:latin typeface="Cambria Math" panose="02040503050406030204" pitchFamily="18" charset="0"/>
                                    </a:rPr>
                                  </m:ctrlPr>
                                </m:sSubPr>
                                <m:e>
                                  <m:r>
                                    <a:rPr lang="fr-FR" b="0" i="1" smtClean="0">
                                      <a:latin typeface="Cambria Math" panose="02040503050406030204" pitchFamily="18" charset="0"/>
                                    </a:rPr>
                                    <m:t>𝑉</m:t>
                                  </m:r>
                                </m:e>
                                <m:sub>
                                  <m:r>
                                    <a:rPr lang="fr-FR" b="0" i="1" smtClean="0">
                                      <a:latin typeface="Cambria Math" panose="02040503050406030204" pitchFamily="18" charset="0"/>
                                    </a:rPr>
                                    <m:t>𝑟𝑒𝑓</m:t>
                                  </m:r>
                                </m:sub>
                              </m:sSub>
                            </m:den>
                          </m:f>
                        </m:e>
                      </m:d>
                      <m:r>
                        <a:rPr lang="fr-FR" b="0" i="1" smtClean="0">
                          <a:latin typeface="Cambria Math" panose="02040503050406030204" pitchFamily="18" charset="0"/>
                        </a:rPr>
                        <m:t>, </m:t>
                      </m:r>
                      <m:r>
                        <a:rPr lang="fr-FR" b="0" i="1" smtClean="0">
                          <a:latin typeface="Cambria Math" panose="02040503050406030204" pitchFamily="18" charset="0"/>
                        </a:rPr>
                        <m:t>𝑏</m:t>
                      </m:r>
                      <m:r>
                        <a:rPr lang="fr-FR" b="0" i="1" smtClean="0">
                          <a:latin typeface="Cambria Math" panose="02040503050406030204" pitchFamily="18" charset="0"/>
                        </a:rPr>
                        <m:t> ∈[20 ,40]</m:t>
                      </m:r>
                    </m:oMath>
                  </m:oMathPara>
                </a14:m>
                <a:endParaRPr lang="fr-FR" dirty="0"/>
              </a:p>
            </p:txBody>
          </p:sp>
        </mc:Choice>
        <mc:Fallback xmlns="">
          <p:sp>
            <p:nvSpPr>
              <p:cNvPr id="11" name="文本框 10">
                <a:extLst>
                  <a:ext uri="{FF2B5EF4-FFF2-40B4-BE49-F238E27FC236}">
                    <a16:creationId xmlns:a16="http://schemas.microsoft.com/office/drawing/2014/main" id="{976AD01E-646B-5B2E-7679-A04C9D8A931E}"/>
                  </a:ext>
                </a:extLst>
              </p:cNvPr>
              <p:cNvSpPr txBox="1">
                <a:spLocks noRot="1" noChangeAspect="1" noMove="1" noResize="1" noEditPoints="1" noAdjustHandles="1" noChangeArrowheads="1" noChangeShapeType="1" noTextEdit="1"/>
              </p:cNvSpPr>
              <p:nvPr/>
            </p:nvSpPr>
            <p:spPr>
              <a:xfrm>
                <a:off x="2757623" y="1037433"/>
                <a:ext cx="4827860" cy="628249"/>
              </a:xfrm>
              <a:prstGeom prst="rect">
                <a:avLst/>
              </a:prstGeom>
              <a:blipFill>
                <a:blip r:embed="rId6"/>
                <a:stretch>
                  <a:fillRect/>
                </a:stretch>
              </a:blipFill>
            </p:spPr>
            <p:txBody>
              <a:bodyPr/>
              <a:lstStyle/>
              <a:p>
                <a:r>
                  <a:rPr lang="fr-FR">
                    <a:noFill/>
                  </a:rPr>
                  <a:t> </a:t>
                </a:r>
              </a:p>
            </p:txBody>
          </p:sp>
        </mc:Fallback>
      </mc:AlternateContent>
      <p:sp>
        <p:nvSpPr>
          <p:cNvPr id="3" name="文本框 2">
            <a:extLst>
              <a:ext uri="{FF2B5EF4-FFF2-40B4-BE49-F238E27FC236}">
                <a16:creationId xmlns:a16="http://schemas.microsoft.com/office/drawing/2014/main" id="{4E6E903C-B3FC-70BE-130C-875CC5747577}"/>
              </a:ext>
            </a:extLst>
          </p:cNvPr>
          <p:cNvSpPr txBox="1"/>
          <p:nvPr/>
        </p:nvSpPr>
        <p:spPr>
          <a:xfrm>
            <a:off x="424407" y="1166892"/>
            <a:ext cx="2233304" cy="369332"/>
          </a:xfrm>
          <a:prstGeom prst="rect">
            <a:avLst/>
          </a:prstGeom>
          <a:noFill/>
        </p:spPr>
        <p:txBody>
          <a:bodyPr wrap="none" rtlCol="0">
            <a:spAutoFit/>
          </a:bodyPr>
          <a:lstStyle/>
          <a:p>
            <a:r>
              <a:rPr lang="fr-FR" b="1" dirty="0">
                <a:latin typeface="Candara" panose="020E0502030303020204" pitchFamily="34" charset="0"/>
              </a:rPr>
              <a:t>Formule empirique : </a:t>
            </a:r>
          </a:p>
        </p:txBody>
      </p:sp>
      <p:sp>
        <p:nvSpPr>
          <p:cNvPr id="5" name="文本框 4">
            <a:extLst>
              <a:ext uri="{FF2B5EF4-FFF2-40B4-BE49-F238E27FC236}">
                <a16:creationId xmlns:a16="http://schemas.microsoft.com/office/drawing/2014/main" id="{8E5EE72C-1920-1BE9-491C-443E955BBC83}"/>
              </a:ext>
            </a:extLst>
          </p:cNvPr>
          <p:cNvSpPr txBox="1"/>
          <p:nvPr/>
        </p:nvSpPr>
        <p:spPr>
          <a:xfrm>
            <a:off x="424407" y="1930525"/>
            <a:ext cx="2353529" cy="369332"/>
          </a:xfrm>
          <a:prstGeom prst="rect">
            <a:avLst/>
          </a:prstGeom>
          <a:noFill/>
        </p:spPr>
        <p:txBody>
          <a:bodyPr wrap="none" rtlCol="0">
            <a:spAutoFit/>
          </a:bodyPr>
          <a:lstStyle/>
          <a:p>
            <a:r>
              <a:rPr lang="fr-FR" b="1" dirty="0">
                <a:latin typeface="Candara" panose="020E0502030303020204" pitchFamily="34" charset="0"/>
              </a:rPr>
              <a:t>Somme énergétique : </a:t>
            </a: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C6F00D9A-D8C8-52A9-7515-254BACA4790B}"/>
                  </a:ext>
                </a:extLst>
              </p:cNvPr>
              <p:cNvSpPr txBox="1"/>
              <p:nvPr/>
            </p:nvSpPr>
            <p:spPr>
              <a:xfrm>
                <a:off x="2722191" y="1803407"/>
                <a:ext cx="3373809" cy="9929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𝐿</m:t>
                          </m:r>
                        </m:e>
                        <m:sub>
                          <m:r>
                            <a:rPr lang="fr-FR" b="0" i="1" smtClean="0">
                              <a:latin typeface="Cambria Math" panose="02040503050406030204" pitchFamily="18" charset="0"/>
                            </a:rPr>
                            <m:t>𝑉</m:t>
                          </m:r>
                        </m:sub>
                      </m:sSub>
                      <m:d>
                        <m:dPr>
                          <m:ctrlPr>
                            <a:rPr lang="fr-FR" b="0" i="1" smtClean="0">
                              <a:latin typeface="Cambria Math" panose="02040503050406030204" pitchFamily="18" charset="0"/>
                            </a:rPr>
                          </m:ctrlPr>
                        </m:dPr>
                        <m:e>
                          <m:r>
                            <a:rPr lang="fr-FR" b="0" i="1" smtClean="0">
                              <a:latin typeface="Cambria Math" panose="02040503050406030204" pitchFamily="18" charset="0"/>
                            </a:rPr>
                            <m:t>𝑉</m:t>
                          </m:r>
                        </m:e>
                      </m:d>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20 </m:t>
                          </m:r>
                          <m:r>
                            <m:rPr>
                              <m:sty m:val="p"/>
                            </m:rPr>
                            <a:rPr lang="fr-FR" b="0" i="0" smtClean="0">
                              <a:latin typeface="Cambria Math" panose="02040503050406030204" pitchFamily="18" charset="0"/>
                            </a:rPr>
                            <m:t>log</m:t>
                          </m:r>
                        </m:e>
                        <m:sub>
                          <m:r>
                            <a:rPr lang="fr-FR" b="0" i="1" smtClean="0">
                              <a:latin typeface="Cambria Math" panose="02040503050406030204" pitchFamily="18" charset="0"/>
                            </a:rPr>
                            <m:t>10</m:t>
                          </m:r>
                        </m:sub>
                      </m:sSub>
                      <m:r>
                        <a:rPr lang="fr-FR" b="0" i="1" smtClean="0">
                          <a:latin typeface="Cambria Math" panose="02040503050406030204" pitchFamily="18" charset="0"/>
                        </a:rPr>
                        <m:t> </m:t>
                      </m:r>
                      <m:d>
                        <m:dPr>
                          <m:ctrlPr>
                            <a:rPr lang="fr-FR" b="0" i="1" smtClean="0">
                              <a:latin typeface="Cambria Math" panose="02040503050406030204" pitchFamily="18" charset="0"/>
                            </a:rPr>
                          </m:ctrlPr>
                        </m:dPr>
                        <m:e>
                          <m:nary>
                            <m:naryPr>
                              <m:chr m:val="∑"/>
                              <m:supHide m:val="on"/>
                              <m:ctrlPr>
                                <a:rPr lang="fr-FR" b="0" i="1" smtClean="0">
                                  <a:latin typeface="Cambria Math" panose="02040503050406030204" pitchFamily="18" charset="0"/>
                                </a:rPr>
                              </m:ctrlPr>
                            </m:naryPr>
                            <m:sub>
                              <m:sSub>
                                <m:sSubPr>
                                  <m:ctrlPr>
                                    <a:rPr lang="fr-FR" b="0" i="1" smtClean="0">
                                      <a:latin typeface="Cambria Math" panose="02040503050406030204" pitchFamily="18" charset="0"/>
                                    </a:rPr>
                                  </m:ctrlPr>
                                </m:sSubPr>
                                <m:e>
                                  <m:r>
                                    <a:rPr lang="fr-FR" b="0" i="1" smtClean="0">
                                      <a:latin typeface="Cambria Math" panose="02040503050406030204" pitchFamily="18" charset="0"/>
                                    </a:rPr>
                                    <m:t>𝑓</m:t>
                                  </m:r>
                                </m:e>
                                <m:sub>
                                  <m:r>
                                    <a:rPr lang="fr-FR" b="0" i="1" smtClean="0">
                                      <a:latin typeface="Cambria Math" panose="02040503050406030204" pitchFamily="18" charset="0"/>
                                    </a:rPr>
                                    <m:t>𝑖</m:t>
                                  </m:r>
                                </m:sub>
                              </m:sSub>
                            </m:sub>
                            <m:sup/>
                            <m:e>
                              <m:d>
                                <m:dPr>
                                  <m:begChr m:val="|"/>
                                  <m:endChr m:val="|"/>
                                  <m:ctrlPr>
                                    <a:rPr lang="fr-FR" b="0" i="1" smtClean="0">
                                      <a:latin typeface="Cambria Math" panose="02040503050406030204" pitchFamily="18" charset="0"/>
                                    </a:rPr>
                                  </m:ctrlPr>
                                </m:dPr>
                                <m:e>
                                  <m:sSub>
                                    <m:sSubPr>
                                      <m:ctrlPr>
                                        <a:rPr lang="fr-FR" b="0" i="1" smtClean="0">
                                          <a:latin typeface="Cambria Math" panose="02040503050406030204" pitchFamily="18" charset="0"/>
                                        </a:rPr>
                                      </m:ctrlPr>
                                    </m:sSubPr>
                                    <m:e>
                                      <m:r>
                                        <a:rPr lang="fr-FR" b="0" i="1" smtClean="0">
                                          <a:latin typeface="Cambria Math" panose="02040503050406030204" pitchFamily="18" charset="0"/>
                                        </a:rPr>
                                        <m:t>𝑉</m:t>
                                      </m:r>
                                    </m:e>
                                    <m:sub>
                                      <m:r>
                                        <a:rPr lang="fr-FR" b="0" i="1" smtClean="0">
                                          <a:latin typeface="Cambria Math" panose="02040503050406030204" pitchFamily="18" charset="0"/>
                                        </a:rPr>
                                        <m:t>𝑟</m:t>
                                      </m:r>
                                    </m:sub>
                                  </m:sSub>
                                  <m:d>
                                    <m:dPr>
                                      <m:ctrlPr>
                                        <a:rPr lang="fr-FR" b="0" i="1" smtClean="0">
                                          <a:latin typeface="Cambria Math" panose="02040503050406030204" pitchFamily="18" charset="0"/>
                                        </a:rPr>
                                      </m:ctrlPr>
                                    </m:dPr>
                                    <m:e>
                                      <m:sSub>
                                        <m:sSubPr>
                                          <m:ctrlPr>
                                            <a:rPr lang="fr-FR" b="0" i="1" smtClean="0">
                                              <a:latin typeface="Cambria Math" panose="02040503050406030204" pitchFamily="18" charset="0"/>
                                            </a:rPr>
                                          </m:ctrlPr>
                                        </m:sSubPr>
                                        <m:e>
                                          <m:r>
                                            <a:rPr lang="fr-FR" b="0" i="1" smtClean="0">
                                              <a:latin typeface="Cambria Math" panose="02040503050406030204" pitchFamily="18" charset="0"/>
                                            </a:rPr>
                                            <m:t>𝑓</m:t>
                                          </m:r>
                                        </m:e>
                                        <m:sub>
                                          <m:r>
                                            <a:rPr lang="fr-FR" b="0" i="1" smtClean="0">
                                              <a:latin typeface="Cambria Math" panose="02040503050406030204" pitchFamily="18" charset="0"/>
                                            </a:rPr>
                                            <m:t>𝑖</m:t>
                                          </m:r>
                                        </m:sub>
                                      </m:sSub>
                                      <m:r>
                                        <a:rPr lang="fr-FR" b="0" i="1" smtClean="0">
                                          <a:latin typeface="Cambria Math" panose="02040503050406030204" pitchFamily="18" charset="0"/>
                                        </a:rPr>
                                        <m:t>, </m:t>
                                      </m:r>
                                      <m:r>
                                        <a:rPr lang="fr-FR" b="0" i="1" smtClean="0">
                                          <a:latin typeface="Cambria Math" panose="02040503050406030204" pitchFamily="18" charset="0"/>
                                        </a:rPr>
                                        <m:t>𝑉</m:t>
                                      </m:r>
                                    </m:e>
                                  </m:d>
                                </m:e>
                              </m:d>
                            </m:e>
                          </m:nary>
                        </m:e>
                      </m:d>
                    </m:oMath>
                  </m:oMathPara>
                </a14:m>
                <a:endParaRPr lang="fr-FR" b="0" dirty="0"/>
              </a:p>
              <a:p>
                <a:endParaRPr lang="fr-FR" dirty="0"/>
              </a:p>
            </p:txBody>
          </p:sp>
        </mc:Choice>
        <mc:Fallback xmlns="">
          <p:sp>
            <p:nvSpPr>
              <p:cNvPr id="10" name="文本框 9">
                <a:extLst>
                  <a:ext uri="{FF2B5EF4-FFF2-40B4-BE49-F238E27FC236}">
                    <a16:creationId xmlns:a16="http://schemas.microsoft.com/office/drawing/2014/main" id="{C6F00D9A-D8C8-52A9-7515-254BACA4790B}"/>
                  </a:ext>
                </a:extLst>
              </p:cNvPr>
              <p:cNvSpPr txBox="1">
                <a:spLocks noRot="1" noChangeAspect="1" noMove="1" noResize="1" noEditPoints="1" noAdjustHandles="1" noChangeArrowheads="1" noChangeShapeType="1" noTextEdit="1"/>
              </p:cNvSpPr>
              <p:nvPr/>
            </p:nvSpPr>
            <p:spPr>
              <a:xfrm>
                <a:off x="2722191" y="1803407"/>
                <a:ext cx="3373809" cy="992901"/>
              </a:xfrm>
              <a:prstGeom prst="rect">
                <a:avLst/>
              </a:prstGeom>
              <a:blipFill>
                <a:blip r:embed="rId7"/>
                <a:stretch>
                  <a:fillRect/>
                </a:stretch>
              </a:blipFill>
            </p:spPr>
            <p:txBody>
              <a:bodyPr/>
              <a:lstStyle/>
              <a:p>
                <a:r>
                  <a:rPr lang="fr-FR">
                    <a:noFill/>
                  </a:rPr>
                  <a:t> </a:t>
                </a:r>
              </a:p>
            </p:txBody>
          </p:sp>
        </mc:Fallback>
      </mc:AlternateContent>
      <p:sp>
        <p:nvSpPr>
          <p:cNvPr id="12" name="文本框 11">
            <a:extLst>
              <a:ext uri="{FF2B5EF4-FFF2-40B4-BE49-F238E27FC236}">
                <a16:creationId xmlns:a16="http://schemas.microsoft.com/office/drawing/2014/main" id="{18819AC2-7B4A-3AE8-604E-996E3E064D10}"/>
              </a:ext>
            </a:extLst>
          </p:cNvPr>
          <p:cNvSpPr txBox="1"/>
          <p:nvPr/>
        </p:nvSpPr>
        <p:spPr>
          <a:xfrm>
            <a:off x="424407" y="6273266"/>
            <a:ext cx="3292460" cy="261610"/>
          </a:xfrm>
          <a:prstGeom prst="rect">
            <a:avLst/>
          </a:prstGeom>
          <a:noFill/>
        </p:spPr>
        <p:txBody>
          <a:bodyPr wrap="square" rtlCol="0">
            <a:spAutoFit/>
          </a:bodyPr>
          <a:lstStyle/>
          <a:p>
            <a:pPr algn="just"/>
            <a:r>
              <a:rPr lang="fr-FR" sz="1100" i="1" dirty="0"/>
              <a:t>*circulation fluide = pas de sens ou vitesse constante</a:t>
            </a:r>
            <a:endParaRPr lang="fr-FR" sz="1100" dirty="0"/>
          </a:p>
        </p:txBody>
      </p:sp>
      <p:sp>
        <p:nvSpPr>
          <p:cNvPr id="15" name="日期占位符 14">
            <a:extLst>
              <a:ext uri="{FF2B5EF4-FFF2-40B4-BE49-F238E27FC236}">
                <a16:creationId xmlns:a16="http://schemas.microsoft.com/office/drawing/2014/main" id="{9E4DEEA9-7430-6849-C829-3D0B04175CB5}"/>
              </a:ext>
            </a:extLst>
          </p:cNvPr>
          <p:cNvSpPr>
            <a:spLocks noGrp="1"/>
          </p:cNvSpPr>
          <p:nvPr>
            <p:ph type="dt" sz="half" idx="6"/>
          </p:nvPr>
        </p:nvSpPr>
        <p:spPr/>
        <p:txBody>
          <a:bodyPr/>
          <a:lstStyle/>
          <a:p>
            <a:pPr marL="25169">
              <a:lnSpc>
                <a:spcPts val="1110"/>
              </a:lnSpc>
              <a:defRPr/>
            </a:pPr>
            <a:fld id="{578EAB1D-415E-4E3D-B8A5-DA1BD5E1EAE0}" type="datetime1">
              <a:rPr lang="fr-FR" smtClean="0"/>
              <a:t>24/06/2026</a:t>
            </a:fld>
            <a:endParaRPr lang="fr-FR" dirty="0"/>
          </a:p>
        </p:txBody>
      </p:sp>
      <p:sp>
        <p:nvSpPr>
          <p:cNvPr id="8" name="文本框 7">
            <a:extLst>
              <a:ext uri="{FF2B5EF4-FFF2-40B4-BE49-F238E27FC236}">
                <a16:creationId xmlns:a16="http://schemas.microsoft.com/office/drawing/2014/main" id="{4801FA3A-20DA-98FB-1D13-A2388C9B5544}"/>
              </a:ext>
            </a:extLst>
          </p:cNvPr>
          <p:cNvSpPr txBox="1"/>
          <p:nvPr/>
        </p:nvSpPr>
        <p:spPr bwMode="auto">
          <a:xfrm>
            <a:off x="11594799" y="5857787"/>
            <a:ext cx="261610" cy="369332"/>
          </a:xfrm>
          <a:prstGeom prst="rect">
            <a:avLst/>
          </a:prstGeom>
          <a:noFill/>
        </p:spPr>
        <p:txBody>
          <a:bodyPr wrap="none" rtlCol="0">
            <a:spAutoFit/>
          </a:bodyPr>
          <a:lstStyle/>
          <a:p>
            <a:fld id="{003D2B6F-CAFF-4A35-A6EB-75E47E15EF20}" type="slidenum">
              <a:rPr lang="fr-FR" b="1" smtClean="0">
                <a:solidFill>
                  <a:srgbClr val="1717FF"/>
                </a:solidFill>
                <a:effectLst>
                  <a:outerShdw blurRad="38100" dist="38100" dir="2700000" algn="tl">
                    <a:srgbClr val="000000">
                      <a:alpha val="43137"/>
                    </a:srgbClr>
                  </a:outerShdw>
                </a:effectLst>
                <a:latin typeface="Candara" panose="020E0502030303020204" pitchFamily="34" charset="0"/>
              </a:rPr>
              <a:t>20</a:t>
            </a:fld>
            <a:endParaRPr lang="fr-FR" b="1" dirty="0">
              <a:solidFill>
                <a:srgbClr val="1717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1645044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a:extLst>
                  <a:ext uri="{FF2B5EF4-FFF2-40B4-BE49-F238E27FC236}">
                    <a16:creationId xmlns:a16="http://schemas.microsoft.com/office/drawing/2014/main" id="{8D9E3F0C-F026-426A-E4E0-CB13F6B1E9B3}"/>
                  </a:ext>
                </a:extLst>
              </p:cNvPr>
              <p:cNvSpPr txBox="1">
                <a:spLocks/>
              </p:cNvSpPr>
              <p:nvPr/>
            </p:nvSpPr>
            <p:spPr bwMode="auto">
              <a:xfrm>
                <a:off x="809897" y="201340"/>
                <a:ext cx="10941321" cy="946765"/>
              </a:xfrm>
              <a:prstGeom prst="rect">
                <a:avLst/>
              </a:prstGeom>
            </p:spPr>
            <p:txBody>
              <a:bodyPr vert="horz" wrap="square" lIns="0" tIns="30194" rIns="0" bIns="0" rtlCol="0">
                <a:spAutoFit/>
              </a:bodyPr>
              <a:lstStyle>
                <a:lvl1pPr>
                  <a:defRPr sz="1700" b="0" i="0">
                    <a:solidFill>
                      <a:schemeClr val="bg1"/>
                    </a:solidFill>
                    <a:latin typeface="Candara"/>
                    <a:ea typeface="+mj-ea"/>
                    <a:cs typeface="Candara"/>
                  </a:defRPr>
                </a:lvl1pPr>
              </a:lstStyle>
              <a:p>
                <a:pPr marL="4081019" algn="r">
                  <a:spcBef>
                    <a:spcPts val="230"/>
                  </a:spcBef>
                  <a:defRPr/>
                </a:pPr>
                <a:r>
                  <a:rPr lang="fr-FR" sz="3369" dirty="0">
                    <a:ea typeface="Candara"/>
                  </a:rPr>
                  <a:t>Résultats</a:t>
                </a:r>
              </a:p>
              <a:p>
                <a:pPr marL="4081019" algn="r">
                  <a:spcBef>
                    <a:spcPts val="230"/>
                  </a:spcBef>
                  <a:defRPr/>
                </a:pPr>
                <a:r>
                  <a:rPr lang="fr-FR" sz="2000" dirty="0">
                    <a:latin typeface="Candara" panose="020E0502030303020204" pitchFamily="34" charset="0"/>
                  </a:rPr>
                  <a:t>DSF </a:t>
                </a:r>
                <a14:m>
                  <m:oMath xmlns:m="http://schemas.openxmlformats.org/officeDocument/2006/math">
                    <m:sSubSup>
                      <m:sSubSupPr>
                        <m:ctrlPr>
                          <a:rPr lang="fr-FR" sz="2000" i="1" smtClean="0">
                            <a:latin typeface="Cambria Math" panose="02040503050406030204" pitchFamily="18" charset="0"/>
                          </a:rPr>
                        </m:ctrlPr>
                      </m:sSubSupPr>
                      <m:e>
                        <m:r>
                          <a:rPr lang="fr-FR" sz="2000" b="0" i="1" smtClean="0">
                            <a:latin typeface="Cambria Math" panose="02040503050406030204" pitchFamily="18" charset="0"/>
                          </a:rPr>
                          <m:t>𝑉</m:t>
                        </m:r>
                      </m:e>
                      <m:sub>
                        <m:r>
                          <a:rPr lang="fr-FR" sz="2000" b="0" i="1" smtClean="0">
                            <a:latin typeface="Cambria Math" panose="02040503050406030204" pitchFamily="18" charset="0"/>
                          </a:rPr>
                          <m:t>𝑟</m:t>
                        </m:r>
                      </m:sub>
                      <m:sup>
                        <m:r>
                          <a:rPr lang="fr-FR" sz="2000" b="0" i="1" smtClean="0">
                            <a:latin typeface="Cambria Math" panose="02040503050406030204" pitchFamily="18" charset="0"/>
                          </a:rPr>
                          <m:t>(</m:t>
                        </m:r>
                        <m:r>
                          <a:rPr lang="fr-FR" sz="2000" b="0" i="1" smtClean="0">
                            <a:latin typeface="Cambria Math" panose="02040503050406030204" pitchFamily="18" charset="0"/>
                          </a:rPr>
                          <m:t>𝑛</m:t>
                        </m:r>
                        <m:r>
                          <a:rPr lang="fr-FR" sz="2000" b="0" i="1" smtClean="0">
                            <a:latin typeface="Cambria Math" panose="02040503050406030204" pitchFamily="18" charset="0"/>
                          </a:rPr>
                          <m:t>)</m:t>
                        </m:r>
                      </m:sup>
                    </m:sSubSup>
                    <m:r>
                      <a:rPr lang="fr-FR" sz="2000" i="1" smtClean="0">
                        <a:latin typeface="Cambria Math" panose="02040503050406030204" pitchFamily="18" charset="0"/>
                      </a:rPr>
                      <m:t> </m:t>
                    </m:r>
                    <m:r>
                      <a:rPr lang="fr-FR" sz="2000" b="0" i="1" smtClean="0">
                        <a:latin typeface="Cambria Math" panose="02040503050406030204" pitchFamily="18" charset="0"/>
                      </a:rPr>
                      <m:t>(</m:t>
                    </m:r>
                    <m:r>
                      <a:rPr lang="fr-FR" sz="2000" b="0" i="1" smtClean="0">
                        <a:latin typeface="Cambria Math" panose="02040503050406030204" pitchFamily="18" charset="0"/>
                        <a:ea typeface="Cambria Math" panose="02040503050406030204" pitchFamily="18" charset="0"/>
                      </a:rPr>
                      <m:t>𝑓</m:t>
                    </m:r>
                    <m:r>
                      <a:rPr lang="fr-FR" sz="2000" b="0" i="1" smtClean="0">
                        <a:latin typeface="Cambria Math" panose="02040503050406030204" pitchFamily="18" charset="0"/>
                        <a:ea typeface="Cambria Math" panose="02040503050406030204" pitchFamily="18" charset="0"/>
                      </a:rPr>
                      <m:t>)</m:t>
                    </m:r>
                  </m:oMath>
                </a14:m>
                <a:r>
                  <a:rPr lang="sv-SE" sz="2000" dirty="0">
                    <a:latin typeface="Candara" panose="020E0502030303020204" pitchFamily="34" charset="0"/>
                  </a:rPr>
                  <a:t> </a:t>
                </a:r>
                <a:endParaRPr lang="fr-FR" sz="2000" dirty="0">
                  <a:latin typeface="Candara" panose="020E0502030303020204" pitchFamily="34" charset="0"/>
                </a:endParaRPr>
              </a:p>
            </p:txBody>
          </p:sp>
        </mc:Choice>
        <mc:Fallback xmlns="">
          <p:sp>
            <p:nvSpPr>
              <p:cNvPr id="2" name="object 2">
                <a:extLst>
                  <a:ext uri="{FF2B5EF4-FFF2-40B4-BE49-F238E27FC236}">
                    <a16:creationId xmlns:a16="http://schemas.microsoft.com/office/drawing/2014/main" id="{8D9E3F0C-F026-426A-E4E0-CB13F6B1E9B3}"/>
                  </a:ext>
                </a:extLst>
              </p:cNvPr>
              <p:cNvSpPr txBox="1">
                <a:spLocks noRot="1" noChangeAspect="1" noMove="1" noResize="1" noEditPoints="1" noAdjustHandles="1" noChangeArrowheads="1" noChangeShapeType="1" noTextEdit="1"/>
              </p:cNvSpPr>
              <p:nvPr/>
            </p:nvSpPr>
            <p:spPr bwMode="auto">
              <a:xfrm>
                <a:off x="809897" y="201340"/>
                <a:ext cx="10941321" cy="946765"/>
              </a:xfrm>
              <a:prstGeom prst="rect">
                <a:avLst/>
              </a:prstGeom>
              <a:blipFill>
                <a:blip r:embed="rId3"/>
                <a:stretch>
                  <a:fillRect t="-10323" r="-2340" b="-15484"/>
                </a:stretch>
              </a:blipFill>
            </p:spPr>
            <p:txBody>
              <a:bodyPr/>
              <a:lstStyle/>
              <a:p>
                <a:r>
                  <a:rPr lang="fr-FR">
                    <a:noFill/>
                  </a:rPr>
                  <a:t> </a:t>
                </a:r>
              </a:p>
            </p:txBody>
          </p:sp>
        </mc:Fallback>
      </mc:AlternateContent>
      <p:sp>
        <p:nvSpPr>
          <p:cNvPr id="24" name="文本框 23">
            <a:extLst>
              <a:ext uri="{FF2B5EF4-FFF2-40B4-BE49-F238E27FC236}">
                <a16:creationId xmlns:a16="http://schemas.microsoft.com/office/drawing/2014/main" id="{9E942233-7ADD-9747-5EC7-05BC11F5A735}"/>
              </a:ext>
            </a:extLst>
          </p:cNvPr>
          <p:cNvSpPr txBox="1"/>
          <p:nvPr/>
        </p:nvSpPr>
        <p:spPr>
          <a:xfrm>
            <a:off x="7122375" y="6273314"/>
            <a:ext cx="4847954" cy="430887"/>
          </a:xfrm>
          <a:prstGeom prst="rect">
            <a:avLst/>
          </a:prstGeom>
          <a:noFill/>
        </p:spPr>
        <p:txBody>
          <a:bodyPr wrap="square" rtlCol="0">
            <a:spAutoFit/>
          </a:bodyPr>
          <a:lstStyle/>
          <a:p>
            <a:pPr algn="just"/>
            <a:r>
              <a:rPr lang="fr-FR" sz="1100" dirty="0"/>
              <a:t> [5] </a:t>
            </a:r>
            <a:r>
              <a:rPr lang="en-US" sz="1100" dirty="0"/>
              <a:t>F. Wullens and W. Kropp, “Wave content of vibration field of a rolling tyre,” Acta Acustica united with Acustica, vol. 93, pp. 48–56, 2007</a:t>
            </a:r>
            <a:endParaRPr lang="fr-FR" sz="1100" dirty="0"/>
          </a:p>
        </p:txBody>
      </p:sp>
      <p:sp>
        <p:nvSpPr>
          <p:cNvPr id="26" name="文本框 25">
            <a:extLst>
              <a:ext uri="{FF2B5EF4-FFF2-40B4-BE49-F238E27FC236}">
                <a16:creationId xmlns:a16="http://schemas.microsoft.com/office/drawing/2014/main" id="{9E9302D9-F0F9-6FA1-521F-AF7CB34F7092}"/>
              </a:ext>
            </a:extLst>
          </p:cNvPr>
          <p:cNvSpPr txBox="1"/>
          <p:nvPr/>
        </p:nvSpPr>
        <p:spPr>
          <a:xfrm>
            <a:off x="6761132" y="2548779"/>
            <a:ext cx="401072" cy="307777"/>
          </a:xfrm>
          <a:prstGeom prst="rect">
            <a:avLst/>
          </a:prstGeom>
          <a:noFill/>
        </p:spPr>
        <p:txBody>
          <a:bodyPr wrap="none" rtlCol="0">
            <a:spAutoFit/>
          </a:bodyPr>
          <a:lstStyle/>
          <a:p>
            <a:pPr algn="ctr"/>
            <a:r>
              <a:rPr lang="fr-FR" sz="1400" dirty="0">
                <a:solidFill>
                  <a:schemeClr val="bg1"/>
                </a:solidFill>
                <a:latin typeface="Candara" panose="020E0502030303020204" pitchFamily="34" charset="0"/>
              </a:rPr>
              <a:t>(a)</a:t>
            </a:r>
          </a:p>
        </p:txBody>
      </p:sp>
      <p:sp>
        <p:nvSpPr>
          <p:cNvPr id="27" name="文本框 26">
            <a:extLst>
              <a:ext uri="{FF2B5EF4-FFF2-40B4-BE49-F238E27FC236}">
                <a16:creationId xmlns:a16="http://schemas.microsoft.com/office/drawing/2014/main" id="{67B4DAC8-4AAE-9FBF-748A-298EACC6877F}"/>
              </a:ext>
            </a:extLst>
          </p:cNvPr>
          <p:cNvSpPr txBox="1"/>
          <p:nvPr/>
        </p:nvSpPr>
        <p:spPr>
          <a:xfrm>
            <a:off x="9672096" y="2548778"/>
            <a:ext cx="412292" cy="307777"/>
          </a:xfrm>
          <a:prstGeom prst="rect">
            <a:avLst/>
          </a:prstGeom>
          <a:noFill/>
        </p:spPr>
        <p:txBody>
          <a:bodyPr wrap="none" rtlCol="0">
            <a:spAutoFit/>
          </a:bodyPr>
          <a:lstStyle/>
          <a:p>
            <a:pPr algn="ctr"/>
            <a:r>
              <a:rPr lang="fr-FR" sz="1400" dirty="0">
                <a:solidFill>
                  <a:schemeClr val="bg1"/>
                </a:solidFill>
                <a:latin typeface="Candara" panose="020E0502030303020204" pitchFamily="34" charset="0"/>
              </a:rPr>
              <a:t>(b)</a:t>
            </a:r>
          </a:p>
        </p:txBody>
      </p:sp>
      <p:sp>
        <p:nvSpPr>
          <p:cNvPr id="9" name="日期占位符 8">
            <a:extLst>
              <a:ext uri="{FF2B5EF4-FFF2-40B4-BE49-F238E27FC236}">
                <a16:creationId xmlns:a16="http://schemas.microsoft.com/office/drawing/2014/main" id="{AE3E8CB9-D822-4203-A46B-6D9B3135FC5D}"/>
              </a:ext>
            </a:extLst>
          </p:cNvPr>
          <p:cNvSpPr>
            <a:spLocks noGrp="1"/>
          </p:cNvSpPr>
          <p:nvPr>
            <p:ph type="dt" sz="half" idx="6"/>
          </p:nvPr>
        </p:nvSpPr>
        <p:spPr/>
        <p:txBody>
          <a:bodyPr/>
          <a:lstStyle/>
          <a:p>
            <a:pPr marL="25169">
              <a:lnSpc>
                <a:spcPts val="1110"/>
              </a:lnSpc>
              <a:defRPr/>
            </a:pPr>
            <a:fld id="{78FCE5FA-C68D-46D0-884B-535F971BA8D6}" type="datetime1">
              <a:rPr lang="fr-FR" smtClean="0"/>
              <a:t>24/06/2026</a:t>
            </a:fld>
            <a:endParaRPr lang="fr-FR" dirty="0"/>
          </a:p>
        </p:txBody>
      </p:sp>
      <p:grpSp>
        <p:nvGrpSpPr>
          <p:cNvPr id="17" name="组合 16">
            <a:extLst>
              <a:ext uri="{FF2B5EF4-FFF2-40B4-BE49-F238E27FC236}">
                <a16:creationId xmlns:a16="http://schemas.microsoft.com/office/drawing/2014/main" id="{18C7BED4-5AF6-A17B-3125-18127BAE1B36}"/>
              </a:ext>
            </a:extLst>
          </p:cNvPr>
          <p:cNvGrpSpPr/>
          <p:nvPr/>
        </p:nvGrpSpPr>
        <p:grpSpPr>
          <a:xfrm>
            <a:off x="6361200" y="2235600"/>
            <a:ext cx="5242862" cy="2912380"/>
            <a:chOff x="6369114" y="2458893"/>
            <a:chExt cx="5242862" cy="2912380"/>
          </a:xfrm>
        </p:grpSpPr>
        <p:pic>
          <p:nvPicPr>
            <p:cNvPr id="4" name="图片 3">
              <a:extLst>
                <a:ext uri="{FF2B5EF4-FFF2-40B4-BE49-F238E27FC236}">
                  <a16:creationId xmlns:a16="http://schemas.microsoft.com/office/drawing/2014/main" id="{20B86366-BAAF-6060-D6FA-7B7C76958A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369114" y="3003353"/>
              <a:ext cx="2912380" cy="2278798"/>
            </a:xfrm>
            <a:prstGeom prst="rect">
              <a:avLst/>
            </a:prstGeom>
          </p:spPr>
        </p:pic>
        <p:sp>
          <p:nvSpPr>
            <p:cNvPr id="6" name="矩形 5">
              <a:extLst>
                <a:ext uri="{FF2B5EF4-FFF2-40B4-BE49-F238E27FC236}">
                  <a16:creationId xmlns:a16="http://schemas.microsoft.com/office/drawing/2014/main" id="{7C66B35E-B30B-C2A5-A290-4C6A670E1252}"/>
                </a:ext>
              </a:extLst>
            </p:cNvPr>
            <p:cNvSpPr/>
            <p:nvPr/>
          </p:nvSpPr>
          <p:spPr>
            <a:xfrm>
              <a:off x="6899608" y="3106282"/>
              <a:ext cx="1555709" cy="927004"/>
            </a:xfrm>
            <a:prstGeom prst="rect">
              <a:avLst/>
            </a:prstGeom>
            <a:noFill/>
            <a:ln w="571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solidFill>
                  <a:srgbClr val="FFFF00"/>
                </a:solidFill>
              </a:endParaRPr>
            </a:p>
          </p:txBody>
        </p:sp>
        <p:grpSp>
          <p:nvGrpSpPr>
            <p:cNvPr id="8" name="组合 7">
              <a:extLst>
                <a:ext uri="{FF2B5EF4-FFF2-40B4-BE49-F238E27FC236}">
                  <a16:creationId xmlns:a16="http://schemas.microsoft.com/office/drawing/2014/main" id="{FA6CBBE0-269D-4064-630A-68F9BCF5D1D2}"/>
                </a:ext>
              </a:extLst>
            </p:cNvPr>
            <p:cNvGrpSpPr/>
            <p:nvPr/>
          </p:nvGrpSpPr>
          <p:grpSpPr>
            <a:xfrm rot="5400000" flipH="1">
              <a:off x="9016387" y="2775684"/>
              <a:ext cx="2912380" cy="2278798"/>
              <a:chOff x="9188315" y="3089078"/>
              <a:chExt cx="2912380" cy="2278798"/>
            </a:xfrm>
          </p:grpSpPr>
          <p:pic>
            <p:nvPicPr>
              <p:cNvPr id="10" name="图片 9">
                <a:extLst>
                  <a:ext uri="{FF2B5EF4-FFF2-40B4-BE49-F238E27FC236}">
                    <a16:creationId xmlns:a16="http://schemas.microsoft.com/office/drawing/2014/main" id="{85460F3E-5597-B74D-18F8-C357EEB865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9188315" y="3089078"/>
                <a:ext cx="2912380" cy="2278798"/>
              </a:xfrm>
              <a:prstGeom prst="rect">
                <a:avLst/>
              </a:prstGeom>
            </p:spPr>
          </p:pic>
          <p:sp>
            <p:nvSpPr>
              <p:cNvPr id="16" name="矩形 15">
                <a:extLst>
                  <a:ext uri="{FF2B5EF4-FFF2-40B4-BE49-F238E27FC236}">
                    <a16:creationId xmlns:a16="http://schemas.microsoft.com/office/drawing/2014/main" id="{EB7ED7D1-EB41-207E-0810-FB20464D1C5B}"/>
                  </a:ext>
                </a:extLst>
              </p:cNvPr>
              <p:cNvSpPr/>
              <p:nvPr/>
            </p:nvSpPr>
            <p:spPr>
              <a:xfrm>
                <a:off x="9718809" y="3192007"/>
                <a:ext cx="1555709" cy="927004"/>
              </a:xfrm>
              <a:prstGeom prst="rect">
                <a:avLst/>
              </a:prstGeom>
              <a:noFill/>
              <a:ln w="571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solidFill>
                    <a:srgbClr val="FFFF00"/>
                  </a:solidFill>
                </a:endParaRPr>
              </a:p>
            </p:txBody>
          </p:sp>
        </p:grpSp>
      </p:grpSp>
      <p:sp>
        <p:nvSpPr>
          <p:cNvPr id="18" name="文本框 17">
            <a:extLst>
              <a:ext uri="{FF2B5EF4-FFF2-40B4-BE49-F238E27FC236}">
                <a16:creationId xmlns:a16="http://schemas.microsoft.com/office/drawing/2014/main" id="{20884F09-5945-E34C-0F5F-B0BF00FCBA70}"/>
              </a:ext>
            </a:extLst>
          </p:cNvPr>
          <p:cNvSpPr txBox="1"/>
          <p:nvPr/>
        </p:nvSpPr>
        <p:spPr>
          <a:xfrm>
            <a:off x="6643309" y="5140800"/>
            <a:ext cx="4925387" cy="523220"/>
          </a:xfrm>
          <a:prstGeom prst="rect">
            <a:avLst/>
          </a:prstGeom>
          <a:noFill/>
        </p:spPr>
        <p:txBody>
          <a:bodyPr wrap="square" rtlCol="0">
            <a:spAutoFit/>
          </a:bodyPr>
          <a:lstStyle/>
          <a:p>
            <a:pPr algn="ctr"/>
            <a:r>
              <a:rPr lang="fr-FR" altLang="zh-CN" sz="1400" b="1" dirty="0"/>
              <a:t>Force de contact F0 (</a:t>
            </a:r>
            <a:r>
              <a:rPr lang="fr-FR" altLang="zh-CN" sz="1400" b="1" dirty="0" err="1"/>
              <a:t>kφ</a:t>
            </a:r>
            <a:r>
              <a:rPr lang="fr-FR" altLang="zh-CN" sz="1400" b="1" dirty="0"/>
              <a:t>, ω) d’un pneu lisse roulant sur une chaussée rugueuse, 80 km/h </a:t>
            </a:r>
            <a:r>
              <a:rPr lang="fr-FR" sz="1400" b="1" i="0" baseline="30000" dirty="0">
                <a:effectLst/>
                <a:latin typeface="Candara" panose="020E0502030303020204" pitchFamily="34" charset="0"/>
              </a:rPr>
              <a:t>[5]</a:t>
            </a:r>
            <a:endParaRPr lang="fr-FR" sz="1400" b="1" baseline="30000" dirty="0"/>
          </a:p>
        </p:txBody>
      </p:sp>
      <p:grpSp>
        <p:nvGrpSpPr>
          <p:cNvPr id="32" name="组合 31">
            <a:extLst>
              <a:ext uri="{FF2B5EF4-FFF2-40B4-BE49-F238E27FC236}">
                <a16:creationId xmlns:a16="http://schemas.microsoft.com/office/drawing/2014/main" id="{CC11F02D-0BF2-6DBC-927A-EAA6E65203C7}"/>
              </a:ext>
            </a:extLst>
          </p:cNvPr>
          <p:cNvGrpSpPr/>
          <p:nvPr/>
        </p:nvGrpSpPr>
        <p:grpSpPr>
          <a:xfrm>
            <a:off x="357980" y="1329441"/>
            <a:ext cx="5778720" cy="4326717"/>
            <a:chOff x="8221251" y="1148105"/>
            <a:chExt cx="5778720" cy="4326717"/>
          </a:xfrm>
        </p:grpSpPr>
        <p:pic>
          <p:nvPicPr>
            <p:cNvPr id="30" name="图片 29">
              <a:extLst>
                <a:ext uri="{FF2B5EF4-FFF2-40B4-BE49-F238E27FC236}">
                  <a16:creationId xmlns:a16="http://schemas.microsoft.com/office/drawing/2014/main" id="{D12EE746-B82A-3156-1D86-AB9FD5B8FB29}"/>
                </a:ext>
              </a:extLst>
            </p:cNvPr>
            <p:cNvPicPr>
              <a:picLocks noChangeAspect="1"/>
            </p:cNvPicPr>
            <p:nvPr/>
          </p:nvPicPr>
          <p:blipFill>
            <a:blip r:embed="rId5">
              <a:extLst>
                <a:ext uri="{28A0092B-C50C-407E-A947-70E740481C1C}">
                  <a14:useLocalDpi xmlns:a14="http://schemas.microsoft.com/office/drawing/2010/main" val="0"/>
                </a:ext>
              </a:extLst>
            </a:blip>
            <a:srcRect l="8864"/>
            <a:stretch/>
          </p:blipFill>
          <p:spPr>
            <a:xfrm>
              <a:off x="11213561" y="1154822"/>
              <a:ext cx="2786410" cy="4320000"/>
            </a:xfrm>
            <a:prstGeom prst="rect">
              <a:avLst/>
            </a:prstGeom>
          </p:spPr>
        </p:pic>
        <p:pic>
          <p:nvPicPr>
            <p:cNvPr id="23" name="图片 22">
              <a:extLst>
                <a:ext uri="{FF2B5EF4-FFF2-40B4-BE49-F238E27FC236}">
                  <a16:creationId xmlns:a16="http://schemas.microsoft.com/office/drawing/2014/main" id="{CDBB5289-255E-F56F-EF92-3BBFBCF9583A}"/>
                </a:ext>
              </a:extLst>
            </p:cNvPr>
            <p:cNvPicPr>
              <a:picLocks noChangeAspect="1"/>
            </p:cNvPicPr>
            <p:nvPr/>
          </p:nvPicPr>
          <p:blipFill>
            <a:blip r:embed="rId6">
              <a:extLst>
                <a:ext uri="{28A0092B-C50C-407E-A947-70E740481C1C}">
                  <a14:useLocalDpi xmlns:a14="http://schemas.microsoft.com/office/drawing/2010/main" val="0"/>
                </a:ext>
              </a:extLst>
            </a:blip>
            <a:srcRect r="4744"/>
            <a:stretch/>
          </p:blipFill>
          <p:spPr>
            <a:xfrm>
              <a:off x="8221251" y="1148105"/>
              <a:ext cx="2912381" cy="4320000"/>
            </a:xfrm>
            <a:prstGeom prst="rect">
              <a:avLst/>
            </a:prstGeom>
          </p:spPr>
        </p:pic>
      </p:grpSp>
      <p:sp>
        <p:nvSpPr>
          <p:cNvPr id="41" name="箭头: 下弧形 40">
            <a:extLst>
              <a:ext uri="{FF2B5EF4-FFF2-40B4-BE49-F238E27FC236}">
                <a16:creationId xmlns:a16="http://schemas.microsoft.com/office/drawing/2014/main" id="{0C97A6D4-39A1-3905-D10E-78AD98B8A8C8}"/>
              </a:ext>
            </a:extLst>
          </p:cNvPr>
          <p:cNvSpPr/>
          <p:nvPr/>
        </p:nvSpPr>
        <p:spPr>
          <a:xfrm rot="10800000" flipH="1">
            <a:off x="8488800" y="3027600"/>
            <a:ext cx="982289" cy="519953"/>
          </a:xfrm>
          <a:prstGeom prst="curvedUp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fr-FR">
              <a:solidFill>
                <a:schemeClr val="tx1"/>
              </a:solidFill>
            </a:endParaRPr>
          </a:p>
        </p:txBody>
      </p:sp>
      <p:sp>
        <p:nvSpPr>
          <p:cNvPr id="33" name="文本框 32">
            <a:extLst>
              <a:ext uri="{FF2B5EF4-FFF2-40B4-BE49-F238E27FC236}">
                <a16:creationId xmlns:a16="http://schemas.microsoft.com/office/drawing/2014/main" id="{1C4A9ED5-4DC8-606C-C79F-510DCFDF705C}"/>
              </a:ext>
            </a:extLst>
          </p:cNvPr>
          <p:cNvSpPr txBox="1"/>
          <p:nvPr/>
        </p:nvSpPr>
        <p:spPr>
          <a:xfrm>
            <a:off x="1301734" y="5712303"/>
            <a:ext cx="3865420" cy="523220"/>
          </a:xfrm>
          <a:prstGeom prst="rect">
            <a:avLst/>
          </a:prstGeom>
          <a:noFill/>
        </p:spPr>
        <p:txBody>
          <a:bodyPr wrap="square" rtlCol="0">
            <a:spAutoFit/>
          </a:bodyPr>
          <a:lstStyle/>
          <a:p>
            <a:pPr algn="ctr"/>
            <a:r>
              <a:rPr lang="fr-FR" altLang="zh-CN" sz="1400" b="1" dirty="0"/>
              <a:t>Champ d’excitation F</a:t>
            </a:r>
            <a:r>
              <a:rPr lang="fr-FR" altLang="zh-CN" sz="1400" b="1" baseline="30000" dirty="0"/>
              <a:t>(n) </a:t>
            </a:r>
            <a:r>
              <a:rPr lang="fr-FR" altLang="zh-CN" sz="1400" b="1" dirty="0"/>
              <a:t>(z=0 , f</a:t>
            </a:r>
            <a:r>
              <a:rPr lang="el-GR" altLang="zh-CN" sz="1400" b="1" dirty="0"/>
              <a:t>)</a:t>
            </a:r>
            <a:r>
              <a:rPr lang="fr-FR" altLang="zh-CN" sz="1400" b="1" dirty="0"/>
              <a:t> induite par la chaussée N et A’, 30 km/h</a:t>
            </a:r>
            <a:endParaRPr lang="fr-FR" sz="1400" b="1" dirty="0"/>
          </a:p>
        </p:txBody>
      </p:sp>
      <p:sp>
        <p:nvSpPr>
          <p:cNvPr id="5" name="文本框 4">
            <a:extLst>
              <a:ext uri="{FF2B5EF4-FFF2-40B4-BE49-F238E27FC236}">
                <a16:creationId xmlns:a16="http://schemas.microsoft.com/office/drawing/2014/main" id="{D8417BB8-9C75-CE04-E235-4DC1E9EF35D0}"/>
              </a:ext>
            </a:extLst>
          </p:cNvPr>
          <p:cNvSpPr txBox="1"/>
          <p:nvPr/>
        </p:nvSpPr>
        <p:spPr bwMode="auto">
          <a:xfrm>
            <a:off x="11594799" y="5857787"/>
            <a:ext cx="261610" cy="369332"/>
          </a:xfrm>
          <a:prstGeom prst="rect">
            <a:avLst/>
          </a:prstGeom>
          <a:noFill/>
        </p:spPr>
        <p:txBody>
          <a:bodyPr wrap="none" rtlCol="0">
            <a:spAutoFit/>
          </a:bodyPr>
          <a:lstStyle/>
          <a:p>
            <a:fld id="{003D2B6F-CAFF-4A35-A6EB-75E47E15EF20}" type="slidenum">
              <a:rPr lang="fr-FR" b="1" smtClean="0">
                <a:solidFill>
                  <a:srgbClr val="1717FF"/>
                </a:solidFill>
                <a:effectLst>
                  <a:outerShdw blurRad="38100" dist="38100" dir="2700000" algn="tl">
                    <a:srgbClr val="000000">
                      <a:alpha val="43137"/>
                    </a:srgbClr>
                  </a:outerShdw>
                </a:effectLst>
                <a:latin typeface="Candara" panose="020E0502030303020204" pitchFamily="34" charset="0"/>
              </a:rPr>
              <a:t>21</a:t>
            </a:fld>
            <a:endParaRPr lang="fr-FR" b="1" dirty="0">
              <a:solidFill>
                <a:srgbClr val="1717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558329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a:extLst>
                  <a:ext uri="{FF2B5EF4-FFF2-40B4-BE49-F238E27FC236}">
                    <a16:creationId xmlns:a16="http://schemas.microsoft.com/office/drawing/2014/main" id="{8D9E3F0C-F026-426A-E4E0-CB13F6B1E9B3}"/>
                  </a:ext>
                </a:extLst>
              </p:cNvPr>
              <p:cNvSpPr txBox="1">
                <a:spLocks/>
              </p:cNvSpPr>
              <p:nvPr/>
            </p:nvSpPr>
            <p:spPr bwMode="auto">
              <a:xfrm>
                <a:off x="809897" y="201340"/>
                <a:ext cx="10941321" cy="946765"/>
              </a:xfrm>
              <a:prstGeom prst="rect">
                <a:avLst/>
              </a:prstGeom>
            </p:spPr>
            <p:txBody>
              <a:bodyPr vert="horz" wrap="square" lIns="0" tIns="30194" rIns="0" bIns="0" rtlCol="0">
                <a:spAutoFit/>
              </a:bodyPr>
              <a:lstStyle>
                <a:lvl1pPr>
                  <a:defRPr sz="1700" b="0" i="0">
                    <a:solidFill>
                      <a:schemeClr val="bg1"/>
                    </a:solidFill>
                    <a:latin typeface="Candara"/>
                    <a:ea typeface="+mj-ea"/>
                    <a:cs typeface="Candara"/>
                  </a:defRPr>
                </a:lvl1pPr>
              </a:lstStyle>
              <a:p>
                <a:pPr marL="4081019" algn="r">
                  <a:spcBef>
                    <a:spcPts val="230"/>
                  </a:spcBef>
                  <a:defRPr/>
                </a:pPr>
                <a:r>
                  <a:rPr lang="fr-FR" sz="3369" dirty="0">
                    <a:ea typeface="Candara"/>
                  </a:rPr>
                  <a:t>Résultats</a:t>
                </a:r>
              </a:p>
              <a:p>
                <a:pPr marL="4081019" algn="r">
                  <a:spcBef>
                    <a:spcPts val="230"/>
                  </a:spcBef>
                  <a:defRPr/>
                </a:pPr>
                <a:r>
                  <a:rPr lang="fr-FR" sz="2000" dirty="0">
                    <a:latin typeface="Candara" panose="020E0502030303020204" pitchFamily="34" charset="0"/>
                  </a:rPr>
                  <a:t>DSF </a:t>
                </a:r>
                <a14:m>
                  <m:oMath xmlns:m="http://schemas.openxmlformats.org/officeDocument/2006/math">
                    <m:sSubSup>
                      <m:sSubSupPr>
                        <m:ctrlPr>
                          <a:rPr lang="fr-FR" sz="2000" i="1" smtClean="0">
                            <a:latin typeface="Cambria Math" panose="02040503050406030204" pitchFamily="18" charset="0"/>
                          </a:rPr>
                        </m:ctrlPr>
                      </m:sSubSupPr>
                      <m:e>
                        <m:r>
                          <a:rPr lang="fr-FR" sz="2000" b="0" i="1" smtClean="0">
                            <a:latin typeface="Cambria Math" panose="02040503050406030204" pitchFamily="18" charset="0"/>
                          </a:rPr>
                          <m:t>𝑉</m:t>
                        </m:r>
                      </m:e>
                      <m:sub>
                        <m:r>
                          <a:rPr lang="fr-FR" sz="2000" b="0" i="1" smtClean="0">
                            <a:latin typeface="Cambria Math" panose="02040503050406030204" pitchFamily="18" charset="0"/>
                          </a:rPr>
                          <m:t>𝑟</m:t>
                        </m:r>
                      </m:sub>
                      <m:sup>
                        <m:r>
                          <a:rPr lang="fr-FR" sz="2000" b="0" i="1" smtClean="0">
                            <a:latin typeface="Cambria Math" panose="02040503050406030204" pitchFamily="18" charset="0"/>
                          </a:rPr>
                          <m:t>(</m:t>
                        </m:r>
                        <m:r>
                          <a:rPr lang="fr-FR" sz="2000" b="0" i="1" smtClean="0">
                            <a:latin typeface="Cambria Math" panose="02040503050406030204" pitchFamily="18" charset="0"/>
                          </a:rPr>
                          <m:t>𝑛</m:t>
                        </m:r>
                        <m:r>
                          <a:rPr lang="fr-FR" sz="2000" b="0" i="1" smtClean="0">
                            <a:latin typeface="Cambria Math" panose="02040503050406030204" pitchFamily="18" charset="0"/>
                          </a:rPr>
                          <m:t>)</m:t>
                        </m:r>
                      </m:sup>
                    </m:sSubSup>
                    <m:r>
                      <a:rPr lang="fr-FR" sz="2000" i="1" smtClean="0">
                        <a:latin typeface="Cambria Math" panose="02040503050406030204" pitchFamily="18" charset="0"/>
                      </a:rPr>
                      <m:t> </m:t>
                    </m:r>
                    <m:r>
                      <a:rPr lang="fr-FR" sz="2000" b="0" i="1" smtClean="0">
                        <a:latin typeface="Cambria Math" panose="02040503050406030204" pitchFamily="18" charset="0"/>
                      </a:rPr>
                      <m:t>(</m:t>
                    </m:r>
                    <m:r>
                      <a:rPr lang="fr-FR" sz="2000" b="0" i="1" smtClean="0">
                        <a:latin typeface="Cambria Math" panose="02040503050406030204" pitchFamily="18" charset="0"/>
                        <a:ea typeface="Cambria Math" panose="02040503050406030204" pitchFamily="18" charset="0"/>
                      </a:rPr>
                      <m:t>𝑓</m:t>
                    </m:r>
                    <m:r>
                      <a:rPr lang="fr-FR" sz="2000" b="0" i="1" smtClean="0">
                        <a:latin typeface="Cambria Math" panose="02040503050406030204" pitchFamily="18" charset="0"/>
                        <a:ea typeface="Cambria Math" panose="02040503050406030204" pitchFamily="18" charset="0"/>
                      </a:rPr>
                      <m:t>)</m:t>
                    </m:r>
                  </m:oMath>
                </a14:m>
                <a:r>
                  <a:rPr lang="sv-SE" sz="2000" dirty="0">
                    <a:latin typeface="Candara" panose="020E0502030303020204" pitchFamily="34" charset="0"/>
                  </a:rPr>
                  <a:t> </a:t>
                </a:r>
                <a:endParaRPr lang="fr-FR" sz="2000" dirty="0">
                  <a:latin typeface="Candara" panose="020E0502030303020204" pitchFamily="34" charset="0"/>
                </a:endParaRPr>
              </a:p>
            </p:txBody>
          </p:sp>
        </mc:Choice>
        <mc:Fallback xmlns="">
          <p:sp>
            <p:nvSpPr>
              <p:cNvPr id="2" name="object 2">
                <a:extLst>
                  <a:ext uri="{FF2B5EF4-FFF2-40B4-BE49-F238E27FC236}">
                    <a16:creationId xmlns:a16="http://schemas.microsoft.com/office/drawing/2014/main" id="{8D9E3F0C-F026-426A-E4E0-CB13F6B1E9B3}"/>
                  </a:ext>
                </a:extLst>
              </p:cNvPr>
              <p:cNvSpPr txBox="1">
                <a:spLocks noRot="1" noChangeAspect="1" noMove="1" noResize="1" noEditPoints="1" noAdjustHandles="1" noChangeArrowheads="1" noChangeShapeType="1" noTextEdit="1"/>
              </p:cNvSpPr>
              <p:nvPr/>
            </p:nvSpPr>
            <p:spPr bwMode="auto">
              <a:xfrm>
                <a:off x="809897" y="201340"/>
                <a:ext cx="10941321" cy="946765"/>
              </a:xfrm>
              <a:prstGeom prst="rect">
                <a:avLst/>
              </a:prstGeom>
              <a:blipFill>
                <a:blip r:embed="rId3"/>
                <a:stretch>
                  <a:fillRect t="-10323" r="-2340" b="-15484"/>
                </a:stretch>
              </a:blipFill>
            </p:spPr>
            <p:txBody>
              <a:bodyPr/>
              <a:lstStyle/>
              <a:p>
                <a:r>
                  <a:rPr lang="fr-FR">
                    <a:noFill/>
                  </a:rPr>
                  <a:t> </a:t>
                </a:r>
              </a:p>
            </p:txBody>
          </p:sp>
        </mc:Fallback>
      </mc:AlternateContent>
      <p:sp>
        <p:nvSpPr>
          <p:cNvPr id="24" name="文本框 23">
            <a:extLst>
              <a:ext uri="{FF2B5EF4-FFF2-40B4-BE49-F238E27FC236}">
                <a16:creationId xmlns:a16="http://schemas.microsoft.com/office/drawing/2014/main" id="{9E942233-7ADD-9747-5EC7-05BC11F5A735}"/>
              </a:ext>
            </a:extLst>
          </p:cNvPr>
          <p:cNvSpPr txBox="1"/>
          <p:nvPr/>
        </p:nvSpPr>
        <p:spPr>
          <a:xfrm>
            <a:off x="7122375" y="6273314"/>
            <a:ext cx="4847954" cy="430887"/>
          </a:xfrm>
          <a:prstGeom prst="rect">
            <a:avLst/>
          </a:prstGeom>
          <a:noFill/>
        </p:spPr>
        <p:txBody>
          <a:bodyPr wrap="square" rtlCol="0">
            <a:spAutoFit/>
          </a:bodyPr>
          <a:lstStyle/>
          <a:p>
            <a:pPr algn="just"/>
            <a:r>
              <a:rPr lang="fr-FR" sz="1100" dirty="0"/>
              <a:t> [4] </a:t>
            </a:r>
            <a:r>
              <a:rPr lang="en-US" sz="1100" dirty="0"/>
              <a:t>F. Wullens and W. Kropp, “Wave content of vibration field of a rolling tyre,” Acta Acustica united with Acustica, vol. 93, pp. 48–56, 2007</a:t>
            </a:r>
            <a:endParaRPr lang="fr-FR" sz="1100" dirty="0"/>
          </a:p>
        </p:txBody>
      </p:sp>
      <p:pic>
        <p:nvPicPr>
          <p:cNvPr id="7" name="图片 6">
            <a:extLst>
              <a:ext uri="{FF2B5EF4-FFF2-40B4-BE49-F238E27FC236}">
                <a16:creationId xmlns:a16="http://schemas.microsoft.com/office/drawing/2014/main" id="{CBD0E042-C48D-4E47-E12F-2533A25F875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671" y="956374"/>
            <a:ext cx="5756841" cy="2737232"/>
          </a:xfrm>
          <a:prstGeom prst="rect">
            <a:avLst/>
          </a:prstGeom>
        </p:spPr>
      </p:pic>
      <p:pic>
        <p:nvPicPr>
          <p:cNvPr id="11" name="图片 10">
            <a:extLst>
              <a:ext uri="{FF2B5EF4-FFF2-40B4-BE49-F238E27FC236}">
                <a16:creationId xmlns:a16="http://schemas.microsoft.com/office/drawing/2014/main" id="{09A312C4-43B2-7430-7B71-7873D5A4EC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37534" y="3595208"/>
            <a:ext cx="5756841" cy="2737232"/>
          </a:xfrm>
          <a:prstGeom prst="rect">
            <a:avLst/>
          </a:prstGeom>
        </p:spPr>
      </p:pic>
      <p:sp>
        <p:nvSpPr>
          <p:cNvPr id="12" name="文本框 11">
            <a:extLst>
              <a:ext uri="{FF2B5EF4-FFF2-40B4-BE49-F238E27FC236}">
                <a16:creationId xmlns:a16="http://schemas.microsoft.com/office/drawing/2014/main" id="{ECCFC7B6-3E8F-A962-3BBD-7BE8403CCF9B}"/>
              </a:ext>
            </a:extLst>
          </p:cNvPr>
          <p:cNvSpPr txBox="1"/>
          <p:nvPr/>
        </p:nvSpPr>
        <p:spPr>
          <a:xfrm>
            <a:off x="392224" y="6252175"/>
            <a:ext cx="5586288" cy="523220"/>
          </a:xfrm>
          <a:prstGeom prst="rect">
            <a:avLst/>
          </a:prstGeom>
          <a:noFill/>
        </p:spPr>
        <p:txBody>
          <a:bodyPr wrap="square" rtlCol="0">
            <a:spAutoFit/>
          </a:bodyPr>
          <a:lstStyle/>
          <a:p>
            <a:pPr algn="ctr"/>
            <a:r>
              <a:rPr lang="fr-FR" altLang="zh-CN" sz="1400" b="1" dirty="0"/>
              <a:t>Décomposition en série de Fourier des vitesses radiales </a:t>
            </a:r>
            <a:r>
              <a:rPr lang="fr-FR" altLang="zh-CN" sz="1400" b="1" dirty="0" err="1"/>
              <a:t>v</a:t>
            </a:r>
            <a:r>
              <a:rPr lang="fr-FR" altLang="zh-CN" sz="1400" b="1" baseline="-25000" dirty="0" err="1"/>
              <a:t>r</a:t>
            </a:r>
            <a:r>
              <a:rPr lang="fr-FR" altLang="zh-CN" sz="1400" b="1" dirty="0"/>
              <a:t> </a:t>
            </a:r>
            <a:r>
              <a:rPr lang="fr-FR" altLang="zh-CN" sz="1400" b="1" baseline="30000" dirty="0"/>
              <a:t>(n)</a:t>
            </a:r>
            <a:r>
              <a:rPr lang="fr-FR" altLang="zh-CN" sz="1400" b="1" dirty="0"/>
              <a:t> (f), 30 km/h, type de chaussée N et A’</a:t>
            </a:r>
            <a:endParaRPr lang="fr-FR" sz="1400" b="1" dirty="0"/>
          </a:p>
        </p:txBody>
      </p:sp>
      <p:sp>
        <p:nvSpPr>
          <p:cNvPr id="26" name="文本框 25">
            <a:extLst>
              <a:ext uri="{FF2B5EF4-FFF2-40B4-BE49-F238E27FC236}">
                <a16:creationId xmlns:a16="http://schemas.microsoft.com/office/drawing/2014/main" id="{9E9302D9-F0F9-6FA1-521F-AF7CB34F7092}"/>
              </a:ext>
            </a:extLst>
          </p:cNvPr>
          <p:cNvSpPr txBox="1"/>
          <p:nvPr/>
        </p:nvSpPr>
        <p:spPr>
          <a:xfrm>
            <a:off x="6761132" y="2548779"/>
            <a:ext cx="401072" cy="307777"/>
          </a:xfrm>
          <a:prstGeom prst="rect">
            <a:avLst/>
          </a:prstGeom>
          <a:noFill/>
        </p:spPr>
        <p:txBody>
          <a:bodyPr wrap="none" rtlCol="0">
            <a:spAutoFit/>
          </a:bodyPr>
          <a:lstStyle/>
          <a:p>
            <a:pPr algn="ctr"/>
            <a:r>
              <a:rPr lang="fr-FR" sz="1400" dirty="0">
                <a:solidFill>
                  <a:schemeClr val="bg1"/>
                </a:solidFill>
                <a:latin typeface="Candara" panose="020E0502030303020204" pitchFamily="34" charset="0"/>
              </a:rPr>
              <a:t>(a)</a:t>
            </a:r>
          </a:p>
        </p:txBody>
      </p:sp>
      <p:sp>
        <p:nvSpPr>
          <p:cNvPr id="27" name="文本框 26">
            <a:extLst>
              <a:ext uri="{FF2B5EF4-FFF2-40B4-BE49-F238E27FC236}">
                <a16:creationId xmlns:a16="http://schemas.microsoft.com/office/drawing/2014/main" id="{67B4DAC8-4AAE-9FBF-748A-298EACC6877F}"/>
              </a:ext>
            </a:extLst>
          </p:cNvPr>
          <p:cNvSpPr txBox="1"/>
          <p:nvPr/>
        </p:nvSpPr>
        <p:spPr>
          <a:xfrm>
            <a:off x="9672096" y="2548778"/>
            <a:ext cx="412292" cy="307777"/>
          </a:xfrm>
          <a:prstGeom prst="rect">
            <a:avLst/>
          </a:prstGeom>
          <a:noFill/>
        </p:spPr>
        <p:txBody>
          <a:bodyPr wrap="none" rtlCol="0">
            <a:spAutoFit/>
          </a:bodyPr>
          <a:lstStyle/>
          <a:p>
            <a:pPr algn="ctr"/>
            <a:r>
              <a:rPr lang="fr-FR" sz="1400" dirty="0">
                <a:solidFill>
                  <a:schemeClr val="bg1"/>
                </a:solidFill>
                <a:latin typeface="Candara" panose="020E0502030303020204" pitchFamily="34" charset="0"/>
              </a:rPr>
              <a:t>(b)</a:t>
            </a:r>
          </a:p>
        </p:txBody>
      </p:sp>
      <p:sp>
        <p:nvSpPr>
          <p:cNvPr id="9" name="日期占位符 8">
            <a:extLst>
              <a:ext uri="{FF2B5EF4-FFF2-40B4-BE49-F238E27FC236}">
                <a16:creationId xmlns:a16="http://schemas.microsoft.com/office/drawing/2014/main" id="{AE3E8CB9-D822-4203-A46B-6D9B3135FC5D}"/>
              </a:ext>
            </a:extLst>
          </p:cNvPr>
          <p:cNvSpPr>
            <a:spLocks noGrp="1"/>
          </p:cNvSpPr>
          <p:nvPr>
            <p:ph type="dt" sz="half" idx="6"/>
          </p:nvPr>
        </p:nvSpPr>
        <p:spPr/>
        <p:txBody>
          <a:bodyPr/>
          <a:lstStyle/>
          <a:p>
            <a:pPr marL="25169">
              <a:lnSpc>
                <a:spcPts val="1110"/>
              </a:lnSpc>
              <a:defRPr/>
            </a:pPr>
            <a:fld id="{78FCE5FA-C68D-46D0-884B-535F971BA8D6}" type="datetime1">
              <a:rPr lang="fr-FR" smtClean="0"/>
              <a:t>24/06/2026</a:t>
            </a:fld>
            <a:endParaRPr lang="fr-FR" dirty="0"/>
          </a:p>
        </p:txBody>
      </p:sp>
      <p:grpSp>
        <p:nvGrpSpPr>
          <p:cNvPr id="17" name="组合 16">
            <a:extLst>
              <a:ext uri="{FF2B5EF4-FFF2-40B4-BE49-F238E27FC236}">
                <a16:creationId xmlns:a16="http://schemas.microsoft.com/office/drawing/2014/main" id="{18C7BED4-5AF6-A17B-3125-18127BAE1B36}"/>
              </a:ext>
            </a:extLst>
          </p:cNvPr>
          <p:cNvGrpSpPr/>
          <p:nvPr/>
        </p:nvGrpSpPr>
        <p:grpSpPr>
          <a:xfrm>
            <a:off x="6360592" y="2948340"/>
            <a:ext cx="5242862" cy="2912380"/>
            <a:chOff x="6369114" y="2458893"/>
            <a:chExt cx="5242862" cy="2912380"/>
          </a:xfrm>
        </p:grpSpPr>
        <p:pic>
          <p:nvPicPr>
            <p:cNvPr id="4" name="图片 3">
              <a:extLst>
                <a:ext uri="{FF2B5EF4-FFF2-40B4-BE49-F238E27FC236}">
                  <a16:creationId xmlns:a16="http://schemas.microsoft.com/office/drawing/2014/main" id="{20B86366-BAAF-6060-D6FA-7B7C76958A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6369114" y="3003353"/>
              <a:ext cx="2912380" cy="2278798"/>
            </a:xfrm>
            <a:prstGeom prst="rect">
              <a:avLst/>
            </a:prstGeom>
          </p:spPr>
        </p:pic>
        <p:sp>
          <p:nvSpPr>
            <p:cNvPr id="6" name="矩形 5">
              <a:extLst>
                <a:ext uri="{FF2B5EF4-FFF2-40B4-BE49-F238E27FC236}">
                  <a16:creationId xmlns:a16="http://schemas.microsoft.com/office/drawing/2014/main" id="{7C66B35E-B30B-C2A5-A290-4C6A670E1252}"/>
                </a:ext>
              </a:extLst>
            </p:cNvPr>
            <p:cNvSpPr/>
            <p:nvPr/>
          </p:nvSpPr>
          <p:spPr>
            <a:xfrm>
              <a:off x="6899608" y="3106282"/>
              <a:ext cx="1555709" cy="927004"/>
            </a:xfrm>
            <a:prstGeom prst="rect">
              <a:avLst/>
            </a:prstGeom>
            <a:noFill/>
            <a:ln w="571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solidFill>
                  <a:srgbClr val="FFFF00"/>
                </a:solidFill>
              </a:endParaRPr>
            </a:p>
          </p:txBody>
        </p:sp>
        <p:grpSp>
          <p:nvGrpSpPr>
            <p:cNvPr id="8" name="组合 7">
              <a:extLst>
                <a:ext uri="{FF2B5EF4-FFF2-40B4-BE49-F238E27FC236}">
                  <a16:creationId xmlns:a16="http://schemas.microsoft.com/office/drawing/2014/main" id="{FA6CBBE0-269D-4064-630A-68F9BCF5D1D2}"/>
                </a:ext>
              </a:extLst>
            </p:cNvPr>
            <p:cNvGrpSpPr/>
            <p:nvPr/>
          </p:nvGrpSpPr>
          <p:grpSpPr>
            <a:xfrm rot="5400000" flipH="1">
              <a:off x="9016387" y="2775684"/>
              <a:ext cx="2912380" cy="2278798"/>
              <a:chOff x="9188315" y="3089078"/>
              <a:chExt cx="2912380" cy="2278798"/>
            </a:xfrm>
          </p:grpSpPr>
          <p:pic>
            <p:nvPicPr>
              <p:cNvPr id="10" name="图片 9">
                <a:extLst>
                  <a:ext uri="{FF2B5EF4-FFF2-40B4-BE49-F238E27FC236}">
                    <a16:creationId xmlns:a16="http://schemas.microsoft.com/office/drawing/2014/main" id="{85460F3E-5597-B74D-18F8-C357EEB865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9188315" y="3089078"/>
                <a:ext cx="2912380" cy="2278798"/>
              </a:xfrm>
              <a:prstGeom prst="rect">
                <a:avLst/>
              </a:prstGeom>
            </p:spPr>
          </p:pic>
          <p:sp>
            <p:nvSpPr>
              <p:cNvPr id="16" name="矩形 15">
                <a:extLst>
                  <a:ext uri="{FF2B5EF4-FFF2-40B4-BE49-F238E27FC236}">
                    <a16:creationId xmlns:a16="http://schemas.microsoft.com/office/drawing/2014/main" id="{EB7ED7D1-EB41-207E-0810-FB20464D1C5B}"/>
                  </a:ext>
                </a:extLst>
              </p:cNvPr>
              <p:cNvSpPr/>
              <p:nvPr/>
            </p:nvSpPr>
            <p:spPr>
              <a:xfrm>
                <a:off x="9718809" y="3192007"/>
                <a:ext cx="1555709" cy="927004"/>
              </a:xfrm>
              <a:prstGeom prst="rect">
                <a:avLst/>
              </a:prstGeom>
              <a:noFill/>
              <a:ln w="571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solidFill>
                    <a:srgbClr val="FFFF00"/>
                  </a:solidFill>
                </a:endParaRPr>
              </a:p>
            </p:txBody>
          </p:sp>
        </p:grpSp>
      </p:grpSp>
      <p:sp>
        <p:nvSpPr>
          <p:cNvPr id="18" name="文本框 17">
            <a:extLst>
              <a:ext uri="{FF2B5EF4-FFF2-40B4-BE49-F238E27FC236}">
                <a16:creationId xmlns:a16="http://schemas.microsoft.com/office/drawing/2014/main" id="{20884F09-5945-E34C-0F5F-B0BF00FCBA70}"/>
              </a:ext>
            </a:extLst>
          </p:cNvPr>
          <p:cNvSpPr txBox="1"/>
          <p:nvPr/>
        </p:nvSpPr>
        <p:spPr>
          <a:xfrm>
            <a:off x="6761132" y="5712303"/>
            <a:ext cx="4925387" cy="523220"/>
          </a:xfrm>
          <a:prstGeom prst="rect">
            <a:avLst/>
          </a:prstGeom>
          <a:noFill/>
        </p:spPr>
        <p:txBody>
          <a:bodyPr wrap="square" rtlCol="0">
            <a:spAutoFit/>
          </a:bodyPr>
          <a:lstStyle/>
          <a:p>
            <a:pPr algn="ctr"/>
            <a:r>
              <a:rPr lang="fr-FR" altLang="zh-CN" sz="1400" b="1" dirty="0"/>
              <a:t>Force de contact F0 (</a:t>
            </a:r>
            <a:r>
              <a:rPr lang="fr-FR" altLang="zh-CN" sz="1400" b="1" dirty="0" err="1"/>
              <a:t>kφ</a:t>
            </a:r>
            <a:r>
              <a:rPr lang="fr-FR" altLang="zh-CN" sz="1400" b="1" dirty="0"/>
              <a:t>, ω) d’un pneu lisse roulant sur une chaussée rugueuse </a:t>
            </a:r>
            <a:r>
              <a:rPr lang="fr-FR" sz="1400" b="1" i="0" dirty="0">
                <a:effectLst/>
                <a:latin typeface="Candara" panose="020E0502030303020204" pitchFamily="34" charset="0"/>
              </a:rPr>
              <a:t>[4]</a:t>
            </a:r>
            <a:endParaRPr lang="fr-FR" sz="1400" b="1" dirty="0"/>
          </a:p>
        </p:txBody>
      </p:sp>
      <p:grpSp>
        <p:nvGrpSpPr>
          <p:cNvPr id="32" name="组合 31">
            <a:extLst>
              <a:ext uri="{FF2B5EF4-FFF2-40B4-BE49-F238E27FC236}">
                <a16:creationId xmlns:a16="http://schemas.microsoft.com/office/drawing/2014/main" id="{CC11F02D-0BF2-6DBC-927A-EAA6E65203C7}"/>
              </a:ext>
            </a:extLst>
          </p:cNvPr>
          <p:cNvGrpSpPr/>
          <p:nvPr/>
        </p:nvGrpSpPr>
        <p:grpSpPr>
          <a:xfrm>
            <a:off x="6624631" y="1670007"/>
            <a:ext cx="2599194" cy="1734684"/>
            <a:chOff x="8221251" y="1148105"/>
            <a:chExt cx="2599194" cy="1734684"/>
          </a:xfrm>
        </p:grpSpPr>
        <p:pic>
          <p:nvPicPr>
            <p:cNvPr id="23" name="图片 22">
              <a:extLst>
                <a:ext uri="{FF2B5EF4-FFF2-40B4-BE49-F238E27FC236}">
                  <a16:creationId xmlns:a16="http://schemas.microsoft.com/office/drawing/2014/main" id="{CDBB5289-255E-F56F-EF92-3BBFBCF9583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221251" y="1148105"/>
              <a:ext cx="1227703" cy="1734684"/>
            </a:xfrm>
            <a:prstGeom prst="rect">
              <a:avLst/>
            </a:prstGeom>
          </p:spPr>
        </p:pic>
        <p:pic>
          <p:nvPicPr>
            <p:cNvPr id="30" name="图片 29">
              <a:extLst>
                <a:ext uri="{FF2B5EF4-FFF2-40B4-BE49-F238E27FC236}">
                  <a16:creationId xmlns:a16="http://schemas.microsoft.com/office/drawing/2014/main" id="{D12EE746-B82A-3156-1D86-AB9FD5B8FB2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592742" y="1148105"/>
              <a:ext cx="1227703" cy="1734684"/>
            </a:xfrm>
            <a:prstGeom prst="rect">
              <a:avLst/>
            </a:prstGeom>
          </p:spPr>
        </p:pic>
      </p:grpSp>
      <p:sp>
        <p:nvSpPr>
          <p:cNvPr id="41" name="箭头: 下弧形 40">
            <a:extLst>
              <a:ext uri="{FF2B5EF4-FFF2-40B4-BE49-F238E27FC236}">
                <a16:creationId xmlns:a16="http://schemas.microsoft.com/office/drawing/2014/main" id="{0C97A6D4-39A1-3905-D10E-78AD98B8A8C8}"/>
              </a:ext>
            </a:extLst>
          </p:cNvPr>
          <p:cNvSpPr/>
          <p:nvPr/>
        </p:nvSpPr>
        <p:spPr>
          <a:xfrm rot="10800000" flipH="1">
            <a:off x="8588260" y="3687753"/>
            <a:ext cx="982289" cy="519953"/>
          </a:xfrm>
          <a:prstGeom prst="curvedUp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fr-FR">
              <a:solidFill>
                <a:schemeClr val="tx1"/>
              </a:solidFill>
            </a:endParaRPr>
          </a:p>
        </p:txBody>
      </p:sp>
      <p:sp>
        <p:nvSpPr>
          <p:cNvPr id="33" name="文本框 32">
            <a:extLst>
              <a:ext uri="{FF2B5EF4-FFF2-40B4-BE49-F238E27FC236}">
                <a16:creationId xmlns:a16="http://schemas.microsoft.com/office/drawing/2014/main" id="{1C4A9ED5-4DC8-606C-C79F-510DCFDF705C}"/>
              </a:ext>
            </a:extLst>
          </p:cNvPr>
          <p:cNvSpPr txBox="1"/>
          <p:nvPr/>
        </p:nvSpPr>
        <p:spPr>
          <a:xfrm>
            <a:off x="9474732" y="1951120"/>
            <a:ext cx="2025794" cy="738664"/>
          </a:xfrm>
          <a:prstGeom prst="rect">
            <a:avLst/>
          </a:prstGeom>
          <a:noFill/>
        </p:spPr>
        <p:txBody>
          <a:bodyPr wrap="square" rtlCol="0">
            <a:spAutoFit/>
          </a:bodyPr>
          <a:lstStyle/>
          <a:p>
            <a:pPr algn="ctr"/>
            <a:r>
              <a:rPr lang="fr-FR" altLang="zh-CN" sz="1400" b="1" dirty="0"/>
              <a:t>Champ d’excitation F</a:t>
            </a:r>
            <a:r>
              <a:rPr lang="fr-FR" altLang="zh-CN" sz="1400" b="1" baseline="30000" dirty="0"/>
              <a:t>(n) </a:t>
            </a:r>
            <a:r>
              <a:rPr lang="fr-FR" altLang="zh-CN" sz="1400" b="1" dirty="0"/>
              <a:t>(z=0 , f</a:t>
            </a:r>
            <a:r>
              <a:rPr lang="el-GR" altLang="zh-CN" sz="1400" b="1" dirty="0"/>
              <a:t>)</a:t>
            </a:r>
            <a:r>
              <a:rPr lang="fr-FR" altLang="zh-CN" sz="1400" b="1" dirty="0"/>
              <a:t> induite par la chaussée N et A’</a:t>
            </a:r>
            <a:endParaRPr lang="fr-FR" sz="1400" b="1" dirty="0"/>
          </a:p>
        </p:txBody>
      </p:sp>
      <p:sp>
        <p:nvSpPr>
          <p:cNvPr id="5" name="文本框 4">
            <a:extLst>
              <a:ext uri="{FF2B5EF4-FFF2-40B4-BE49-F238E27FC236}">
                <a16:creationId xmlns:a16="http://schemas.microsoft.com/office/drawing/2014/main" id="{950A0807-0130-DECE-7D43-B0F46C837147}"/>
              </a:ext>
            </a:extLst>
          </p:cNvPr>
          <p:cNvSpPr txBox="1"/>
          <p:nvPr/>
        </p:nvSpPr>
        <p:spPr bwMode="auto">
          <a:xfrm>
            <a:off x="11594799" y="5857787"/>
            <a:ext cx="261610" cy="369332"/>
          </a:xfrm>
          <a:prstGeom prst="rect">
            <a:avLst/>
          </a:prstGeom>
          <a:noFill/>
        </p:spPr>
        <p:txBody>
          <a:bodyPr wrap="none" rtlCol="0">
            <a:spAutoFit/>
          </a:bodyPr>
          <a:lstStyle/>
          <a:p>
            <a:fld id="{003D2B6F-CAFF-4A35-A6EB-75E47E15EF20}" type="slidenum">
              <a:rPr lang="fr-FR" b="1" smtClean="0">
                <a:solidFill>
                  <a:srgbClr val="1717FF"/>
                </a:solidFill>
                <a:effectLst>
                  <a:outerShdw blurRad="38100" dist="38100" dir="2700000" algn="tl">
                    <a:srgbClr val="000000">
                      <a:alpha val="43137"/>
                    </a:srgbClr>
                  </a:outerShdw>
                </a:effectLst>
                <a:latin typeface="Candara" panose="020E0502030303020204" pitchFamily="34" charset="0"/>
              </a:rPr>
              <a:t>22</a:t>
            </a:fld>
            <a:endParaRPr lang="fr-FR" b="1" dirty="0">
              <a:solidFill>
                <a:srgbClr val="1717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375773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a:extLst>
                  <a:ext uri="{FF2B5EF4-FFF2-40B4-BE49-F238E27FC236}">
                    <a16:creationId xmlns:a16="http://schemas.microsoft.com/office/drawing/2014/main" id="{8D9E3F0C-F026-426A-E4E0-CB13F6B1E9B3}"/>
                  </a:ext>
                </a:extLst>
              </p:cNvPr>
              <p:cNvSpPr txBox="1">
                <a:spLocks/>
              </p:cNvSpPr>
              <p:nvPr/>
            </p:nvSpPr>
            <p:spPr bwMode="auto">
              <a:xfrm>
                <a:off x="809897" y="201340"/>
                <a:ext cx="10941321" cy="946765"/>
              </a:xfrm>
              <a:prstGeom prst="rect">
                <a:avLst/>
              </a:prstGeom>
            </p:spPr>
            <p:txBody>
              <a:bodyPr vert="horz" wrap="square" lIns="0" tIns="30194" rIns="0" bIns="0" rtlCol="0">
                <a:spAutoFit/>
              </a:bodyPr>
              <a:lstStyle>
                <a:lvl1pPr>
                  <a:defRPr sz="1700" b="0" i="0">
                    <a:solidFill>
                      <a:schemeClr val="bg1"/>
                    </a:solidFill>
                    <a:latin typeface="Candara"/>
                    <a:ea typeface="+mj-ea"/>
                    <a:cs typeface="Candara"/>
                  </a:defRPr>
                </a:lvl1pPr>
              </a:lstStyle>
              <a:p>
                <a:pPr marL="4081019" algn="r">
                  <a:spcBef>
                    <a:spcPts val="230"/>
                  </a:spcBef>
                  <a:defRPr/>
                </a:pPr>
                <a:r>
                  <a:rPr lang="fr-FR" sz="3369" dirty="0">
                    <a:ea typeface="Candara"/>
                  </a:rPr>
                  <a:t>Résultats</a:t>
                </a:r>
              </a:p>
              <a:p>
                <a:pPr marL="4081019" algn="r">
                  <a:spcBef>
                    <a:spcPts val="230"/>
                  </a:spcBef>
                  <a:defRPr/>
                </a:pPr>
                <a:r>
                  <a:rPr lang="fr-FR" sz="2000" dirty="0">
                    <a:latin typeface="Candara" panose="020E0502030303020204" pitchFamily="34" charset="0"/>
                  </a:rPr>
                  <a:t>DSF </a:t>
                </a:r>
                <a14:m>
                  <m:oMath xmlns:m="http://schemas.openxmlformats.org/officeDocument/2006/math">
                    <m:sSubSup>
                      <m:sSubSupPr>
                        <m:ctrlPr>
                          <a:rPr lang="fr-FR" sz="2000" i="1" smtClean="0">
                            <a:latin typeface="Cambria Math" panose="02040503050406030204" pitchFamily="18" charset="0"/>
                          </a:rPr>
                        </m:ctrlPr>
                      </m:sSubSupPr>
                      <m:e>
                        <m:r>
                          <a:rPr lang="fr-FR" sz="2000" b="0" i="1" smtClean="0">
                            <a:latin typeface="Cambria Math" panose="02040503050406030204" pitchFamily="18" charset="0"/>
                          </a:rPr>
                          <m:t>𝑉</m:t>
                        </m:r>
                      </m:e>
                      <m:sub>
                        <m:r>
                          <a:rPr lang="fr-FR" sz="2000" b="0" i="1" smtClean="0">
                            <a:latin typeface="Cambria Math" panose="02040503050406030204" pitchFamily="18" charset="0"/>
                          </a:rPr>
                          <m:t>𝑟</m:t>
                        </m:r>
                      </m:sub>
                      <m:sup>
                        <m:r>
                          <a:rPr lang="fr-FR" sz="2000" b="0" i="1" smtClean="0">
                            <a:latin typeface="Cambria Math" panose="02040503050406030204" pitchFamily="18" charset="0"/>
                          </a:rPr>
                          <m:t>(</m:t>
                        </m:r>
                        <m:r>
                          <a:rPr lang="fr-FR" sz="2000" b="0" i="1" smtClean="0">
                            <a:latin typeface="Cambria Math" panose="02040503050406030204" pitchFamily="18" charset="0"/>
                          </a:rPr>
                          <m:t>𝑛</m:t>
                        </m:r>
                        <m:r>
                          <a:rPr lang="fr-FR" sz="2000" b="0" i="1" smtClean="0">
                            <a:latin typeface="Cambria Math" panose="02040503050406030204" pitchFamily="18" charset="0"/>
                          </a:rPr>
                          <m:t>)</m:t>
                        </m:r>
                      </m:sup>
                    </m:sSubSup>
                    <m:r>
                      <a:rPr lang="fr-FR" sz="2000" i="1" smtClean="0">
                        <a:latin typeface="Cambria Math" panose="02040503050406030204" pitchFamily="18" charset="0"/>
                      </a:rPr>
                      <m:t> </m:t>
                    </m:r>
                    <m:r>
                      <a:rPr lang="fr-FR" sz="2000" b="0" i="1" smtClean="0">
                        <a:latin typeface="Cambria Math" panose="02040503050406030204" pitchFamily="18" charset="0"/>
                      </a:rPr>
                      <m:t>(</m:t>
                    </m:r>
                    <m:r>
                      <a:rPr lang="fr-FR" sz="2000" b="0" i="1" smtClean="0">
                        <a:latin typeface="Cambria Math" panose="02040503050406030204" pitchFamily="18" charset="0"/>
                        <a:ea typeface="Cambria Math" panose="02040503050406030204" pitchFamily="18" charset="0"/>
                      </a:rPr>
                      <m:t>𝑓</m:t>
                    </m:r>
                    <m:r>
                      <a:rPr lang="fr-FR" sz="2000" b="0" i="1" smtClean="0">
                        <a:latin typeface="Cambria Math" panose="02040503050406030204" pitchFamily="18" charset="0"/>
                        <a:ea typeface="Cambria Math" panose="02040503050406030204" pitchFamily="18" charset="0"/>
                      </a:rPr>
                      <m:t>)</m:t>
                    </m:r>
                  </m:oMath>
                </a14:m>
                <a:r>
                  <a:rPr lang="sv-SE" sz="2000" dirty="0">
                    <a:latin typeface="Candara" panose="020E0502030303020204" pitchFamily="34" charset="0"/>
                  </a:rPr>
                  <a:t> </a:t>
                </a:r>
                <a:endParaRPr lang="fr-FR" sz="2000" dirty="0">
                  <a:latin typeface="Candara" panose="020E0502030303020204" pitchFamily="34" charset="0"/>
                </a:endParaRPr>
              </a:p>
            </p:txBody>
          </p:sp>
        </mc:Choice>
        <mc:Fallback xmlns="">
          <p:sp>
            <p:nvSpPr>
              <p:cNvPr id="2" name="object 2">
                <a:extLst>
                  <a:ext uri="{FF2B5EF4-FFF2-40B4-BE49-F238E27FC236}">
                    <a16:creationId xmlns:a16="http://schemas.microsoft.com/office/drawing/2014/main" id="{8D9E3F0C-F026-426A-E4E0-CB13F6B1E9B3}"/>
                  </a:ext>
                </a:extLst>
              </p:cNvPr>
              <p:cNvSpPr txBox="1">
                <a:spLocks noRot="1" noChangeAspect="1" noMove="1" noResize="1" noEditPoints="1" noAdjustHandles="1" noChangeArrowheads="1" noChangeShapeType="1" noTextEdit="1"/>
              </p:cNvSpPr>
              <p:nvPr/>
            </p:nvSpPr>
            <p:spPr bwMode="auto">
              <a:xfrm>
                <a:off x="809897" y="201340"/>
                <a:ext cx="10941321" cy="946765"/>
              </a:xfrm>
              <a:prstGeom prst="rect">
                <a:avLst/>
              </a:prstGeom>
              <a:blipFill>
                <a:blip r:embed="rId3"/>
                <a:stretch>
                  <a:fillRect t="-10323" r="-2340" b="-15484"/>
                </a:stretch>
              </a:blipFill>
            </p:spPr>
            <p:txBody>
              <a:bodyPr/>
              <a:lstStyle/>
              <a:p>
                <a:r>
                  <a:rPr lang="fr-FR">
                    <a:noFill/>
                  </a:rPr>
                  <a:t> </a:t>
                </a:r>
              </a:p>
            </p:txBody>
          </p:sp>
        </mc:Fallback>
      </mc:AlternateContent>
      <p:sp>
        <p:nvSpPr>
          <p:cNvPr id="24" name="文本框 23">
            <a:extLst>
              <a:ext uri="{FF2B5EF4-FFF2-40B4-BE49-F238E27FC236}">
                <a16:creationId xmlns:a16="http://schemas.microsoft.com/office/drawing/2014/main" id="{9E942233-7ADD-9747-5EC7-05BC11F5A735}"/>
              </a:ext>
            </a:extLst>
          </p:cNvPr>
          <p:cNvSpPr txBox="1"/>
          <p:nvPr/>
        </p:nvSpPr>
        <p:spPr>
          <a:xfrm>
            <a:off x="7122375" y="6273314"/>
            <a:ext cx="4847954" cy="430887"/>
          </a:xfrm>
          <a:prstGeom prst="rect">
            <a:avLst/>
          </a:prstGeom>
          <a:noFill/>
        </p:spPr>
        <p:txBody>
          <a:bodyPr wrap="square" rtlCol="0">
            <a:spAutoFit/>
          </a:bodyPr>
          <a:lstStyle/>
          <a:p>
            <a:pPr algn="just"/>
            <a:r>
              <a:rPr lang="fr-FR" sz="1100" dirty="0"/>
              <a:t> [4] </a:t>
            </a:r>
            <a:r>
              <a:rPr lang="en-US" sz="1100" dirty="0"/>
              <a:t>F. Wullens and W. Kropp, “Wave content of vibration field of a rolling tyre,” Acta Acustica united with Acustica, vol. 93, pp. 48–56, 2007</a:t>
            </a:r>
            <a:endParaRPr lang="fr-FR" sz="1100" dirty="0"/>
          </a:p>
        </p:txBody>
      </p:sp>
      <p:pic>
        <p:nvPicPr>
          <p:cNvPr id="7" name="图片 6">
            <a:extLst>
              <a:ext uri="{FF2B5EF4-FFF2-40B4-BE49-F238E27FC236}">
                <a16:creationId xmlns:a16="http://schemas.microsoft.com/office/drawing/2014/main" id="{CBD0E042-C48D-4E47-E12F-2533A25F875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671" y="956374"/>
            <a:ext cx="5756841" cy="2737232"/>
          </a:xfrm>
          <a:prstGeom prst="rect">
            <a:avLst/>
          </a:prstGeom>
        </p:spPr>
      </p:pic>
      <p:pic>
        <p:nvPicPr>
          <p:cNvPr id="11" name="图片 10">
            <a:extLst>
              <a:ext uri="{FF2B5EF4-FFF2-40B4-BE49-F238E27FC236}">
                <a16:creationId xmlns:a16="http://schemas.microsoft.com/office/drawing/2014/main" id="{09A312C4-43B2-7430-7B71-7873D5A4EC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37534" y="3595208"/>
            <a:ext cx="5756841" cy="2737232"/>
          </a:xfrm>
          <a:prstGeom prst="rect">
            <a:avLst/>
          </a:prstGeom>
        </p:spPr>
      </p:pic>
      <p:sp>
        <p:nvSpPr>
          <p:cNvPr id="12" name="文本框 11">
            <a:extLst>
              <a:ext uri="{FF2B5EF4-FFF2-40B4-BE49-F238E27FC236}">
                <a16:creationId xmlns:a16="http://schemas.microsoft.com/office/drawing/2014/main" id="{ECCFC7B6-3E8F-A962-3BBD-7BE8403CCF9B}"/>
              </a:ext>
            </a:extLst>
          </p:cNvPr>
          <p:cNvSpPr txBox="1"/>
          <p:nvPr/>
        </p:nvSpPr>
        <p:spPr>
          <a:xfrm>
            <a:off x="392224" y="6252175"/>
            <a:ext cx="5586288" cy="523220"/>
          </a:xfrm>
          <a:prstGeom prst="rect">
            <a:avLst/>
          </a:prstGeom>
          <a:noFill/>
        </p:spPr>
        <p:txBody>
          <a:bodyPr wrap="square" rtlCol="0">
            <a:spAutoFit/>
          </a:bodyPr>
          <a:lstStyle/>
          <a:p>
            <a:pPr algn="ctr"/>
            <a:r>
              <a:rPr lang="fr-FR" altLang="zh-CN" sz="1400" b="1" dirty="0"/>
              <a:t>Décomposition en série de Fourier des vitesses radiales </a:t>
            </a:r>
            <a:r>
              <a:rPr lang="fr-FR" altLang="zh-CN" sz="1400" b="1" dirty="0" err="1"/>
              <a:t>v</a:t>
            </a:r>
            <a:r>
              <a:rPr lang="fr-FR" altLang="zh-CN" sz="1400" b="1" baseline="-25000" dirty="0" err="1"/>
              <a:t>r</a:t>
            </a:r>
            <a:r>
              <a:rPr lang="fr-FR" altLang="zh-CN" sz="1400" b="1" dirty="0"/>
              <a:t> </a:t>
            </a:r>
            <a:r>
              <a:rPr lang="fr-FR" altLang="zh-CN" sz="1400" b="1" baseline="30000" dirty="0"/>
              <a:t>(n)</a:t>
            </a:r>
            <a:r>
              <a:rPr lang="fr-FR" altLang="zh-CN" sz="1400" b="1" dirty="0"/>
              <a:t> (f), 30 km/h, type de chaussée N et A’</a:t>
            </a:r>
            <a:endParaRPr lang="fr-FR" sz="1400" b="1" dirty="0"/>
          </a:p>
        </p:txBody>
      </p:sp>
      <p:sp>
        <p:nvSpPr>
          <p:cNvPr id="13" name="文本框 12">
            <a:extLst>
              <a:ext uri="{FF2B5EF4-FFF2-40B4-BE49-F238E27FC236}">
                <a16:creationId xmlns:a16="http://schemas.microsoft.com/office/drawing/2014/main" id="{08341EDE-6922-550A-C73D-8855E35A5CFA}"/>
              </a:ext>
            </a:extLst>
          </p:cNvPr>
          <p:cNvSpPr txBox="1"/>
          <p:nvPr/>
        </p:nvSpPr>
        <p:spPr>
          <a:xfrm>
            <a:off x="609361" y="952868"/>
            <a:ext cx="401072" cy="307777"/>
          </a:xfrm>
          <a:prstGeom prst="rect">
            <a:avLst/>
          </a:prstGeom>
          <a:noFill/>
        </p:spPr>
        <p:txBody>
          <a:bodyPr wrap="none" rtlCol="0">
            <a:spAutoFit/>
          </a:bodyPr>
          <a:lstStyle/>
          <a:p>
            <a:pPr algn="ctr"/>
            <a:r>
              <a:rPr lang="fr-FR" sz="1400" dirty="0">
                <a:solidFill>
                  <a:schemeClr val="bg1"/>
                </a:solidFill>
                <a:latin typeface="Candara" panose="020E0502030303020204" pitchFamily="34" charset="0"/>
              </a:rPr>
              <a:t>(a)</a:t>
            </a:r>
          </a:p>
        </p:txBody>
      </p:sp>
      <p:sp>
        <p:nvSpPr>
          <p:cNvPr id="14" name="文本框 13">
            <a:extLst>
              <a:ext uri="{FF2B5EF4-FFF2-40B4-BE49-F238E27FC236}">
                <a16:creationId xmlns:a16="http://schemas.microsoft.com/office/drawing/2014/main" id="{FEB23D2C-8E44-0604-BD9D-096CE90D92F0}"/>
              </a:ext>
            </a:extLst>
          </p:cNvPr>
          <p:cNvSpPr txBox="1"/>
          <p:nvPr/>
        </p:nvSpPr>
        <p:spPr>
          <a:xfrm>
            <a:off x="603751" y="3607306"/>
            <a:ext cx="412292" cy="307777"/>
          </a:xfrm>
          <a:prstGeom prst="rect">
            <a:avLst/>
          </a:prstGeom>
          <a:noFill/>
        </p:spPr>
        <p:txBody>
          <a:bodyPr wrap="none" rtlCol="0">
            <a:spAutoFit/>
          </a:bodyPr>
          <a:lstStyle/>
          <a:p>
            <a:pPr algn="ctr"/>
            <a:r>
              <a:rPr lang="fr-FR" sz="1400" dirty="0">
                <a:solidFill>
                  <a:schemeClr val="bg1"/>
                </a:solidFill>
                <a:latin typeface="Candara" panose="020E0502030303020204" pitchFamily="34" charset="0"/>
              </a:rPr>
              <a:t>(b)</a:t>
            </a:r>
          </a:p>
        </p:txBody>
      </p:sp>
      <p:pic>
        <p:nvPicPr>
          <p:cNvPr id="15" name="图片 14">
            <a:extLst>
              <a:ext uri="{FF2B5EF4-FFF2-40B4-BE49-F238E27FC236}">
                <a16:creationId xmlns:a16="http://schemas.microsoft.com/office/drawing/2014/main" id="{6A23307B-4FFB-E667-D6A8-9B0104B328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6280557" y="3089078"/>
            <a:ext cx="2907758" cy="2278798"/>
          </a:xfrm>
          <a:prstGeom prst="rect">
            <a:avLst/>
          </a:prstGeom>
        </p:spPr>
      </p:pic>
      <p:pic>
        <p:nvPicPr>
          <p:cNvPr id="16" name="图片 15">
            <a:extLst>
              <a:ext uri="{FF2B5EF4-FFF2-40B4-BE49-F238E27FC236}">
                <a16:creationId xmlns:a16="http://schemas.microsoft.com/office/drawing/2014/main" id="{DB293583-F5D3-24E4-01B6-EB6596E52F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9188315" y="3089078"/>
            <a:ext cx="2912380" cy="2278798"/>
          </a:xfrm>
          <a:prstGeom prst="rect">
            <a:avLst/>
          </a:prstGeom>
        </p:spPr>
      </p:pic>
      <p:sp>
        <p:nvSpPr>
          <p:cNvPr id="25" name="文本框 24">
            <a:extLst>
              <a:ext uri="{FF2B5EF4-FFF2-40B4-BE49-F238E27FC236}">
                <a16:creationId xmlns:a16="http://schemas.microsoft.com/office/drawing/2014/main" id="{84713AB9-B718-4F74-5B8F-B7FAF2D1F3A4}"/>
              </a:ext>
            </a:extLst>
          </p:cNvPr>
          <p:cNvSpPr txBox="1"/>
          <p:nvPr/>
        </p:nvSpPr>
        <p:spPr>
          <a:xfrm>
            <a:off x="6825831" y="5414643"/>
            <a:ext cx="4925387" cy="523220"/>
          </a:xfrm>
          <a:prstGeom prst="rect">
            <a:avLst/>
          </a:prstGeom>
          <a:noFill/>
        </p:spPr>
        <p:txBody>
          <a:bodyPr wrap="square" rtlCol="0">
            <a:spAutoFit/>
          </a:bodyPr>
          <a:lstStyle/>
          <a:p>
            <a:pPr algn="ctr"/>
            <a:r>
              <a:rPr lang="fr-FR" altLang="zh-CN" sz="1400" b="1" dirty="0"/>
              <a:t>Spectres de vibrations X0 (</a:t>
            </a:r>
            <a:r>
              <a:rPr lang="fr-FR" altLang="zh-CN" sz="1400" b="1" dirty="0" err="1"/>
              <a:t>kφ</a:t>
            </a:r>
            <a:r>
              <a:rPr lang="fr-FR" altLang="zh-CN" sz="1400" b="1" dirty="0"/>
              <a:t>, ω) et de force de contact F0 (</a:t>
            </a:r>
            <a:r>
              <a:rPr lang="fr-FR" altLang="zh-CN" sz="1400" b="1" dirty="0" err="1"/>
              <a:t>kφ</a:t>
            </a:r>
            <a:r>
              <a:rPr lang="fr-FR" altLang="zh-CN" sz="1400" b="1" dirty="0"/>
              <a:t>, ω) d’un pneu lisse roulant sur une chaussée rugueuse </a:t>
            </a:r>
            <a:r>
              <a:rPr lang="fr-FR" sz="1400" b="1" i="0" dirty="0">
                <a:effectLst/>
                <a:latin typeface="Candara" panose="020E0502030303020204" pitchFamily="34" charset="0"/>
              </a:rPr>
              <a:t>[4]</a:t>
            </a:r>
            <a:endParaRPr lang="fr-FR" sz="1400" b="1" dirty="0"/>
          </a:p>
        </p:txBody>
      </p:sp>
      <p:sp>
        <p:nvSpPr>
          <p:cNvPr id="26" name="文本框 25">
            <a:extLst>
              <a:ext uri="{FF2B5EF4-FFF2-40B4-BE49-F238E27FC236}">
                <a16:creationId xmlns:a16="http://schemas.microsoft.com/office/drawing/2014/main" id="{9E9302D9-F0F9-6FA1-521F-AF7CB34F7092}"/>
              </a:ext>
            </a:extLst>
          </p:cNvPr>
          <p:cNvSpPr txBox="1"/>
          <p:nvPr/>
        </p:nvSpPr>
        <p:spPr>
          <a:xfrm>
            <a:off x="6761132" y="2548779"/>
            <a:ext cx="401072" cy="307777"/>
          </a:xfrm>
          <a:prstGeom prst="rect">
            <a:avLst/>
          </a:prstGeom>
          <a:noFill/>
        </p:spPr>
        <p:txBody>
          <a:bodyPr wrap="none" rtlCol="0">
            <a:spAutoFit/>
          </a:bodyPr>
          <a:lstStyle/>
          <a:p>
            <a:pPr algn="ctr"/>
            <a:r>
              <a:rPr lang="fr-FR" sz="1400" dirty="0">
                <a:solidFill>
                  <a:schemeClr val="bg1"/>
                </a:solidFill>
                <a:latin typeface="Candara" panose="020E0502030303020204" pitchFamily="34" charset="0"/>
              </a:rPr>
              <a:t>(a)</a:t>
            </a:r>
          </a:p>
        </p:txBody>
      </p:sp>
      <p:sp>
        <p:nvSpPr>
          <p:cNvPr id="27" name="文本框 26">
            <a:extLst>
              <a:ext uri="{FF2B5EF4-FFF2-40B4-BE49-F238E27FC236}">
                <a16:creationId xmlns:a16="http://schemas.microsoft.com/office/drawing/2014/main" id="{67B4DAC8-4AAE-9FBF-748A-298EACC6877F}"/>
              </a:ext>
            </a:extLst>
          </p:cNvPr>
          <p:cNvSpPr txBox="1"/>
          <p:nvPr/>
        </p:nvSpPr>
        <p:spPr>
          <a:xfrm>
            <a:off x="9672096" y="2548778"/>
            <a:ext cx="412292" cy="307777"/>
          </a:xfrm>
          <a:prstGeom prst="rect">
            <a:avLst/>
          </a:prstGeom>
          <a:noFill/>
        </p:spPr>
        <p:txBody>
          <a:bodyPr wrap="none" rtlCol="0">
            <a:spAutoFit/>
          </a:bodyPr>
          <a:lstStyle/>
          <a:p>
            <a:pPr algn="ctr"/>
            <a:r>
              <a:rPr lang="fr-FR" sz="1400" dirty="0">
                <a:solidFill>
                  <a:schemeClr val="bg1"/>
                </a:solidFill>
                <a:latin typeface="Candara" panose="020E0502030303020204" pitchFamily="34" charset="0"/>
              </a:rPr>
              <a:t>(b)</a:t>
            </a:r>
          </a:p>
        </p:txBody>
      </p:sp>
      <p:grpSp>
        <p:nvGrpSpPr>
          <p:cNvPr id="28" name="组合 27">
            <a:extLst>
              <a:ext uri="{FF2B5EF4-FFF2-40B4-BE49-F238E27FC236}">
                <a16:creationId xmlns:a16="http://schemas.microsoft.com/office/drawing/2014/main" id="{E8B1C69D-C2E9-7CC2-21AF-8211A3634C7C}"/>
              </a:ext>
            </a:extLst>
          </p:cNvPr>
          <p:cNvGrpSpPr/>
          <p:nvPr/>
        </p:nvGrpSpPr>
        <p:grpSpPr>
          <a:xfrm>
            <a:off x="6584124" y="1459112"/>
            <a:ext cx="2269732" cy="1071650"/>
            <a:chOff x="4305740" y="2363642"/>
            <a:chExt cx="2269732" cy="1071650"/>
          </a:xfrm>
        </p:grpSpPr>
        <p:pic>
          <p:nvPicPr>
            <p:cNvPr id="29" name="图片 28">
              <a:extLst>
                <a:ext uri="{FF2B5EF4-FFF2-40B4-BE49-F238E27FC236}">
                  <a16:creationId xmlns:a16="http://schemas.microsoft.com/office/drawing/2014/main" id="{28E6BA0D-E14B-A216-D70C-F067729A4FC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305740" y="2368604"/>
              <a:ext cx="2269732" cy="1066688"/>
            </a:xfrm>
            <a:prstGeom prst="rect">
              <a:avLst/>
            </a:prstGeom>
          </p:spPr>
        </p:pic>
        <p:sp>
          <p:nvSpPr>
            <p:cNvPr id="30" name="文本框 29">
              <a:extLst>
                <a:ext uri="{FF2B5EF4-FFF2-40B4-BE49-F238E27FC236}">
                  <a16:creationId xmlns:a16="http://schemas.microsoft.com/office/drawing/2014/main" id="{02977967-3B21-3BC1-9E03-E6020EAC8FF5}"/>
                </a:ext>
              </a:extLst>
            </p:cNvPr>
            <p:cNvSpPr txBox="1"/>
            <p:nvPr/>
          </p:nvSpPr>
          <p:spPr>
            <a:xfrm>
              <a:off x="4446125" y="2363642"/>
              <a:ext cx="394660" cy="307777"/>
            </a:xfrm>
            <a:prstGeom prst="rect">
              <a:avLst/>
            </a:prstGeom>
            <a:noFill/>
          </p:spPr>
          <p:txBody>
            <a:bodyPr wrap="none" rtlCol="0">
              <a:spAutoFit/>
            </a:bodyPr>
            <a:lstStyle/>
            <a:p>
              <a:pPr algn="ctr"/>
              <a:r>
                <a:rPr lang="fr-FR" sz="1400" dirty="0">
                  <a:latin typeface="Candara" panose="020E0502030303020204" pitchFamily="34" charset="0"/>
                </a:rPr>
                <a:t>(c)</a:t>
              </a:r>
            </a:p>
          </p:txBody>
        </p:sp>
      </p:grpSp>
      <p:grpSp>
        <p:nvGrpSpPr>
          <p:cNvPr id="31" name="组合 30">
            <a:extLst>
              <a:ext uri="{FF2B5EF4-FFF2-40B4-BE49-F238E27FC236}">
                <a16:creationId xmlns:a16="http://schemas.microsoft.com/office/drawing/2014/main" id="{8A5681EC-484A-EB8D-CA7A-4AC1B54A95A8}"/>
              </a:ext>
            </a:extLst>
          </p:cNvPr>
          <p:cNvGrpSpPr/>
          <p:nvPr/>
        </p:nvGrpSpPr>
        <p:grpSpPr>
          <a:xfrm>
            <a:off x="9459469" y="1461731"/>
            <a:ext cx="2370070" cy="1132107"/>
            <a:chOff x="4261641" y="4831769"/>
            <a:chExt cx="2370070" cy="1132107"/>
          </a:xfrm>
        </p:grpSpPr>
        <p:pic>
          <p:nvPicPr>
            <p:cNvPr id="32" name="图片 31">
              <a:extLst>
                <a:ext uri="{FF2B5EF4-FFF2-40B4-BE49-F238E27FC236}">
                  <a16:creationId xmlns:a16="http://schemas.microsoft.com/office/drawing/2014/main" id="{9EEB2B6C-22F0-BBF8-96BE-CB5321B74B5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261641" y="4850034"/>
              <a:ext cx="2370070" cy="1113842"/>
            </a:xfrm>
            <a:prstGeom prst="rect">
              <a:avLst/>
            </a:prstGeom>
          </p:spPr>
        </p:pic>
        <p:sp>
          <p:nvSpPr>
            <p:cNvPr id="33" name="文本框 32">
              <a:extLst>
                <a:ext uri="{FF2B5EF4-FFF2-40B4-BE49-F238E27FC236}">
                  <a16:creationId xmlns:a16="http://schemas.microsoft.com/office/drawing/2014/main" id="{BDA12739-1711-8439-4D65-D5B61D242FBF}"/>
                </a:ext>
              </a:extLst>
            </p:cNvPr>
            <p:cNvSpPr txBox="1"/>
            <p:nvPr/>
          </p:nvSpPr>
          <p:spPr>
            <a:xfrm>
              <a:off x="4450061" y="4831769"/>
              <a:ext cx="412292" cy="307777"/>
            </a:xfrm>
            <a:prstGeom prst="rect">
              <a:avLst/>
            </a:prstGeom>
            <a:noFill/>
          </p:spPr>
          <p:txBody>
            <a:bodyPr wrap="none" rtlCol="0">
              <a:spAutoFit/>
            </a:bodyPr>
            <a:lstStyle/>
            <a:p>
              <a:pPr algn="ctr"/>
              <a:r>
                <a:rPr lang="fr-FR" sz="1400" dirty="0">
                  <a:latin typeface="Candara" panose="020E0502030303020204" pitchFamily="34" charset="0"/>
                </a:rPr>
                <a:t>(d)</a:t>
              </a:r>
            </a:p>
          </p:txBody>
        </p:sp>
      </p:grpSp>
      <p:sp>
        <p:nvSpPr>
          <p:cNvPr id="36" name="文本框 35">
            <a:extLst>
              <a:ext uri="{FF2B5EF4-FFF2-40B4-BE49-F238E27FC236}">
                <a16:creationId xmlns:a16="http://schemas.microsoft.com/office/drawing/2014/main" id="{054D634A-2139-F441-59A9-4B028A05A724}"/>
              </a:ext>
            </a:extLst>
          </p:cNvPr>
          <p:cNvSpPr txBox="1"/>
          <p:nvPr/>
        </p:nvSpPr>
        <p:spPr>
          <a:xfrm>
            <a:off x="6756256" y="2530762"/>
            <a:ext cx="4847953" cy="307777"/>
          </a:xfrm>
          <a:prstGeom prst="rect">
            <a:avLst/>
          </a:prstGeom>
          <a:noFill/>
        </p:spPr>
        <p:txBody>
          <a:bodyPr wrap="square" rtlCol="0">
            <a:spAutoFit/>
          </a:bodyPr>
          <a:lstStyle/>
          <a:p>
            <a:pPr algn="ctr"/>
            <a:r>
              <a:rPr lang="fr-FR" altLang="zh-CN" sz="1400" b="1" dirty="0"/>
              <a:t>Champ d’excitation F</a:t>
            </a:r>
            <a:r>
              <a:rPr lang="fr-FR" altLang="zh-CN" sz="1400" b="1" baseline="30000" dirty="0"/>
              <a:t>(n) </a:t>
            </a:r>
            <a:r>
              <a:rPr lang="fr-FR" altLang="zh-CN" sz="1400" b="1" dirty="0"/>
              <a:t>(z=0 , f</a:t>
            </a:r>
            <a:r>
              <a:rPr lang="el-GR" altLang="zh-CN" sz="1400" b="1" dirty="0"/>
              <a:t>)</a:t>
            </a:r>
            <a:r>
              <a:rPr lang="fr-FR" altLang="zh-CN" sz="1400" b="1" dirty="0"/>
              <a:t> induite par la chaussée N et A’</a:t>
            </a:r>
            <a:endParaRPr lang="fr-FR" sz="1400" b="1" dirty="0"/>
          </a:p>
        </p:txBody>
      </p:sp>
      <p:sp>
        <p:nvSpPr>
          <p:cNvPr id="37" name="文本框 36">
            <a:extLst>
              <a:ext uri="{FF2B5EF4-FFF2-40B4-BE49-F238E27FC236}">
                <a16:creationId xmlns:a16="http://schemas.microsoft.com/office/drawing/2014/main" id="{33E3E3AC-98B8-7EA2-643D-3AFA50A54E7C}"/>
              </a:ext>
            </a:extLst>
          </p:cNvPr>
          <p:cNvSpPr txBox="1"/>
          <p:nvPr/>
        </p:nvSpPr>
        <p:spPr>
          <a:xfrm>
            <a:off x="6719700" y="3237608"/>
            <a:ext cx="404278" cy="307777"/>
          </a:xfrm>
          <a:prstGeom prst="rect">
            <a:avLst/>
          </a:prstGeom>
          <a:noFill/>
        </p:spPr>
        <p:txBody>
          <a:bodyPr wrap="none" rtlCol="0">
            <a:spAutoFit/>
          </a:bodyPr>
          <a:lstStyle/>
          <a:p>
            <a:pPr algn="ctr"/>
            <a:r>
              <a:rPr lang="fr-FR" sz="1400" dirty="0">
                <a:solidFill>
                  <a:schemeClr val="bg1"/>
                </a:solidFill>
                <a:latin typeface="Candara" panose="020E0502030303020204" pitchFamily="34" charset="0"/>
              </a:rPr>
              <a:t>(e)</a:t>
            </a:r>
          </a:p>
        </p:txBody>
      </p:sp>
      <p:sp>
        <p:nvSpPr>
          <p:cNvPr id="38" name="文本框 37">
            <a:extLst>
              <a:ext uri="{FF2B5EF4-FFF2-40B4-BE49-F238E27FC236}">
                <a16:creationId xmlns:a16="http://schemas.microsoft.com/office/drawing/2014/main" id="{4F22BFD5-3065-4851-0FFD-D8D4F60D07EF}"/>
              </a:ext>
            </a:extLst>
          </p:cNvPr>
          <p:cNvSpPr txBox="1"/>
          <p:nvPr/>
        </p:nvSpPr>
        <p:spPr>
          <a:xfrm>
            <a:off x="9667125" y="3237607"/>
            <a:ext cx="373820" cy="307777"/>
          </a:xfrm>
          <a:prstGeom prst="rect">
            <a:avLst/>
          </a:prstGeom>
          <a:noFill/>
        </p:spPr>
        <p:txBody>
          <a:bodyPr wrap="none" rtlCol="0">
            <a:spAutoFit/>
          </a:bodyPr>
          <a:lstStyle/>
          <a:p>
            <a:pPr algn="ctr"/>
            <a:r>
              <a:rPr lang="fr-FR" sz="1400" dirty="0">
                <a:solidFill>
                  <a:schemeClr val="bg1"/>
                </a:solidFill>
                <a:latin typeface="Candara" panose="020E0502030303020204" pitchFamily="34" charset="0"/>
              </a:rPr>
              <a:t>(f)</a:t>
            </a:r>
          </a:p>
        </p:txBody>
      </p:sp>
      <p:sp>
        <p:nvSpPr>
          <p:cNvPr id="3" name="矩形 2">
            <a:extLst>
              <a:ext uri="{FF2B5EF4-FFF2-40B4-BE49-F238E27FC236}">
                <a16:creationId xmlns:a16="http://schemas.microsoft.com/office/drawing/2014/main" id="{3AF36901-DA17-F3E5-9553-F78C38142CAA}"/>
              </a:ext>
            </a:extLst>
          </p:cNvPr>
          <p:cNvSpPr/>
          <p:nvPr/>
        </p:nvSpPr>
        <p:spPr>
          <a:xfrm>
            <a:off x="7564121" y="3237607"/>
            <a:ext cx="802639" cy="1841585"/>
          </a:xfrm>
          <a:prstGeom prst="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solidFill>
                <a:srgbClr val="FFFF00"/>
              </a:solidFill>
            </a:endParaRPr>
          </a:p>
        </p:txBody>
      </p:sp>
      <p:sp>
        <p:nvSpPr>
          <p:cNvPr id="4" name="矩形 3">
            <a:extLst>
              <a:ext uri="{FF2B5EF4-FFF2-40B4-BE49-F238E27FC236}">
                <a16:creationId xmlns:a16="http://schemas.microsoft.com/office/drawing/2014/main" id="{1F4B3E71-C7C8-3DCA-4BF1-21FADD41D6F0}"/>
              </a:ext>
            </a:extLst>
          </p:cNvPr>
          <p:cNvSpPr/>
          <p:nvPr/>
        </p:nvSpPr>
        <p:spPr>
          <a:xfrm>
            <a:off x="9718809" y="3192007"/>
            <a:ext cx="1555709" cy="927004"/>
          </a:xfrm>
          <a:prstGeom prst="rect">
            <a:avLst/>
          </a:prstGeom>
          <a:noFill/>
          <a:ln w="571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solidFill>
                <a:srgbClr val="FFFF00"/>
              </a:solidFill>
            </a:endParaRPr>
          </a:p>
        </p:txBody>
      </p:sp>
      <p:sp>
        <p:nvSpPr>
          <p:cNvPr id="9" name="日期占位符 8">
            <a:extLst>
              <a:ext uri="{FF2B5EF4-FFF2-40B4-BE49-F238E27FC236}">
                <a16:creationId xmlns:a16="http://schemas.microsoft.com/office/drawing/2014/main" id="{AE3E8CB9-D822-4203-A46B-6D9B3135FC5D}"/>
              </a:ext>
            </a:extLst>
          </p:cNvPr>
          <p:cNvSpPr>
            <a:spLocks noGrp="1"/>
          </p:cNvSpPr>
          <p:nvPr>
            <p:ph type="dt" sz="half" idx="6"/>
          </p:nvPr>
        </p:nvSpPr>
        <p:spPr/>
        <p:txBody>
          <a:bodyPr/>
          <a:lstStyle/>
          <a:p>
            <a:pPr marL="25169">
              <a:lnSpc>
                <a:spcPts val="1110"/>
              </a:lnSpc>
              <a:defRPr/>
            </a:pPr>
            <a:fld id="{78FCE5FA-C68D-46D0-884B-535F971BA8D6}" type="datetime1">
              <a:rPr lang="fr-FR" smtClean="0"/>
              <a:t>24/06/2026</a:t>
            </a:fld>
            <a:endParaRPr lang="fr-FR" dirty="0"/>
          </a:p>
        </p:txBody>
      </p:sp>
      <p:pic>
        <p:nvPicPr>
          <p:cNvPr id="8" name="图片 7">
            <a:extLst>
              <a:ext uri="{FF2B5EF4-FFF2-40B4-BE49-F238E27FC236}">
                <a16:creationId xmlns:a16="http://schemas.microsoft.com/office/drawing/2014/main" id="{9F3C6DCC-0C7C-C8F9-6866-2C4F445901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4553" y="2292411"/>
            <a:ext cx="1143059" cy="546128"/>
          </a:xfrm>
          <a:prstGeom prst="rect">
            <a:avLst/>
          </a:prstGeom>
        </p:spPr>
      </p:pic>
      <p:sp>
        <p:nvSpPr>
          <p:cNvPr id="6" name="文本框 5">
            <a:extLst>
              <a:ext uri="{FF2B5EF4-FFF2-40B4-BE49-F238E27FC236}">
                <a16:creationId xmlns:a16="http://schemas.microsoft.com/office/drawing/2014/main" id="{2F069A77-C788-D24D-F3EC-E481901136CF}"/>
              </a:ext>
            </a:extLst>
          </p:cNvPr>
          <p:cNvSpPr txBox="1"/>
          <p:nvPr/>
        </p:nvSpPr>
        <p:spPr bwMode="auto">
          <a:xfrm>
            <a:off x="11594799" y="5857787"/>
            <a:ext cx="261610" cy="369332"/>
          </a:xfrm>
          <a:prstGeom prst="rect">
            <a:avLst/>
          </a:prstGeom>
          <a:noFill/>
        </p:spPr>
        <p:txBody>
          <a:bodyPr wrap="none" rtlCol="0">
            <a:spAutoFit/>
          </a:bodyPr>
          <a:lstStyle/>
          <a:p>
            <a:fld id="{003D2B6F-CAFF-4A35-A6EB-75E47E15EF20}" type="slidenum">
              <a:rPr lang="fr-FR" b="1" smtClean="0">
                <a:solidFill>
                  <a:srgbClr val="1717FF"/>
                </a:solidFill>
                <a:effectLst>
                  <a:outerShdw blurRad="38100" dist="38100" dir="2700000" algn="tl">
                    <a:srgbClr val="000000">
                      <a:alpha val="43137"/>
                    </a:srgbClr>
                  </a:outerShdw>
                </a:effectLst>
                <a:latin typeface="Candara" panose="020E0502030303020204" pitchFamily="34" charset="0"/>
              </a:rPr>
              <a:t>23</a:t>
            </a:fld>
            <a:endParaRPr lang="fr-FR" b="1" dirty="0">
              <a:solidFill>
                <a:srgbClr val="1717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39769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DF1A96E3-0075-C49B-25DB-B6D3C5115845}"/>
              </a:ext>
            </a:extLst>
          </p:cNvPr>
          <p:cNvGrpSpPr/>
          <p:nvPr/>
        </p:nvGrpSpPr>
        <p:grpSpPr>
          <a:xfrm rot="5400000" flipH="1">
            <a:off x="6280557" y="3089078"/>
            <a:ext cx="2907758" cy="2278798"/>
            <a:chOff x="6280557" y="3089078"/>
            <a:chExt cx="2907758" cy="2278798"/>
          </a:xfrm>
        </p:grpSpPr>
        <p:pic>
          <p:nvPicPr>
            <p:cNvPr id="15" name="图片 14">
              <a:extLst>
                <a:ext uri="{FF2B5EF4-FFF2-40B4-BE49-F238E27FC236}">
                  <a16:creationId xmlns:a16="http://schemas.microsoft.com/office/drawing/2014/main" id="{6A23307B-4FFB-E667-D6A8-9B0104B32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280557" y="3089078"/>
              <a:ext cx="2907758" cy="2278798"/>
            </a:xfrm>
            <a:prstGeom prst="rect">
              <a:avLst/>
            </a:prstGeom>
          </p:spPr>
        </p:pic>
        <p:sp>
          <p:nvSpPr>
            <p:cNvPr id="3" name="矩形 2">
              <a:extLst>
                <a:ext uri="{FF2B5EF4-FFF2-40B4-BE49-F238E27FC236}">
                  <a16:creationId xmlns:a16="http://schemas.microsoft.com/office/drawing/2014/main" id="{3AF36901-DA17-F3E5-9553-F78C38142CAA}"/>
                </a:ext>
              </a:extLst>
            </p:cNvPr>
            <p:cNvSpPr/>
            <p:nvPr/>
          </p:nvSpPr>
          <p:spPr>
            <a:xfrm>
              <a:off x="7564121" y="3237607"/>
              <a:ext cx="802639" cy="1841585"/>
            </a:xfrm>
            <a:prstGeom prst="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solidFill>
                  <a:srgbClr val="FFFF00"/>
                </a:solidFill>
              </a:endParaRPr>
            </a:p>
          </p:txBody>
        </p:sp>
      </p:grpSp>
      <mc:AlternateContent xmlns:mc="http://schemas.openxmlformats.org/markup-compatibility/2006" xmlns:a14="http://schemas.microsoft.com/office/drawing/2010/main">
        <mc:Choice Requires="a14">
          <p:sp>
            <p:nvSpPr>
              <p:cNvPr id="2" name="object 2">
                <a:extLst>
                  <a:ext uri="{FF2B5EF4-FFF2-40B4-BE49-F238E27FC236}">
                    <a16:creationId xmlns:a16="http://schemas.microsoft.com/office/drawing/2014/main" id="{8D9E3F0C-F026-426A-E4E0-CB13F6B1E9B3}"/>
                  </a:ext>
                </a:extLst>
              </p:cNvPr>
              <p:cNvSpPr txBox="1">
                <a:spLocks/>
              </p:cNvSpPr>
              <p:nvPr/>
            </p:nvSpPr>
            <p:spPr bwMode="auto">
              <a:xfrm>
                <a:off x="809897" y="201340"/>
                <a:ext cx="10941321" cy="946765"/>
              </a:xfrm>
              <a:prstGeom prst="rect">
                <a:avLst/>
              </a:prstGeom>
            </p:spPr>
            <p:txBody>
              <a:bodyPr vert="horz" wrap="square" lIns="0" tIns="30194" rIns="0" bIns="0" rtlCol="0">
                <a:spAutoFit/>
              </a:bodyPr>
              <a:lstStyle>
                <a:lvl1pPr>
                  <a:defRPr sz="1700" b="0" i="0">
                    <a:solidFill>
                      <a:schemeClr val="bg1"/>
                    </a:solidFill>
                    <a:latin typeface="Candara"/>
                    <a:ea typeface="+mj-ea"/>
                    <a:cs typeface="Candara"/>
                  </a:defRPr>
                </a:lvl1pPr>
              </a:lstStyle>
              <a:p>
                <a:pPr marL="4081019" algn="r">
                  <a:spcBef>
                    <a:spcPts val="230"/>
                  </a:spcBef>
                  <a:defRPr/>
                </a:pPr>
                <a:r>
                  <a:rPr lang="fr-FR" sz="3369" dirty="0">
                    <a:ea typeface="Candara"/>
                  </a:rPr>
                  <a:t>Résultats</a:t>
                </a:r>
              </a:p>
              <a:p>
                <a:pPr marL="4081019" algn="r">
                  <a:spcBef>
                    <a:spcPts val="230"/>
                  </a:spcBef>
                  <a:defRPr/>
                </a:pPr>
                <a:r>
                  <a:rPr lang="fr-FR" sz="2000" dirty="0">
                    <a:latin typeface="Candara" panose="020E0502030303020204" pitchFamily="34" charset="0"/>
                  </a:rPr>
                  <a:t>DSF </a:t>
                </a:r>
                <a14:m>
                  <m:oMath xmlns:m="http://schemas.openxmlformats.org/officeDocument/2006/math">
                    <m:sSubSup>
                      <m:sSubSupPr>
                        <m:ctrlPr>
                          <a:rPr lang="fr-FR" sz="2000" i="1" smtClean="0">
                            <a:latin typeface="Cambria Math" panose="02040503050406030204" pitchFamily="18" charset="0"/>
                          </a:rPr>
                        </m:ctrlPr>
                      </m:sSubSupPr>
                      <m:e>
                        <m:r>
                          <a:rPr lang="fr-FR" sz="2000" b="0" i="1" smtClean="0">
                            <a:latin typeface="Cambria Math" panose="02040503050406030204" pitchFamily="18" charset="0"/>
                          </a:rPr>
                          <m:t>𝑉</m:t>
                        </m:r>
                      </m:e>
                      <m:sub>
                        <m:r>
                          <a:rPr lang="fr-FR" sz="2000" b="0" i="1" smtClean="0">
                            <a:latin typeface="Cambria Math" panose="02040503050406030204" pitchFamily="18" charset="0"/>
                          </a:rPr>
                          <m:t>𝑟</m:t>
                        </m:r>
                      </m:sub>
                      <m:sup>
                        <m:r>
                          <a:rPr lang="fr-FR" sz="2000" b="0" i="1" smtClean="0">
                            <a:latin typeface="Cambria Math" panose="02040503050406030204" pitchFamily="18" charset="0"/>
                          </a:rPr>
                          <m:t>(</m:t>
                        </m:r>
                        <m:r>
                          <a:rPr lang="fr-FR" sz="2000" b="0" i="1" smtClean="0">
                            <a:latin typeface="Cambria Math" panose="02040503050406030204" pitchFamily="18" charset="0"/>
                          </a:rPr>
                          <m:t>𝑛</m:t>
                        </m:r>
                        <m:r>
                          <a:rPr lang="fr-FR" sz="2000" b="0" i="1" smtClean="0">
                            <a:latin typeface="Cambria Math" panose="02040503050406030204" pitchFamily="18" charset="0"/>
                          </a:rPr>
                          <m:t>)</m:t>
                        </m:r>
                      </m:sup>
                    </m:sSubSup>
                    <m:r>
                      <a:rPr lang="fr-FR" sz="2000" i="1" smtClean="0">
                        <a:latin typeface="Cambria Math" panose="02040503050406030204" pitchFamily="18" charset="0"/>
                      </a:rPr>
                      <m:t> </m:t>
                    </m:r>
                    <m:r>
                      <a:rPr lang="fr-FR" sz="2000" b="0" i="1" smtClean="0">
                        <a:latin typeface="Cambria Math" panose="02040503050406030204" pitchFamily="18" charset="0"/>
                      </a:rPr>
                      <m:t>(</m:t>
                    </m:r>
                    <m:r>
                      <a:rPr lang="fr-FR" sz="2000" b="0" i="1" smtClean="0">
                        <a:latin typeface="Cambria Math" panose="02040503050406030204" pitchFamily="18" charset="0"/>
                        <a:ea typeface="Cambria Math" panose="02040503050406030204" pitchFamily="18" charset="0"/>
                      </a:rPr>
                      <m:t>𝑓</m:t>
                    </m:r>
                    <m:r>
                      <a:rPr lang="fr-FR" sz="2000" b="0" i="1" smtClean="0">
                        <a:latin typeface="Cambria Math" panose="02040503050406030204" pitchFamily="18" charset="0"/>
                        <a:ea typeface="Cambria Math" panose="02040503050406030204" pitchFamily="18" charset="0"/>
                      </a:rPr>
                      <m:t>)</m:t>
                    </m:r>
                  </m:oMath>
                </a14:m>
                <a:r>
                  <a:rPr lang="sv-SE" sz="2000" dirty="0">
                    <a:latin typeface="Candara" panose="020E0502030303020204" pitchFamily="34" charset="0"/>
                  </a:rPr>
                  <a:t> </a:t>
                </a:r>
                <a:endParaRPr lang="fr-FR" sz="2000" dirty="0">
                  <a:latin typeface="Candara" panose="020E0502030303020204" pitchFamily="34" charset="0"/>
                </a:endParaRPr>
              </a:p>
            </p:txBody>
          </p:sp>
        </mc:Choice>
        <mc:Fallback xmlns="">
          <p:sp>
            <p:nvSpPr>
              <p:cNvPr id="2" name="object 2">
                <a:extLst>
                  <a:ext uri="{FF2B5EF4-FFF2-40B4-BE49-F238E27FC236}">
                    <a16:creationId xmlns:a16="http://schemas.microsoft.com/office/drawing/2014/main" id="{8D9E3F0C-F026-426A-E4E0-CB13F6B1E9B3}"/>
                  </a:ext>
                </a:extLst>
              </p:cNvPr>
              <p:cNvSpPr txBox="1">
                <a:spLocks noRot="1" noChangeAspect="1" noMove="1" noResize="1" noEditPoints="1" noAdjustHandles="1" noChangeArrowheads="1" noChangeShapeType="1" noTextEdit="1"/>
              </p:cNvSpPr>
              <p:nvPr/>
            </p:nvSpPr>
            <p:spPr bwMode="auto">
              <a:xfrm>
                <a:off x="809897" y="201340"/>
                <a:ext cx="10941321" cy="946765"/>
              </a:xfrm>
              <a:prstGeom prst="rect">
                <a:avLst/>
              </a:prstGeom>
              <a:blipFill>
                <a:blip r:embed="rId4"/>
                <a:stretch>
                  <a:fillRect t="-10323" r="-2340" b="-15484"/>
                </a:stretch>
              </a:blipFill>
            </p:spPr>
            <p:txBody>
              <a:bodyPr/>
              <a:lstStyle/>
              <a:p>
                <a:r>
                  <a:rPr lang="fr-FR">
                    <a:noFill/>
                  </a:rPr>
                  <a:t> </a:t>
                </a:r>
              </a:p>
            </p:txBody>
          </p:sp>
        </mc:Fallback>
      </mc:AlternateContent>
      <p:sp>
        <p:nvSpPr>
          <p:cNvPr id="24" name="文本框 23">
            <a:extLst>
              <a:ext uri="{FF2B5EF4-FFF2-40B4-BE49-F238E27FC236}">
                <a16:creationId xmlns:a16="http://schemas.microsoft.com/office/drawing/2014/main" id="{9E942233-7ADD-9747-5EC7-05BC11F5A735}"/>
              </a:ext>
            </a:extLst>
          </p:cNvPr>
          <p:cNvSpPr txBox="1"/>
          <p:nvPr/>
        </p:nvSpPr>
        <p:spPr>
          <a:xfrm>
            <a:off x="7122375" y="6273314"/>
            <a:ext cx="4847954" cy="430887"/>
          </a:xfrm>
          <a:prstGeom prst="rect">
            <a:avLst/>
          </a:prstGeom>
          <a:noFill/>
        </p:spPr>
        <p:txBody>
          <a:bodyPr wrap="square" rtlCol="0">
            <a:spAutoFit/>
          </a:bodyPr>
          <a:lstStyle/>
          <a:p>
            <a:pPr algn="just"/>
            <a:r>
              <a:rPr lang="fr-FR" sz="1100" dirty="0"/>
              <a:t> [4] </a:t>
            </a:r>
            <a:r>
              <a:rPr lang="en-US" sz="1100" dirty="0"/>
              <a:t>F. Wullens and W. Kropp, “Wave content of vibration field of a rolling tyre,” Acta Acustica united with Acustica, vol. 93, pp. 48–56, 2007</a:t>
            </a:r>
            <a:endParaRPr lang="fr-FR" sz="1100" dirty="0"/>
          </a:p>
        </p:txBody>
      </p:sp>
      <p:pic>
        <p:nvPicPr>
          <p:cNvPr id="7" name="图片 6">
            <a:extLst>
              <a:ext uri="{FF2B5EF4-FFF2-40B4-BE49-F238E27FC236}">
                <a16:creationId xmlns:a16="http://schemas.microsoft.com/office/drawing/2014/main" id="{CBD0E042-C48D-4E47-E12F-2533A25F875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1671" y="956374"/>
            <a:ext cx="5756841" cy="2737232"/>
          </a:xfrm>
          <a:prstGeom prst="rect">
            <a:avLst/>
          </a:prstGeom>
        </p:spPr>
      </p:pic>
      <p:pic>
        <p:nvPicPr>
          <p:cNvPr id="11" name="图片 10">
            <a:extLst>
              <a:ext uri="{FF2B5EF4-FFF2-40B4-BE49-F238E27FC236}">
                <a16:creationId xmlns:a16="http://schemas.microsoft.com/office/drawing/2014/main" id="{09A312C4-43B2-7430-7B71-7873D5A4EC3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37534" y="3595208"/>
            <a:ext cx="5756841" cy="2737232"/>
          </a:xfrm>
          <a:prstGeom prst="rect">
            <a:avLst/>
          </a:prstGeom>
        </p:spPr>
      </p:pic>
      <p:sp>
        <p:nvSpPr>
          <p:cNvPr id="12" name="文本框 11">
            <a:extLst>
              <a:ext uri="{FF2B5EF4-FFF2-40B4-BE49-F238E27FC236}">
                <a16:creationId xmlns:a16="http://schemas.microsoft.com/office/drawing/2014/main" id="{ECCFC7B6-3E8F-A962-3BBD-7BE8403CCF9B}"/>
              </a:ext>
            </a:extLst>
          </p:cNvPr>
          <p:cNvSpPr txBox="1"/>
          <p:nvPr/>
        </p:nvSpPr>
        <p:spPr>
          <a:xfrm>
            <a:off x="392224" y="6252175"/>
            <a:ext cx="5586288" cy="523220"/>
          </a:xfrm>
          <a:prstGeom prst="rect">
            <a:avLst/>
          </a:prstGeom>
          <a:noFill/>
        </p:spPr>
        <p:txBody>
          <a:bodyPr wrap="square" rtlCol="0">
            <a:spAutoFit/>
          </a:bodyPr>
          <a:lstStyle/>
          <a:p>
            <a:pPr algn="ctr"/>
            <a:r>
              <a:rPr lang="fr-FR" altLang="zh-CN" sz="1400" b="1" dirty="0"/>
              <a:t>Décomposition en série de Fourier des vitesses radiales </a:t>
            </a:r>
            <a:r>
              <a:rPr lang="fr-FR" altLang="zh-CN" sz="1400" b="1" dirty="0" err="1"/>
              <a:t>v</a:t>
            </a:r>
            <a:r>
              <a:rPr lang="fr-FR" altLang="zh-CN" sz="1400" b="1" baseline="-25000" dirty="0" err="1"/>
              <a:t>r</a:t>
            </a:r>
            <a:r>
              <a:rPr lang="fr-FR" altLang="zh-CN" sz="1400" b="1" dirty="0"/>
              <a:t> </a:t>
            </a:r>
            <a:r>
              <a:rPr lang="fr-FR" altLang="zh-CN" sz="1400" b="1" baseline="30000" dirty="0"/>
              <a:t>(n)</a:t>
            </a:r>
            <a:r>
              <a:rPr lang="fr-FR" altLang="zh-CN" sz="1400" b="1" dirty="0"/>
              <a:t> (f), 30 km/h, type de chaussée N et A’</a:t>
            </a:r>
            <a:endParaRPr lang="fr-FR" sz="1400" b="1" dirty="0"/>
          </a:p>
        </p:txBody>
      </p:sp>
      <p:sp>
        <p:nvSpPr>
          <p:cNvPr id="26" name="文本框 25">
            <a:extLst>
              <a:ext uri="{FF2B5EF4-FFF2-40B4-BE49-F238E27FC236}">
                <a16:creationId xmlns:a16="http://schemas.microsoft.com/office/drawing/2014/main" id="{9E9302D9-F0F9-6FA1-521F-AF7CB34F7092}"/>
              </a:ext>
            </a:extLst>
          </p:cNvPr>
          <p:cNvSpPr txBox="1"/>
          <p:nvPr/>
        </p:nvSpPr>
        <p:spPr>
          <a:xfrm>
            <a:off x="6761132" y="2548779"/>
            <a:ext cx="401072" cy="307777"/>
          </a:xfrm>
          <a:prstGeom prst="rect">
            <a:avLst/>
          </a:prstGeom>
          <a:noFill/>
        </p:spPr>
        <p:txBody>
          <a:bodyPr wrap="none" rtlCol="0">
            <a:spAutoFit/>
          </a:bodyPr>
          <a:lstStyle/>
          <a:p>
            <a:pPr algn="ctr"/>
            <a:r>
              <a:rPr lang="fr-FR" sz="1400" dirty="0">
                <a:solidFill>
                  <a:schemeClr val="bg1"/>
                </a:solidFill>
                <a:latin typeface="Candara" panose="020E0502030303020204" pitchFamily="34" charset="0"/>
              </a:rPr>
              <a:t>(a)</a:t>
            </a:r>
          </a:p>
        </p:txBody>
      </p:sp>
      <p:sp>
        <p:nvSpPr>
          <p:cNvPr id="27" name="文本框 26">
            <a:extLst>
              <a:ext uri="{FF2B5EF4-FFF2-40B4-BE49-F238E27FC236}">
                <a16:creationId xmlns:a16="http://schemas.microsoft.com/office/drawing/2014/main" id="{67B4DAC8-4AAE-9FBF-748A-298EACC6877F}"/>
              </a:ext>
            </a:extLst>
          </p:cNvPr>
          <p:cNvSpPr txBox="1"/>
          <p:nvPr/>
        </p:nvSpPr>
        <p:spPr>
          <a:xfrm>
            <a:off x="9672096" y="2548778"/>
            <a:ext cx="412292" cy="307777"/>
          </a:xfrm>
          <a:prstGeom prst="rect">
            <a:avLst/>
          </a:prstGeom>
          <a:noFill/>
        </p:spPr>
        <p:txBody>
          <a:bodyPr wrap="none" rtlCol="0">
            <a:spAutoFit/>
          </a:bodyPr>
          <a:lstStyle/>
          <a:p>
            <a:pPr algn="ctr"/>
            <a:r>
              <a:rPr lang="fr-FR" sz="1400" dirty="0">
                <a:solidFill>
                  <a:schemeClr val="bg1"/>
                </a:solidFill>
                <a:latin typeface="Candara" panose="020E0502030303020204" pitchFamily="34" charset="0"/>
              </a:rPr>
              <a:t>(b)</a:t>
            </a:r>
          </a:p>
        </p:txBody>
      </p:sp>
      <p:grpSp>
        <p:nvGrpSpPr>
          <p:cNvPr id="28" name="组合 27">
            <a:extLst>
              <a:ext uri="{FF2B5EF4-FFF2-40B4-BE49-F238E27FC236}">
                <a16:creationId xmlns:a16="http://schemas.microsoft.com/office/drawing/2014/main" id="{E8B1C69D-C2E9-7CC2-21AF-8211A3634C7C}"/>
              </a:ext>
            </a:extLst>
          </p:cNvPr>
          <p:cNvGrpSpPr/>
          <p:nvPr/>
        </p:nvGrpSpPr>
        <p:grpSpPr>
          <a:xfrm>
            <a:off x="6584124" y="1459112"/>
            <a:ext cx="2269732" cy="1071650"/>
            <a:chOff x="4305740" y="2363642"/>
            <a:chExt cx="2269732" cy="1071650"/>
          </a:xfrm>
        </p:grpSpPr>
        <p:pic>
          <p:nvPicPr>
            <p:cNvPr id="29" name="图片 28">
              <a:extLst>
                <a:ext uri="{FF2B5EF4-FFF2-40B4-BE49-F238E27FC236}">
                  <a16:creationId xmlns:a16="http://schemas.microsoft.com/office/drawing/2014/main" id="{28E6BA0D-E14B-A216-D70C-F067729A4FC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305740" y="2368604"/>
              <a:ext cx="2269732" cy="1066688"/>
            </a:xfrm>
            <a:prstGeom prst="rect">
              <a:avLst/>
            </a:prstGeom>
          </p:spPr>
        </p:pic>
        <p:sp>
          <p:nvSpPr>
            <p:cNvPr id="30" name="文本框 29">
              <a:extLst>
                <a:ext uri="{FF2B5EF4-FFF2-40B4-BE49-F238E27FC236}">
                  <a16:creationId xmlns:a16="http://schemas.microsoft.com/office/drawing/2014/main" id="{02977967-3B21-3BC1-9E03-E6020EAC8FF5}"/>
                </a:ext>
              </a:extLst>
            </p:cNvPr>
            <p:cNvSpPr txBox="1"/>
            <p:nvPr/>
          </p:nvSpPr>
          <p:spPr>
            <a:xfrm>
              <a:off x="4446125" y="2363642"/>
              <a:ext cx="394660" cy="307777"/>
            </a:xfrm>
            <a:prstGeom prst="rect">
              <a:avLst/>
            </a:prstGeom>
            <a:noFill/>
          </p:spPr>
          <p:txBody>
            <a:bodyPr wrap="none" rtlCol="0">
              <a:spAutoFit/>
            </a:bodyPr>
            <a:lstStyle/>
            <a:p>
              <a:pPr algn="ctr"/>
              <a:r>
                <a:rPr lang="fr-FR" sz="1400" dirty="0">
                  <a:latin typeface="Candara" panose="020E0502030303020204" pitchFamily="34" charset="0"/>
                </a:rPr>
                <a:t>(c)</a:t>
              </a:r>
            </a:p>
          </p:txBody>
        </p:sp>
      </p:grpSp>
      <p:grpSp>
        <p:nvGrpSpPr>
          <p:cNvPr id="31" name="组合 30">
            <a:extLst>
              <a:ext uri="{FF2B5EF4-FFF2-40B4-BE49-F238E27FC236}">
                <a16:creationId xmlns:a16="http://schemas.microsoft.com/office/drawing/2014/main" id="{8A5681EC-484A-EB8D-CA7A-4AC1B54A95A8}"/>
              </a:ext>
            </a:extLst>
          </p:cNvPr>
          <p:cNvGrpSpPr/>
          <p:nvPr/>
        </p:nvGrpSpPr>
        <p:grpSpPr>
          <a:xfrm>
            <a:off x="9459469" y="1461731"/>
            <a:ext cx="2370070" cy="1132107"/>
            <a:chOff x="4261641" y="4831769"/>
            <a:chExt cx="2370070" cy="1132107"/>
          </a:xfrm>
        </p:grpSpPr>
        <p:pic>
          <p:nvPicPr>
            <p:cNvPr id="32" name="图片 31">
              <a:extLst>
                <a:ext uri="{FF2B5EF4-FFF2-40B4-BE49-F238E27FC236}">
                  <a16:creationId xmlns:a16="http://schemas.microsoft.com/office/drawing/2014/main" id="{9EEB2B6C-22F0-BBF8-96BE-CB5321B74B5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261641" y="4850034"/>
              <a:ext cx="2370070" cy="1113842"/>
            </a:xfrm>
            <a:prstGeom prst="rect">
              <a:avLst/>
            </a:prstGeom>
          </p:spPr>
        </p:pic>
        <p:sp>
          <p:nvSpPr>
            <p:cNvPr id="33" name="文本框 32">
              <a:extLst>
                <a:ext uri="{FF2B5EF4-FFF2-40B4-BE49-F238E27FC236}">
                  <a16:creationId xmlns:a16="http://schemas.microsoft.com/office/drawing/2014/main" id="{BDA12739-1711-8439-4D65-D5B61D242FBF}"/>
                </a:ext>
              </a:extLst>
            </p:cNvPr>
            <p:cNvSpPr txBox="1"/>
            <p:nvPr/>
          </p:nvSpPr>
          <p:spPr>
            <a:xfrm>
              <a:off x="4450061" y="4831769"/>
              <a:ext cx="412292" cy="307777"/>
            </a:xfrm>
            <a:prstGeom prst="rect">
              <a:avLst/>
            </a:prstGeom>
            <a:noFill/>
          </p:spPr>
          <p:txBody>
            <a:bodyPr wrap="none" rtlCol="0">
              <a:spAutoFit/>
            </a:bodyPr>
            <a:lstStyle/>
            <a:p>
              <a:pPr algn="ctr"/>
              <a:r>
                <a:rPr lang="fr-FR" sz="1400" dirty="0">
                  <a:latin typeface="Candara" panose="020E0502030303020204" pitchFamily="34" charset="0"/>
                </a:rPr>
                <a:t>(d)</a:t>
              </a:r>
            </a:p>
          </p:txBody>
        </p:sp>
      </p:grpSp>
      <p:sp>
        <p:nvSpPr>
          <p:cNvPr id="36" name="文本框 35">
            <a:extLst>
              <a:ext uri="{FF2B5EF4-FFF2-40B4-BE49-F238E27FC236}">
                <a16:creationId xmlns:a16="http://schemas.microsoft.com/office/drawing/2014/main" id="{054D634A-2139-F441-59A9-4B028A05A724}"/>
              </a:ext>
            </a:extLst>
          </p:cNvPr>
          <p:cNvSpPr txBox="1"/>
          <p:nvPr/>
        </p:nvSpPr>
        <p:spPr>
          <a:xfrm>
            <a:off x="6756256" y="2530762"/>
            <a:ext cx="4847953" cy="307777"/>
          </a:xfrm>
          <a:prstGeom prst="rect">
            <a:avLst/>
          </a:prstGeom>
          <a:noFill/>
        </p:spPr>
        <p:txBody>
          <a:bodyPr wrap="square" rtlCol="0">
            <a:spAutoFit/>
          </a:bodyPr>
          <a:lstStyle/>
          <a:p>
            <a:pPr algn="ctr"/>
            <a:r>
              <a:rPr lang="fr-FR" altLang="zh-CN" sz="1400" b="1" dirty="0"/>
              <a:t>Champ d’excitation F</a:t>
            </a:r>
            <a:r>
              <a:rPr lang="fr-FR" altLang="zh-CN" sz="1400" b="1" baseline="30000" dirty="0"/>
              <a:t>(n) </a:t>
            </a:r>
            <a:r>
              <a:rPr lang="fr-FR" altLang="zh-CN" sz="1400" b="1" dirty="0"/>
              <a:t>(z=0 , f</a:t>
            </a:r>
            <a:r>
              <a:rPr lang="el-GR" altLang="zh-CN" sz="1400" b="1" dirty="0"/>
              <a:t>)</a:t>
            </a:r>
            <a:r>
              <a:rPr lang="fr-FR" altLang="zh-CN" sz="1400" b="1" dirty="0"/>
              <a:t> induite par la chaussée N et A’</a:t>
            </a:r>
            <a:endParaRPr lang="fr-FR" sz="1400" b="1" dirty="0"/>
          </a:p>
        </p:txBody>
      </p:sp>
      <p:sp>
        <p:nvSpPr>
          <p:cNvPr id="37" name="文本框 36">
            <a:extLst>
              <a:ext uri="{FF2B5EF4-FFF2-40B4-BE49-F238E27FC236}">
                <a16:creationId xmlns:a16="http://schemas.microsoft.com/office/drawing/2014/main" id="{33E3E3AC-98B8-7EA2-643D-3AFA50A54E7C}"/>
              </a:ext>
            </a:extLst>
          </p:cNvPr>
          <p:cNvSpPr txBox="1"/>
          <p:nvPr/>
        </p:nvSpPr>
        <p:spPr>
          <a:xfrm>
            <a:off x="6719700" y="3237608"/>
            <a:ext cx="404278" cy="307777"/>
          </a:xfrm>
          <a:prstGeom prst="rect">
            <a:avLst/>
          </a:prstGeom>
          <a:noFill/>
        </p:spPr>
        <p:txBody>
          <a:bodyPr wrap="none" rtlCol="0">
            <a:spAutoFit/>
          </a:bodyPr>
          <a:lstStyle/>
          <a:p>
            <a:pPr algn="ctr"/>
            <a:r>
              <a:rPr lang="fr-FR" sz="1400" dirty="0">
                <a:latin typeface="Candara" panose="020E0502030303020204" pitchFamily="34" charset="0"/>
              </a:rPr>
              <a:t>(e)</a:t>
            </a:r>
          </a:p>
        </p:txBody>
      </p:sp>
      <p:sp>
        <p:nvSpPr>
          <p:cNvPr id="38" name="文本框 37">
            <a:extLst>
              <a:ext uri="{FF2B5EF4-FFF2-40B4-BE49-F238E27FC236}">
                <a16:creationId xmlns:a16="http://schemas.microsoft.com/office/drawing/2014/main" id="{4F22BFD5-3065-4851-0FFD-D8D4F60D07EF}"/>
              </a:ext>
            </a:extLst>
          </p:cNvPr>
          <p:cNvSpPr txBox="1"/>
          <p:nvPr/>
        </p:nvSpPr>
        <p:spPr>
          <a:xfrm>
            <a:off x="9667125" y="3237607"/>
            <a:ext cx="373820" cy="307777"/>
          </a:xfrm>
          <a:prstGeom prst="rect">
            <a:avLst/>
          </a:prstGeom>
          <a:noFill/>
        </p:spPr>
        <p:txBody>
          <a:bodyPr wrap="none" rtlCol="0">
            <a:spAutoFit/>
          </a:bodyPr>
          <a:lstStyle/>
          <a:p>
            <a:pPr algn="ctr"/>
            <a:r>
              <a:rPr lang="fr-FR" sz="1400" dirty="0">
                <a:latin typeface="Candara" panose="020E0502030303020204" pitchFamily="34" charset="0"/>
              </a:rPr>
              <a:t>(f)</a:t>
            </a:r>
          </a:p>
        </p:txBody>
      </p:sp>
      <p:grpSp>
        <p:nvGrpSpPr>
          <p:cNvPr id="6" name="组合 5">
            <a:extLst>
              <a:ext uri="{FF2B5EF4-FFF2-40B4-BE49-F238E27FC236}">
                <a16:creationId xmlns:a16="http://schemas.microsoft.com/office/drawing/2014/main" id="{57003401-E416-066A-685C-721332360B29}"/>
              </a:ext>
            </a:extLst>
          </p:cNvPr>
          <p:cNvGrpSpPr/>
          <p:nvPr/>
        </p:nvGrpSpPr>
        <p:grpSpPr>
          <a:xfrm rot="5400000" flipH="1">
            <a:off x="9188315" y="3089078"/>
            <a:ext cx="2912380" cy="2278798"/>
            <a:chOff x="9188315" y="3089078"/>
            <a:chExt cx="2912380" cy="2278798"/>
          </a:xfrm>
        </p:grpSpPr>
        <p:pic>
          <p:nvPicPr>
            <p:cNvPr id="16" name="图片 15">
              <a:extLst>
                <a:ext uri="{FF2B5EF4-FFF2-40B4-BE49-F238E27FC236}">
                  <a16:creationId xmlns:a16="http://schemas.microsoft.com/office/drawing/2014/main" id="{DB293583-F5D3-24E4-01B6-EB6596E52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auto">
            <a:xfrm>
              <a:off x="9188315" y="3089078"/>
              <a:ext cx="2912380" cy="2278798"/>
            </a:xfrm>
            <a:prstGeom prst="rect">
              <a:avLst/>
            </a:prstGeom>
          </p:spPr>
        </p:pic>
        <p:sp>
          <p:nvSpPr>
            <p:cNvPr id="4" name="矩形 3">
              <a:extLst>
                <a:ext uri="{FF2B5EF4-FFF2-40B4-BE49-F238E27FC236}">
                  <a16:creationId xmlns:a16="http://schemas.microsoft.com/office/drawing/2014/main" id="{1F4B3E71-C7C8-3DCA-4BF1-21FADD41D6F0}"/>
                </a:ext>
              </a:extLst>
            </p:cNvPr>
            <p:cNvSpPr/>
            <p:nvPr/>
          </p:nvSpPr>
          <p:spPr>
            <a:xfrm>
              <a:off x="9718809" y="3192007"/>
              <a:ext cx="1555709" cy="927004"/>
            </a:xfrm>
            <a:prstGeom prst="rect">
              <a:avLst/>
            </a:prstGeom>
            <a:noFill/>
            <a:ln w="571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solidFill>
                  <a:srgbClr val="FFFF00"/>
                </a:solidFill>
              </a:endParaRPr>
            </a:p>
          </p:txBody>
        </p:sp>
      </p:grpSp>
      <p:sp>
        <p:nvSpPr>
          <p:cNvPr id="8" name="矩形 7">
            <a:extLst>
              <a:ext uri="{FF2B5EF4-FFF2-40B4-BE49-F238E27FC236}">
                <a16:creationId xmlns:a16="http://schemas.microsoft.com/office/drawing/2014/main" id="{1310A981-C88B-E0B1-5E3B-EB921677E99F}"/>
              </a:ext>
            </a:extLst>
          </p:cNvPr>
          <p:cNvSpPr/>
          <p:nvPr/>
        </p:nvSpPr>
        <p:spPr>
          <a:xfrm rot="5400000" flipH="1">
            <a:off x="589138" y="792494"/>
            <a:ext cx="5256878" cy="5553593"/>
          </a:xfrm>
          <a:prstGeom prst="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solidFill>
                <a:srgbClr val="FFFF00"/>
              </a:solidFill>
            </a:endParaRPr>
          </a:p>
        </p:txBody>
      </p:sp>
      <p:sp>
        <p:nvSpPr>
          <p:cNvPr id="25" name="文本框 24">
            <a:extLst>
              <a:ext uri="{FF2B5EF4-FFF2-40B4-BE49-F238E27FC236}">
                <a16:creationId xmlns:a16="http://schemas.microsoft.com/office/drawing/2014/main" id="{84713AB9-B718-4F74-5B8F-B7FAF2D1F3A4}"/>
              </a:ext>
            </a:extLst>
          </p:cNvPr>
          <p:cNvSpPr txBox="1"/>
          <p:nvPr/>
        </p:nvSpPr>
        <p:spPr>
          <a:xfrm>
            <a:off x="6825831" y="5557804"/>
            <a:ext cx="4925387" cy="523220"/>
          </a:xfrm>
          <a:prstGeom prst="rect">
            <a:avLst/>
          </a:prstGeom>
          <a:noFill/>
        </p:spPr>
        <p:txBody>
          <a:bodyPr wrap="square" rtlCol="0">
            <a:spAutoFit/>
          </a:bodyPr>
          <a:lstStyle/>
          <a:p>
            <a:pPr algn="ctr"/>
            <a:r>
              <a:rPr lang="fr-FR" altLang="zh-CN" sz="1400" b="1" dirty="0"/>
              <a:t>Spectres de vibrations X0 (</a:t>
            </a:r>
            <a:r>
              <a:rPr lang="fr-FR" altLang="zh-CN" sz="1400" b="1" dirty="0" err="1"/>
              <a:t>kφ</a:t>
            </a:r>
            <a:r>
              <a:rPr lang="fr-FR" altLang="zh-CN" sz="1400" b="1" dirty="0"/>
              <a:t>, ω) et de force de contact F0 (</a:t>
            </a:r>
            <a:r>
              <a:rPr lang="fr-FR" altLang="zh-CN" sz="1400" b="1" dirty="0" err="1"/>
              <a:t>kφ</a:t>
            </a:r>
            <a:r>
              <a:rPr lang="fr-FR" altLang="zh-CN" sz="1400" b="1" dirty="0"/>
              <a:t>, ω) d’un pneu lisse roulant sur une chaussée rugueuse </a:t>
            </a:r>
            <a:r>
              <a:rPr lang="fr-FR" sz="1400" b="1" i="0" dirty="0">
                <a:effectLst/>
                <a:latin typeface="Candara" panose="020E0502030303020204" pitchFamily="34" charset="0"/>
              </a:rPr>
              <a:t>[4]</a:t>
            </a:r>
            <a:endParaRPr lang="fr-FR" sz="1400" b="1" dirty="0"/>
          </a:p>
        </p:txBody>
      </p:sp>
      <p:sp>
        <p:nvSpPr>
          <p:cNvPr id="9" name="矩形 8">
            <a:extLst>
              <a:ext uri="{FF2B5EF4-FFF2-40B4-BE49-F238E27FC236}">
                <a16:creationId xmlns:a16="http://schemas.microsoft.com/office/drawing/2014/main" id="{A417A5A6-B1F8-7693-4944-8E0A2DA1AABD}"/>
              </a:ext>
            </a:extLst>
          </p:cNvPr>
          <p:cNvSpPr/>
          <p:nvPr/>
        </p:nvSpPr>
        <p:spPr>
          <a:xfrm rot="5400000" flipH="1">
            <a:off x="8649917" y="-650189"/>
            <a:ext cx="1066686" cy="5292553"/>
          </a:xfrm>
          <a:prstGeom prst="rect">
            <a:avLst/>
          </a:prstGeom>
          <a:noFill/>
          <a:ln w="571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solidFill>
                <a:srgbClr val="FFFF00"/>
              </a:solidFill>
            </a:endParaRPr>
          </a:p>
        </p:txBody>
      </p:sp>
      <p:cxnSp>
        <p:nvCxnSpPr>
          <p:cNvPr id="17" name="连接符: 肘形 16">
            <a:extLst>
              <a:ext uri="{FF2B5EF4-FFF2-40B4-BE49-F238E27FC236}">
                <a16:creationId xmlns:a16="http://schemas.microsoft.com/office/drawing/2014/main" id="{97884B31-48C9-42D6-EED5-EE0DF21A43E8}"/>
              </a:ext>
            </a:extLst>
          </p:cNvPr>
          <p:cNvCxnSpPr>
            <a:stCxn id="9" idx="0"/>
            <a:endCxn id="16" idx="0"/>
          </p:cNvCxnSpPr>
          <p:nvPr/>
        </p:nvCxnSpPr>
        <p:spPr>
          <a:xfrm flipH="1">
            <a:off x="11783904" y="1996088"/>
            <a:ext cx="45633" cy="2232389"/>
          </a:xfrm>
          <a:prstGeom prst="bentConnector3">
            <a:avLst>
              <a:gd name="adj1" fmla="val -427230"/>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连接符: 肘形 20">
            <a:extLst>
              <a:ext uri="{FF2B5EF4-FFF2-40B4-BE49-F238E27FC236}">
                <a16:creationId xmlns:a16="http://schemas.microsoft.com/office/drawing/2014/main" id="{28A756CE-C40E-5BB3-2738-344805D8DA6D}"/>
              </a:ext>
            </a:extLst>
          </p:cNvPr>
          <p:cNvCxnSpPr>
            <a:stCxn id="8" idx="0"/>
            <a:endCxn id="3" idx="2"/>
          </p:cNvCxnSpPr>
          <p:nvPr/>
        </p:nvCxnSpPr>
        <p:spPr>
          <a:xfrm>
            <a:off x="5994374" y="3569291"/>
            <a:ext cx="889347" cy="428181"/>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日期占位符 21">
            <a:extLst>
              <a:ext uri="{FF2B5EF4-FFF2-40B4-BE49-F238E27FC236}">
                <a16:creationId xmlns:a16="http://schemas.microsoft.com/office/drawing/2014/main" id="{A86A2935-A07B-6038-8C89-F1D6A68AC80A}"/>
              </a:ext>
            </a:extLst>
          </p:cNvPr>
          <p:cNvSpPr>
            <a:spLocks noGrp="1"/>
          </p:cNvSpPr>
          <p:nvPr>
            <p:ph type="dt" sz="half" idx="6"/>
          </p:nvPr>
        </p:nvSpPr>
        <p:spPr/>
        <p:txBody>
          <a:bodyPr/>
          <a:lstStyle/>
          <a:p>
            <a:pPr marL="25169">
              <a:lnSpc>
                <a:spcPts val="1110"/>
              </a:lnSpc>
              <a:defRPr/>
            </a:pPr>
            <a:fld id="{FF6030E2-5C03-4273-8345-1D9502A62B0D}" type="datetime1">
              <a:rPr lang="fr-FR" smtClean="0"/>
              <a:t>24/06/2026</a:t>
            </a:fld>
            <a:endParaRPr lang="fr-FR" dirty="0"/>
          </a:p>
        </p:txBody>
      </p:sp>
      <p:sp>
        <p:nvSpPr>
          <p:cNvPr id="10" name="文本框 9">
            <a:extLst>
              <a:ext uri="{FF2B5EF4-FFF2-40B4-BE49-F238E27FC236}">
                <a16:creationId xmlns:a16="http://schemas.microsoft.com/office/drawing/2014/main" id="{0CD42B52-A6F8-4D6C-1BB4-15ABA17381A8}"/>
              </a:ext>
            </a:extLst>
          </p:cNvPr>
          <p:cNvSpPr txBox="1"/>
          <p:nvPr/>
        </p:nvSpPr>
        <p:spPr>
          <a:xfrm>
            <a:off x="609361" y="952868"/>
            <a:ext cx="401072" cy="307777"/>
          </a:xfrm>
          <a:prstGeom prst="rect">
            <a:avLst/>
          </a:prstGeom>
          <a:noFill/>
        </p:spPr>
        <p:txBody>
          <a:bodyPr wrap="none" rtlCol="0">
            <a:spAutoFit/>
          </a:bodyPr>
          <a:lstStyle/>
          <a:p>
            <a:pPr algn="ctr"/>
            <a:r>
              <a:rPr lang="fr-FR" sz="1400" dirty="0">
                <a:solidFill>
                  <a:schemeClr val="bg1"/>
                </a:solidFill>
                <a:latin typeface="Candara" panose="020E0502030303020204" pitchFamily="34" charset="0"/>
              </a:rPr>
              <a:t>(a)</a:t>
            </a:r>
          </a:p>
        </p:txBody>
      </p:sp>
      <p:sp>
        <p:nvSpPr>
          <p:cNvPr id="18" name="文本框 17">
            <a:extLst>
              <a:ext uri="{FF2B5EF4-FFF2-40B4-BE49-F238E27FC236}">
                <a16:creationId xmlns:a16="http://schemas.microsoft.com/office/drawing/2014/main" id="{F33CA590-E139-C397-2E95-59F18FE21ECF}"/>
              </a:ext>
            </a:extLst>
          </p:cNvPr>
          <p:cNvSpPr txBox="1"/>
          <p:nvPr/>
        </p:nvSpPr>
        <p:spPr>
          <a:xfrm>
            <a:off x="603751" y="3607306"/>
            <a:ext cx="412292" cy="307777"/>
          </a:xfrm>
          <a:prstGeom prst="rect">
            <a:avLst/>
          </a:prstGeom>
          <a:noFill/>
        </p:spPr>
        <p:txBody>
          <a:bodyPr wrap="none" rtlCol="0">
            <a:spAutoFit/>
          </a:bodyPr>
          <a:lstStyle/>
          <a:p>
            <a:pPr algn="ctr"/>
            <a:r>
              <a:rPr lang="fr-FR" sz="1400" dirty="0">
                <a:solidFill>
                  <a:schemeClr val="bg1"/>
                </a:solidFill>
                <a:latin typeface="Candara" panose="020E0502030303020204" pitchFamily="34" charset="0"/>
              </a:rPr>
              <a:t>(b)</a:t>
            </a:r>
          </a:p>
        </p:txBody>
      </p:sp>
      <p:sp>
        <p:nvSpPr>
          <p:cNvPr id="14" name="文本框 13">
            <a:extLst>
              <a:ext uri="{FF2B5EF4-FFF2-40B4-BE49-F238E27FC236}">
                <a16:creationId xmlns:a16="http://schemas.microsoft.com/office/drawing/2014/main" id="{D283242F-1A8C-AC21-D48A-0D89308C8BB9}"/>
              </a:ext>
            </a:extLst>
          </p:cNvPr>
          <p:cNvSpPr txBox="1"/>
          <p:nvPr/>
        </p:nvSpPr>
        <p:spPr bwMode="auto">
          <a:xfrm>
            <a:off x="11594799" y="5857787"/>
            <a:ext cx="261610" cy="369332"/>
          </a:xfrm>
          <a:prstGeom prst="rect">
            <a:avLst/>
          </a:prstGeom>
          <a:noFill/>
        </p:spPr>
        <p:txBody>
          <a:bodyPr wrap="none" rtlCol="0">
            <a:spAutoFit/>
          </a:bodyPr>
          <a:lstStyle/>
          <a:p>
            <a:fld id="{003D2B6F-CAFF-4A35-A6EB-75E47E15EF20}" type="slidenum">
              <a:rPr lang="fr-FR" b="1" smtClean="0">
                <a:solidFill>
                  <a:srgbClr val="1717FF"/>
                </a:solidFill>
                <a:effectLst>
                  <a:outerShdw blurRad="38100" dist="38100" dir="2700000" algn="tl">
                    <a:srgbClr val="000000">
                      <a:alpha val="43137"/>
                    </a:srgbClr>
                  </a:outerShdw>
                </a:effectLst>
                <a:latin typeface="Candara" panose="020E0502030303020204" pitchFamily="34" charset="0"/>
              </a:rPr>
              <a:t>24</a:t>
            </a:fld>
            <a:endParaRPr lang="fr-FR" b="1" dirty="0">
              <a:solidFill>
                <a:srgbClr val="1717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1379772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1D138AC-1AE5-EE9F-3071-D7AACD3180CA}"/>
              </a:ext>
            </a:extLst>
          </p:cNvPr>
          <p:cNvSpPr/>
          <p:nvPr/>
        </p:nvSpPr>
        <p:spPr>
          <a:xfrm>
            <a:off x="1593902" y="957286"/>
            <a:ext cx="1588041" cy="523220"/>
          </a:xfrm>
          <a:prstGeom prst="rect">
            <a:avLst/>
          </a:prstGeom>
          <a:solidFill>
            <a:srgbClr val="FFFF00">
              <a:alpha val="4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2" name="object 2">
            <a:extLst>
              <a:ext uri="{FF2B5EF4-FFF2-40B4-BE49-F238E27FC236}">
                <a16:creationId xmlns:a16="http://schemas.microsoft.com/office/drawing/2014/main" id="{8D9E3F0C-F026-426A-E4E0-CB13F6B1E9B3}"/>
              </a:ext>
            </a:extLst>
          </p:cNvPr>
          <p:cNvSpPr txBox="1">
            <a:spLocks/>
          </p:cNvSpPr>
          <p:nvPr/>
        </p:nvSpPr>
        <p:spPr bwMode="auto">
          <a:xfrm>
            <a:off x="809897" y="201340"/>
            <a:ext cx="10941321" cy="882389"/>
          </a:xfrm>
          <a:prstGeom prst="rect">
            <a:avLst/>
          </a:prstGeom>
        </p:spPr>
        <p:txBody>
          <a:bodyPr vert="horz" wrap="square" lIns="0" tIns="30194" rIns="0" bIns="0" rtlCol="0">
            <a:spAutoFit/>
          </a:bodyPr>
          <a:lstStyle>
            <a:lvl1pPr>
              <a:defRPr sz="1700" b="0" i="0">
                <a:solidFill>
                  <a:schemeClr val="bg1"/>
                </a:solidFill>
                <a:latin typeface="Candara"/>
                <a:ea typeface="+mj-ea"/>
                <a:cs typeface="Candara"/>
              </a:defRPr>
            </a:lvl1pPr>
          </a:lstStyle>
          <a:p>
            <a:pPr marL="4081019" algn="r">
              <a:spcBef>
                <a:spcPts val="230"/>
              </a:spcBef>
              <a:defRPr/>
            </a:pPr>
            <a:r>
              <a:rPr lang="fr-FR" sz="3369" dirty="0">
                <a:ea typeface="Candara"/>
              </a:rPr>
              <a:t>Méthodes</a:t>
            </a:r>
          </a:p>
          <a:p>
            <a:pPr marL="4081019" algn="r">
              <a:spcBef>
                <a:spcPts val="230"/>
              </a:spcBef>
              <a:defRPr/>
            </a:pPr>
            <a:r>
              <a:rPr lang="fr-FR" sz="2000" dirty="0">
                <a:latin typeface="Candara" panose="020E0502030303020204" pitchFamily="34" charset="0"/>
              </a:rPr>
              <a:t>Modèle de contact </a:t>
            </a:r>
            <a:r>
              <a:rPr lang="fr-FR" sz="2000" baseline="30000" dirty="0">
                <a:latin typeface="Candara" panose="020E0502030303020204" pitchFamily="34" charset="0"/>
              </a:rPr>
              <a:t>[1] [2]</a:t>
            </a:r>
          </a:p>
        </p:txBody>
      </p:sp>
      <p:sp>
        <p:nvSpPr>
          <p:cNvPr id="20" name="日期占位符 19">
            <a:extLst>
              <a:ext uri="{FF2B5EF4-FFF2-40B4-BE49-F238E27FC236}">
                <a16:creationId xmlns:a16="http://schemas.microsoft.com/office/drawing/2014/main" id="{1FBB1CD6-6F5E-00A2-272F-172620BAB10F}"/>
              </a:ext>
            </a:extLst>
          </p:cNvPr>
          <p:cNvSpPr>
            <a:spLocks noGrp="1"/>
          </p:cNvSpPr>
          <p:nvPr>
            <p:ph type="dt" sz="half" idx="6"/>
          </p:nvPr>
        </p:nvSpPr>
        <p:spPr/>
        <p:txBody>
          <a:bodyPr/>
          <a:lstStyle/>
          <a:p>
            <a:pPr marL="25169">
              <a:lnSpc>
                <a:spcPts val="1110"/>
              </a:lnSpc>
              <a:defRPr/>
            </a:pPr>
            <a:fld id="{C1BF34F3-2911-4EBB-B750-32F2837F1C57}" type="datetime1">
              <a:rPr lang="fr-FR" smtClean="0"/>
              <a:t>24/06/2026</a:t>
            </a:fld>
            <a:endParaRPr lang="fr-FR" dirty="0"/>
          </a:p>
        </p:txBody>
      </p:sp>
      <p:sp>
        <p:nvSpPr>
          <p:cNvPr id="31" name="矩形 30">
            <a:extLst>
              <a:ext uri="{FF2B5EF4-FFF2-40B4-BE49-F238E27FC236}">
                <a16:creationId xmlns:a16="http://schemas.microsoft.com/office/drawing/2014/main" id="{D493D135-DAD7-A98D-07EF-6CD8EB9A39AF}"/>
              </a:ext>
            </a:extLst>
          </p:cNvPr>
          <p:cNvSpPr/>
          <p:nvPr/>
        </p:nvSpPr>
        <p:spPr>
          <a:xfrm>
            <a:off x="1580103" y="953628"/>
            <a:ext cx="1588040" cy="531737"/>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Texture et rigidité de la chaussée</a:t>
            </a:r>
          </a:p>
        </p:txBody>
      </p:sp>
      <p:sp>
        <p:nvSpPr>
          <p:cNvPr id="32" name="矩形 31">
            <a:extLst>
              <a:ext uri="{FF2B5EF4-FFF2-40B4-BE49-F238E27FC236}">
                <a16:creationId xmlns:a16="http://schemas.microsoft.com/office/drawing/2014/main" id="{9E121E63-C595-D608-805A-403BC1CAAA4A}"/>
              </a:ext>
            </a:extLst>
          </p:cNvPr>
          <p:cNvSpPr/>
          <p:nvPr/>
        </p:nvSpPr>
        <p:spPr>
          <a:xfrm>
            <a:off x="1580103" y="3347592"/>
            <a:ext cx="1588039" cy="321920"/>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Force de contact</a:t>
            </a:r>
          </a:p>
        </p:txBody>
      </p:sp>
      <p:sp>
        <p:nvSpPr>
          <p:cNvPr id="33" name="矩形 32">
            <a:extLst>
              <a:ext uri="{FF2B5EF4-FFF2-40B4-BE49-F238E27FC236}">
                <a16:creationId xmlns:a16="http://schemas.microsoft.com/office/drawing/2014/main" id="{4CE66E52-AED2-4918-87DA-87A916FFF087}"/>
              </a:ext>
            </a:extLst>
          </p:cNvPr>
          <p:cNvSpPr/>
          <p:nvPr/>
        </p:nvSpPr>
        <p:spPr>
          <a:xfrm>
            <a:off x="140716" y="2455396"/>
            <a:ext cx="1290738" cy="812670"/>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Caractéristiques géométriques et mécaniques du pneu </a:t>
            </a:r>
          </a:p>
        </p:txBody>
      </p:sp>
      <p:sp>
        <p:nvSpPr>
          <p:cNvPr id="34" name="矩形 33">
            <a:extLst>
              <a:ext uri="{FF2B5EF4-FFF2-40B4-BE49-F238E27FC236}">
                <a16:creationId xmlns:a16="http://schemas.microsoft.com/office/drawing/2014/main" id="{6B1E94D4-ABCA-83BF-1887-59535A9DEEBD}"/>
              </a:ext>
            </a:extLst>
          </p:cNvPr>
          <p:cNvSpPr/>
          <p:nvPr/>
        </p:nvSpPr>
        <p:spPr>
          <a:xfrm>
            <a:off x="1580103" y="5828398"/>
            <a:ext cx="1588038" cy="738665"/>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Vitesse radiale en surface du pneumatique</a:t>
            </a:r>
          </a:p>
        </p:txBody>
      </p:sp>
      <p:cxnSp>
        <p:nvCxnSpPr>
          <p:cNvPr id="11" name="直接箭头连接符 10">
            <a:extLst>
              <a:ext uri="{FF2B5EF4-FFF2-40B4-BE49-F238E27FC236}">
                <a16:creationId xmlns:a16="http://schemas.microsoft.com/office/drawing/2014/main" id="{31D9D7DC-2DC6-1E44-FFBE-02E2D34B49CD}"/>
              </a:ext>
            </a:extLst>
          </p:cNvPr>
          <p:cNvCxnSpPr>
            <a:cxnSpLocks/>
            <a:stCxn id="32" idx="2"/>
            <a:endCxn id="27" idx="0"/>
          </p:cNvCxnSpPr>
          <p:nvPr/>
        </p:nvCxnSpPr>
        <p:spPr>
          <a:xfrm>
            <a:off x="2374123" y="3669512"/>
            <a:ext cx="0" cy="460101"/>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13" name="直接箭头连接符 12">
            <a:extLst>
              <a:ext uri="{FF2B5EF4-FFF2-40B4-BE49-F238E27FC236}">
                <a16:creationId xmlns:a16="http://schemas.microsoft.com/office/drawing/2014/main" id="{7CBAE1CE-C894-FE38-257C-A59C47D537D9}"/>
              </a:ext>
            </a:extLst>
          </p:cNvPr>
          <p:cNvCxnSpPr>
            <a:cxnSpLocks/>
            <a:stCxn id="27" idx="2"/>
            <a:endCxn id="34" idx="0"/>
          </p:cNvCxnSpPr>
          <p:nvPr/>
        </p:nvCxnSpPr>
        <p:spPr>
          <a:xfrm flipH="1">
            <a:off x="2374122" y="5462849"/>
            <a:ext cx="1" cy="365549"/>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15" name="连接符: 肘形 14">
            <a:extLst>
              <a:ext uri="{FF2B5EF4-FFF2-40B4-BE49-F238E27FC236}">
                <a16:creationId xmlns:a16="http://schemas.microsoft.com/office/drawing/2014/main" id="{F6DF6984-341B-5B80-3F27-4C7E87121B37}"/>
              </a:ext>
            </a:extLst>
          </p:cNvPr>
          <p:cNvCxnSpPr>
            <a:cxnSpLocks/>
            <a:stCxn id="33" idx="2"/>
            <a:endCxn id="27" idx="0"/>
          </p:cNvCxnSpPr>
          <p:nvPr/>
        </p:nvCxnSpPr>
        <p:spPr>
          <a:xfrm rot="16200000" flipH="1">
            <a:off x="1149331" y="2904820"/>
            <a:ext cx="861547" cy="1588038"/>
          </a:xfrm>
          <a:prstGeom prst="bentConnector3">
            <a:avLst>
              <a:gd name="adj1" fmla="val 71006"/>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sp>
        <p:nvSpPr>
          <p:cNvPr id="16" name="矩形 15">
            <a:extLst>
              <a:ext uri="{FF2B5EF4-FFF2-40B4-BE49-F238E27FC236}">
                <a16:creationId xmlns:a16="http://schemas.microsoft.com/office/drawing/2014/main" id="{6CD22289-DEE8-4329-0B05-1AAEF5986B7B}"/>
              </a:ext>
            </a:extLst>
          </p:cNvPr>
          <p:cNvSpPr/>
          <p:nvPr/>
        </p:nvSpPr>
        <p:spPr>
          <a:xfrm>
            <a:off x="3248297" y="3323886"/>
            <a:ext cx="823682" cy="369332"/>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strike="sngStrike" dirty="0">
                <a:solidFill>
                  <a:srgbClr val="115670"/>
                </a:solidFill>
                <a:latin typeface="Times New Roman" panose="02020603050405020304" pitchFamily="18" charset="0"/>
                <a:cs typeface="Times New Roman" panose="02020603050405020304" pitchFamily="18" charset="0"/>
              </a:rPr>
              <a:t>Couplage</a:t>
            </a:r>
          </a:p>
        </p:txBody>
      </p:sp>
      <p:cxnSp>
        <p:nvCxnSpPr>
          <p:cNvPr id="21" name="连接符: 肘形 20">
            <a:extLst>
              <a:ext uri="{FF2B5EF4-FFF2-40B4-BE49-F238E27FC236}">
                <a16:creationId xmlns:a16="http://schemas.microsoft.com/office/drawing/2014/main" id="{CC22B6FC-6C0A-E1AE-99E1-8D55465A3D16}"/>
              </a:ext>
            </a:extLst>
          </p:cNvPr>
          <p:cNvCxnSpPr>
            <a:cxnSpLocks/>
            <a:stCxn id="27" idx="3"/>
            <a:endCxn id="16" idx="2"/>
          </p:cNvCxnSpPr>
          <p:nvPr/>
        </p:nvCxnSpPr>
        <p:spPr>
          <a:xfrm flipV="1">
            <a:off x="3168143" y="3693218"/>
            <a:ext cx="491995" cy="1103013"/>
          </a:xfrm>
          <a:prstGeom prst="bentConnector2">
            <a:avLst/>
          </a:prstGeom>
          <a:ln w="28575">
            <a:solidFill>
              <a:srgbClr val="2F6E87"/>
            </a:solidFill>
            <a:prstDash val="sysDot"/>
          </a:ln>
        </p:spPr>
        <p:style>
          <a:lnRef idx="1">
            <a:schemeClr val="dk1"/>
          </a:lnRef>
          <a:fillRef idx="0">
            <a:schemeClr val="dk1"/>
          </a:fillRef>
          <a:effectRef idx="0">
            <a:schemeClr val="dk1"/>
          </a:effectRef>
          <a:fontRef idx="minor">
            <a:schemeClr val="tx1"/>
          </a:fontRef>
        </p:style>
      </p:cxnSp>
      <p:cxnSp>
        <p:nvCxnSpPr>
          <p:cNvPr id="25" name="连接符: 肘形 24">
            <a:extLst>
              <a:ext uri="{FF2B5EF4-FFF2-40B4-BE49-F238E27FC236}">
                <a16:creationId xmlns:a16="http://schemas.microsoft.com/office/drawing/2014/main" id="{BA3858ED-A36B-78C9-2AD2-D147A3D59DF2}"/>
              </a:ext>
            </a:extLst>
          </p:cNvPr>
          <p:cNvCxnSpPr>
            <a:cxnSpLocks/>
            <a:stCxn id="16" idx="0"/>
            <a:endCxn id="7" idx="3"/>
          </p:cNvCxnSpPr>
          <p:nvPr/>
        </p:nvCxnSpPr>
        <p:spPr>
          <a:xfrm rot="16200000" flipV="1">
            <a:off x="2931654" y="2595402"/>
            <a:ext cx="964974" cy="491994"/>
          </a:xfrm>
          <a:prstGeom prst="bentConnector2">
            <a:avLst/>
          </a:prstGeom>
          <a:ln w="28575">
            <a:solidFill>
              <a:srgbClr val="2F6E87"/>
            </a:solidFill>
            <a:prstDash val="sysDot"/>
            <a:tailEnd type="triangle"/>
          </a:ln>
        </p:spPr>
        <p:style>
          <a:lnRef idx="1">
            <a:schemeClr val="dk1"/>
          </a:lnRef>
          <a:fillRef idx="0">
            <a:schemeClr val="dk1"/>
          </a:fillRef>
          <a:effectRef idx="0">
            <a:schemeClr val="dk1"/>
          </a:effectRef>
          <a:fontRef idx="minor">
            <a:schemeClr val="tx1"/>
          </a:fontRef>
        </p:style>
      </p:cxnSp>
      <p:grpSp>
        <p:nvGrpSpPr>
          <p:cNvPr id="3" name="组合 2">
            <a:extLst>
              <a:ext uri="{FF2B5EF4-FFF2-40B4-BE49-F238E27FC236}">
                <a16:creationId xmlns:a16="http://schemas.microsoft.com/office/drawing/2014/main" id="{3F27BB7B-F33D-393A-DE6E-C0206382B541}"/>
              </a:ext>
            </a:extLst>
          </p:cNvPr>
          <p:cNvGrpSpPr/>
          <p:nvPr/>
        </p:nvGrpSpPr>
        <p:grpSpPr>
          <a:xfrm>
            <a:off x="1580104" y="1692294"/>
            <a:ext cx="1588040" cy="1333236"/>
            <a:chOff x="4649400" y="1083729"/>
            <a:chExt cx="2195514" cy="1952240"/>
          </a:xfrm>
        </p:grpSpPr>
        <p:sp>
          <p:nvSpPr>
            <p:cNvPr id="7" name="矩形 6">
              <a:extLst>
                <a:ext uri="{FF2B5EF4-FFF2-40B4-BE49-F238E27FC236}">
                  <a16:creationId xmlns:a16="http://schemas.microsoft.com/office/drawing/2014/main" id="{077A76F0-EDA1-16A7-85AF-E69AEE463ED2}"/>
                </a:ext>
              </a:extLst>
            </p:cNvPr>
            <p:cNvSpPr/>
            <p:nvPr/>
          </p:nvSpPr>
          <p:spPr>
            <a:xfrm>
              <a:off x="4649400" y="1083729"/>
              <a:ext cx="2195514" cy="1952240"/>
            </a:xfrm>
            <a:prstGeom prst="rect">
              <a:avLst/>
            </a:prstGeom>
            <a:noFill/>
            <a:ln w="38100">
              <a:solidFill>
                <a:srgbClr val="1156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8" name="文本框 7">
              <a:extLst>
                <a:ext uri="{FF2B5EF4-FFF2-40B4-BE49-F238E27FC236}">
                  <a16:creationId xmlns:a16="http://schemas.microsoft.com/office/drawing/2014/main" id="{F269D802-4114-C1F1-B50E-C8AEABCBB190}"/>
                </a:ext>
              </a:extLst>
            </p:cNvPr>
            <p:cNvSpPr txBox="1"/>
            <p:nvPr/>
          </p:nvSpPr>
          <p:spPr>
            <a:xfrm>
              <a:off x="4649400" y="1151758"/>
              <a:ext cx="2195514" cy="766144"/>
            </a:xfrm>
            <a:prstGeom prst="rect">
              <a:avLst/>
            </a:prstGeom>
            <a:noFill/>
          </p:spPr>
          <p:txBody>
            <a:bodyPr wrap="square" rtlCol="0">
              <a:spAutoFit/>
            </a:bodyPr>
            <a:lstStyle/>
            <a:p>
              <a:pPr algn="ctr"/>
              <a:r>
                <a:rPr lang="fr-FR" sz="1400" b="1" dirty="0">
                  <a:solidFill>
                    <a:srgbClr val="115670"/>
                  </a:solidFill>
                  <a:latin typeface="Times New Roman" panose="02020603050405020304" pitchFamily="18" charset="0"/>
                  <a:cs typeface="Times New Roman" panose="02020603050405020304" pitchFamily="18" charset="0"/>
                </a:rPr>
                <a:t>Modèle de contact pneu/chaussée</a:t>
              </a:r>
            </a:p>
          </p:txBody>
        </p:sp>
        <p:pic>
          <p:nvPicPr>
            <p:cNvPr id="10" name="图片 9">
              <a:extLst>
                <a:ext uri="{FF2B5EF4-FFF2-40B4-BE49-F238E27FC236}">
                  <a16:creationId xmlns:a16="http://schemas.microsoft.com/office/drawing/2014/main" id="{A7C0A33C-A089-1B39-7938-F3E80E414529}"/>
                </a:ext>
              </a:extLst>
            </p:cNvPr>
            <p:cNvPicPr>
              <a:picLocks noChangeAspect="1"/>
            </p:cNvPicPr>
            <p:nvPr/>
          </p:nvPicPr>
          <p:blipFill>
            <a:blip r:embed="rId3">
              <a:extLst>
                <a:ext uri="{28A0092B-C50C-407E-A947-70E740481C1C}">
                  <a14:useLocalDpi xmlns:a14="http://schemas.microsoft.com/office/drawing/2010/main" val="0"/>
                </a:ext>
              </a:extLst>
            </a:blip>
            <a:srcRect l="28486" t="38710" r="21933" b="7532"/>
            <a:stretch/>
          </p:blipFill>
          <p:spPr>
            <a:xfrm>
              <a:off x="5172482" y="1822449"/>
              <a:ext cx="1149350" cy="1108461"/>
            </a:xfrm>
            <a:prstGeom prst="rect">
              <a:avLst/>
            </a:prstGeom>
          </p:spPr>
        </p:pic>
      </p:grpSp>
      <p:cxnSp>
        <p:nvCxnSpPr>
          <p:cNvPr id="17" name="直接箭头连接符 16">
            <a:extLst>
              <a:ext uri="{FF2B5EF4-FFF2-40B4-BE49-F238E27FC236}">
                <a16:creationId xmlns:a16="http://schemas.microsoft.com/office/drawing/2014/main" id="{90DDE615-55A4-F427-8511-9A7842F2B4E5}"/>
              </a:ext>
            </a:extLst>
          </p:cNvPr>
          <p:cNvCxnSpPr>
            <a:cxnSpLocks/>
            <a:stCxn id="31" idx="2"/>
            <a:endCxn id="7" idx="0"/>
          </p:cNvCxnSpPr>
          <p:nvPr/>
        </p:nvCxnSpPr>
        <p:spPr>
          <a:xfrm>
            <a:off x="2374123" y="1485365"/>
            <a:ext cx="1" cy="206929"/>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19" name="直接箭头连接符 18">
            <a:extLst>
              <a:ext uri="{FF2B5EF4-FFF2-40B4-BE49-F238E27FC236}">
                <a16:creationId xmlns:a16="http://schemas.microsoft.com/office/drawing/2014/main" id="{CB4B8564-9634-4ED4-84E7-9A43337DC815}"/>
              </a:ext>
            </a:extLst>
          </p:cNvPr>
          <p:cNvCxnSpPr>
            <a:cxnSpLocks/>
            <a:stCxn id="7" idx="2"/>
            <a:endCxn id="32" idx="0"/>
          </p:cNvCxnSpPr>
          <p:nvPr/>
        </p:nvCxnSpPr>
        <p:spPr>
          <a:xfrm flipH="1">
            <a:off x="2374123" y="3025530"/>
            <a:ext cx="1" cy="322062"/>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grpSp>
        <p:nvGrpSpPr>
          <p:cNvPr id="38" name="组合 37">
            <a:extLst>
              <a:ext uri="{FF2B5EF4-FFF2-40B4-BE49-F238E27FC236}">
                <a16:creationId xmlns:a16="http://schemas.microsoft.com/office/drawing/2014/main" id="{FBB5FCBF-5374-B951-DB36-A948D11AC885}"/>
              </a:ext>
            </a:extLst>
          </p:cNvPr>
          <p:cNvGrpSpPr/>
          <p:nvPr/>
        </p:nvGrpSpPr>
        <p:grpSpPr>
          <a:xfrm>
            <a:off x="1580103" y="4129613"/>
            <a:ext cx="1588040" cy="1333236"/>
            <a:chOff x="5618704" y="3186560"/>
            <a:chExt cx="1588040" cy="1333236"/>
          </a:xfrm>
        </p:grpSpPr>
        <p:pic>
          <p:nvPicPr>
            <p:cNvPr id="36" name="图片 35">
              <a:extLst>
                <a:ext uri="{FF2B5EF4-FFF2-40B4-BE49-F238E27FC236}">
                  <a16:creationId xmlns:a16="http://schemas.microsoft.com/office/drawing/2014/main" id="{02B13995-BD08-B713-D16A-DE12F2388715}"/>
                </a:ext>
              </a:extLst>
            </p:cNvPr>
            <p:cNvPicPr>
              <a:picLocks noChangeAspect="1"/>
            </p:cNvPicPr>
            <p:nvPr/>
          </p:nvPicPr>
          <p:blipFill>
            <a:blip r:embed="rId4">
              <a:extLst>
                <a:ext uri="{28A0092B-C50C-407E-A947-70E740481C1C}">
                  <a14:useLocalDpi xmlns:a14="http://schemas.microsoft.com/office/drawing/2010/main" val="0"/>
                </a:ext>
              </a:extLst>
            </a:blip>
            <a:srcRect l="16636" t="38412" r="16448" b="7482"/>
            <a:stretch/>
          </p:blipFill>
          <p:spPr>
            <a:xfrm>
              <a:off x="5877736" y="3655689"/>
              <a:ext cx="1069975" cy="756997"/>
            </a:xfrm>
            <a:prstGeom prst="rect">
              <a:avLst/>
            </a:prstGeom>
          </p:spPr>
        </p:pic>
        <p:grpSp>
          <p:nvGrpSpPr>
            <p:cNvPr id="24" name="组合 23">
              <a:extLst>
                <a:ext uri="{FF2B5EF4-FFF2-40B4-BE49-F238E27FC236}">
                  <a16:creationId xmlns:a16="http://schemas.microsoft.com/office/drawing/2014/main" id="{D5531C45-AD0C-18A0-2C3F-4967028D5BE1}"/>
                </a:ext>
              </a:extLst>
            </p:cNvPr>
            <p:cNvGrpSpPr/>
            <p:nvPr/>
          </p:nvGrpSpPr>
          <p:grpSpPr>
            <a:xfrm>
              <a:off x="5618704" y="3186560"/>
              <a:ext cx="1588040" cy="1333236"/>
              <a:chOff x="4649400" y="1083729"/>
              <a:chExt cx="2195514" cy="1952240"/>
            </a:xfrm>
          </p:grpSpPr>
          <p:sp>
            <p:nvSpPr>
              <p:cNvPr id="27" name="矩形 26">
                <a:extLst>
                  <a:ext uri="{FF2B5EF4-FFF2-40B4-BE49-F238E27FC236}">
                    <a16:creationId xmlns:a16="http://schemas.microsoft.com/office/drawing/2014/main" id="{7A07B4F0-8444-0325-248E-43C3DDF7C1C9}"/>
                  </a:ext>
                </a:extLst>
              </p:cNvPr>
              <p:cNvSpPr/>
              <p:nvPr/>
            </p:nvSpPr>
            <p:spPr>
              <a:xfrm>
                <a:off x="4649400" y="1083729"/>
                <a:ext cx="2195514" cy="1952240"/>
              </a:xfrm>
              <a:prstGeom prst="rect">
                <a:avLst/>
              </a:prstGeom>
              <a:noFill/>
              <a:ln w="38100">
                <a:solidFill>
                  <a:srgbClr val="1156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30" name="文本框 29">
                <a:extLst>
                  <a:ext uri="{FF2B5EF4-FFF2-40B4-BE49-F238E27FC236}">
                    <a16:creationId xmlns:a16="http://schemas.microsoft.com/office/drawing/2014/main" id="{A8807D0D-DAE6-466F-284E-B7CC72B988AD}"/>
                  </a:ext>
                </a:extLst>
              </p:cNvPr>
              <p:cNvSpPr txBox="1"/>
              <p:nvPr/>
            </p:nvSpPr>
            <p:spPr>
              <a:xfrm>
                <a:off x="4649400" y="1151758"/>
                <a:ext cx="2195514" cy="766144"/>
              </a:xfrm>
              <a:prstGeom prst="rect">
                <a:avLst/>
              </a:prstGeom>
              <a:noFill/>
            </p:spPr>
            <p:txBody>
              <a:bodyPr wrap="square" rtlCol="0">
                <a:spAutoFit/>
              </a:bodyPr>
              <a:lstStyle/>
              <a:p>
                <a:pPr algn="ctr"/>
                <a:r>
                  <a:rPr lang="fr-FR" sz="1400" b="1" dirty="0">
                    <a:solidFill>
                      <a:srgbClr val="115670"/>
                    </a:solidFill>
                    <a:latin typeface="Times New Roman" panose="02020603050405020304" pitchFamily="18" charset="0"/>
                    <a:cs typeface="Times New Roman" panose="02020603050405020304" pitchFamily="18" charset="0"/>
                  </a:rPr>
                  <a:t>Modèle vibratoire de pneumatique</a:t>
                </a:r>
              </a:p>
            </p:txBody>
          </p:sp>
        </p:grpSp>
      </p:grpSp>
      <p:grpSp>
        <p:nvGrpSpPr>
          <p:cNvPr id="93" name="组合 92">
            <a:extLst>
              <a:ext uri="{FF2B5EF4-FFF2-40B4-BE49-F238E27FC236}">
                <a16:creationId xmlns:a16="http://schemas.microsoft.com/office/drawing/2014/main" id="{0562025A-0722-3F20-957D-478F2BA2D5A3}"/>
              </a:ext>
            </a:extLst>
          </p:cNvPr>
          <p:cNvGrpSpPr/>
          <p:nvPr/>
        </p:nvGrpSpPr>
        <p:grpSpPr>
          <a:xfrm>
            <a:off x="4454157" y="1342906"/>
            <a:ext cx="7061340" cy="4957556"/>
            <a:chOff x="4454157" y="1443809"/>
            <a:chExt cx="7061340" cy="4957556"/>
          </a:xfrm>
        </p:grpSpPr>
        <p:grpSp>
          <p:nvGrpSpPr>
            <p:cNvPr id="90" name="组合 89">
              <a:extLst>
                <a:ext uri="{FF2B5EF4-FFF2-40B4-BE49-F238E27FC236}">
                  <a16:creationId xmlns:a16="http://schemas.microsoft.com/office/drawing/2014/main" id="{3865E0FD-F59E-0A28-1A59-1B1A138D3E6F}"/>
                </a:ext>
              </a:extLst>
            </p:cNvPr>
            <p:cNvGrpSpPr/>
            <p:nvPr/>
          </p:nvGrpSpPr>
          <p:grpSpPr>
            <a:xfrm>
              <a:off x="4454157" y="1443809"/>
              <a:ext cx="6651564" cy="4957556"/>
              <a:chOff x="4454157" y="1443809"/>
              <a:chExt cx="6651564" cy="4957556"/>
            </a:xfrm>
          </p:grpSpPr>
          <p:grpSp>
            <p:nvGrpSpPr>
              <p:cNvPr id="88" name="组合 87">
                <a:extLst>
                  <a:ext uri="{FF2B5EF4-FFF2-40B4-BE49-F238E27FC236}">
                    <a16:creationId xmlns:a16="http://schemas.microsoft.com/office/drawing/2014/main" id="{1F0457A8-18CA-6C44-5E8A-FAFE8C85CC16}"/>
                  </a:ext>
                </a:extLst>
              </p:cNvPr>
              <p:cNvGrpSpPr/>
              <p:nvPr/>
            </p:nvGrpSpPr>
            <p:grpSpPr>
              <a:xfrm>
                <a:off x="4454157" y="3169225"/>
                <a:ext cx="6565719" cy="3232140"/>
                <a:chOff x="4454157" y="3029906"/>
                <a:chExt cx="6565719" cy="3232140"/>
              </a:xfrm>
            </p:grpSpPr>
            <p:pic>
              <p:nvPicPr>
                <p:cNvPr id="80" name="图片 79">
                  <a:extLst>
                    <a:ext uri="{FF2B5EF4-FFF2-40B4-BE49-F238E27FC236}">
                      <a16:creationId xmlns:a16="http://schemas.microsoft.com/office/drawing/2014/main" id="{CDF1B28C-802D-CD31-E9AB-785C5B432C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4157" y="5614313"/>
                  <a:ext cx="4267419" cy="647733"/>
                </a:xfrm>
                <a:prstGeom prst="rect">
                  <a:avLst/>
                </a:prstGeom>
              </p:spPr>
            </p:pic>
            <p:grpSp>
              <p:nvGrpSpPr>
                <p:cNvPr id="87" name="组合 86">
                  <a:extLst>
                    <a:ext uri="{FF2B5EF4-FFF2-40B4-BE49-F238E27FC236}">
                      <a16:creationId xmlns:a16="http://schemas.microsoft.com/office/drawing/2014/main" id="{71F9AACF-92CB-AE60-C2DD-DDE39D020446}"/>
                    </a:ext>
                  </a:extLst>
                </p:cNvPr>
                <p:cNvGrpSpPr/>
                <p:nvPr/>
              </p:nvGrpSpPr>
              <p:grpSpPr>
                <a:xfrm>
                  <a:off x="4454157" y="3029906"/>
                  <a:ext cx="6565719" cy="2102474"/>
                  <a:chOff x="4454157" y="3029906"/>
                  <a:chExt cx="6565719" cy="2102474"/>
                </a:xfrm>
              </p:grpSpPr>
              <p:pic>
                <p:nvPicPr>
                  <p:cNvPr id="78" name="图片 77">
                    <a:extLst>
                      <a:ext uri="{FF2B5EF4-FFF2-40B4-BE49-F238E27FC236}">
                        <a16:creationId xmlns:a16="http://schemas.microsoft.com/office/drawing/2014/main" id="{FF37E3D9-5043-BCAE-46CF-A5F56D8E53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9252" y="3029906"/>
                    <a:ext cx="2930624" cy="1766325"/>
                  </a:xfrm>
                  <a:prstGeom prst="rect">
                    <a:avLst/>
                  </a:prstGeom>
                </p:spPr>
              </p:pic>
              <p:grpSp>
                <p:nvGrpSpPr>
                  <p:cNvPr id="86" name="组合 85">
                    <a:extLst>
                      <a:ext uri="{FF2B5EF4-FFF2-40B4-BE49-F238E27FC236}">
                        <a16:creationId xmlns:a16="http://schemas.microsoft.com/office/drawing/2014/main" id="{C2F40773-02A9-7AA6-93C9-BD36AF3903D3}"/>
                      </a:ext>
                    </a:extLst>
                  </p:cNvPr>
                  <p:cNvGrpSpPr/>
                  <p:nvPr/>
                </p:nvGrpSpPr>
                <p:grpSpPr>
                  <a:xfrm>
                    <a:off x="4454157" y="3163757"/>
                    <a:ext cx="3172763" cy="1968623"/>
                    <a:chOff x="4454157" y="3163757"/>
                    <a:chExt cx="3172763" cy="1968623"/>
                  </a:xfrm>
                </p:grpSpPr>
                <p:pic>
                  <p:nvPicPr>
                    <p:cNvPr id="81" name="图片 80">
                      <a:extLst>
                        <a:ext uri="{FF2B5EF4-FFF2-40B4-BE49-F238E27FC236}">
                          <a16:creationId xmlns:a16="http://schemas.microsoft.com/office/drawing/2014/main" id="{AB46BAA4-178A-8DAD-A284-02F2856EA0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4311" y="3918590"/>
                      <a:ext cx="3092609" cy="641383"/>
                    </a:xfrm>
                    <a:prstGeom prst="rect">
                      <a:avLst/>
                    </a:prstGeom>
                  </p:spPr>
                </p:pic>
                <p:pic>
                  <p:nvPicPr>
                    <p:cNvPr id="82" name="图片 81">
                      <a:extLst>
                        <a:ext uri="{FF2B5EF4-FFF2-40B4-BE49-F238E27FC236}">
                          <a16:creationId xmlns:a16="http://schemas.microsoft.com/office/drawing/2014/main" id="{0FFA1B57-94C9-3C95-66F7-0711A5196C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2733" y="4490997"/>
                      <a:ext cx="2476627" cy="641383"/>
                    </a:xfrm>
                    <a:prstGeom prst="rect">
                      <a:avLst/>
                    </a:prstGeom>
                  </p:spPr>
                </p:pic>
                <p:pic>
                  <p:nvPicPr>
                    <p:cNvPr id="84" name="图片 83">
                      <a:extLst>
                        <a:ext uri="{FF2B5EF4-FFF2-40B4-BE49-F238E27FC236}">
                          <a16:creationId xmlns:a16="http://schemas.microsoft.com/office/drawing/2014/main" id="{475B2915-F8CE-5B72-3BF3-49C16CEA94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54157" y="3163757"/>
                      <a:ext cx="2533780" cy="450873"/>
                    </a:xfrm>
                    <a:prstGeom prst="rect">
                      <a:avLst/>
                    </a:prstGeom>
                  </p:spPr>
                </p:pic>
              </p:grpSp>
            </p:grpSp>
          </p:grpSp>
          <p:sp>
            <p:nvSpPr>
              <p:cNvPr id="77" name="文本框 76">
                <a:extLst>
                  <a:ext uri="{FF2B5EF4-FFF2-40B4-BE49-F238E27FC236}">
                    <a16:creationId xmlns:a16="http://schemas.microsoft.com/office/drawing/2014/main" id="{FD8CFC62-4ED3-17ED-E64B-C12EBC06F515}"/>
                  </a:ext>
                </a:extLst>
              </p:cNvPr>
              <p:cNvSpPr txBox="1"/>
              <p:nvPr/>
            </p:nvSpPr>
            <p:spPr>
              <a:xfrm>
                <a:off x="4454157" y="1443809"/>
                <a:ext cx="6651564" cy="2062103"/>
              </a:xfrm>
              <a:prstGeom prst="rect">
                <a:avLst/>
              </a:prstGeom>
              <a:noFill/>
            </p:spPr>
            <p:txBody>
              <a:bodyPr wrap="square" rtlCol="0">
                <a:spAutoFit/>
              </a:bodyPr>
              <a:lstStyle/>
              <a:p>
                <a:r>
                  <a:rPr lang="fr-FR" sz="1600" b="1" dirty="0">
                    <a:latin typeface="Candara" panose="020E0502030303020204" pitchFamily="34" charset="0"/>
                  </a:rPr>
                  <a:t>Hypothèses :</a:t>
                </a:r>
              </a:p>
              <a:p>
                <a:pPr marL="285750" indent="-285750">
                  <a:buFont typeface="Arial" panose="020B0604020202020204" pitchFamily="34" charset="0"/>
                  <a:buChar char="•"/>
                </a:pPr>
                <a:r>
                  <a:rPr lang="fr-FR" sz="1600" dirty="0">
                    <a:latin typeface="Candara" panose="020E0502030303020204" pitchFamily="34" charset="0"/>
                  </a:rPr>
                  <a:t>Pneumatique lisse</a:t>
                </a:r>
              </a:p>
              <a:p>
                <a:pPr marL="285750" indent="-285750">
                  <a:buFont typeface="Arial" panose="020B0604020202020204" pitchFamily="34" charset="0"/>
                  <a:buChar char="•"/>
                </a:pPr>
                <a:r>
                  <a:rPr lang="fr-FR" sz="1600" dirty="0">
                    <a:latin typeface="Candara" panose="020E0502030303020204" pitchFamily="34" charset="0"/>
                  </a:rPr>
                  <a:t>Chaussée parfaitement rigide </a:t>
                </a:r>
              </a:p>
              <a:p>
                <a:pPr marL="285750" indent="-285750">
                  <a:buFont typeface="Arial" panose="020B0604020202020204" pitchFamily="34" charset="0"/>
                  <a:buChar char="•"/>
                </a:pPr>
                <a:r>
                  <a:rPr lang="fr-FR" sz="1600" dirty="0">
                    <a:latin typeface="Candara" panose="020E0502030303020204" pitchFamily="34" charset="0"/>
                  </a:rPr>
                  <a:t>Surface du pneu </a:t>
                </a:r>
                <a:r>
                  <a:rPr lang="fr-FR" sz="1600" b="0" strike="noStrike" spc="-1" dirty="0">
                    <a:latin typeface="Candara"/>
                    <a:ea typeface="Arial"/>
                  </a:rPr>
                  <a:t>assimilée à </a:t>
                </a:r>
                <a:r>
                  <a:rPr lang="fr-FR" sz="1600" dirty="0">
                    <a:latin typeface="Candara" panose="020E0502030303020204" pitchFamily="34" charset="0"/>
                  </a:rPr>
                  <a:t>massif semi-infini élastique incompressible</a:t>
                </a:r>
              </a:p>
              <a:p>
                <a:pPr marL="285750" indent="-285750">
                  <a:buFont typeface="Arial" panose="020B0604020202020204" pitchFamily="34" charset="0"/>
                  <a:buChar char="•"/>
                </a:pPr>
                <a:r>
                  <a:rPr lang="fr-FR" sz="1600" dirty="0">
                    <a:latin typeface="Candara" panose="020E0502030303020204" pitchFamily="34" charset="0"/>
                  </a:rPr>
                  <a:t>Contact quasi-statique et sans frottement</a:t>
                </a:r>
              </a:p>
              <a:p>
                <a:pPr marL="285750" indent="-285750">
                  <a:buFont typeface="Arial" panose="020B0604020202020204" pitchFamily="34" charset="0"/>
                  <a:buChar char="•"/>
                </a:pPr>
                <a:r>
                  <a:rPr lang="fr-FR" sz="1600" dirty="0">
                    <a:latin typeface="Candara" panose="020E0502030303020204" pitchFamily="34" charset="0"/>
                  </a:rPr>
                  <a:t>Repère eulérien </a:t>
                </a:r>
              </a:p>
              <a:p>
                <a:pPr marL="285750" indent="-285750">
                  <a:buFont typeface="Arial" panose="020B0604020202020204" pitchFamily="34" charset="0"/>
                  <a:buChar char="•"/>
                </a:pPr>
                <a:r>
                  <a:rPr lang="fr-FR" sz="1600" dirty="0">
                    <a:latin typeface="Candara" panose="020E0502030303020204" pitchFamily="34" charset="0"/>
                  </a:rPr>
                  <a:t>Aucun couplage </a:t>
                </a:r>
                <a:r>
                  <a:rPr lang="fr-FR" sz="1600" b="0" strike="noStrike" spc="-1" dirty="0">
                    <a:latin typeface="Candara"/>
                    <a:ea typeface="Arial"/>
                  </a:rPr>
                  <a:t>(vibration du pneu non prise en compte)</a:t>
                </a:r>
                <a:endParaRPr lang="fr-FR" sz="1600" dirty="0">
                  <a:latin typeface="Candara" panose="020E0502030303020204" pitchFamily="34" charset="0"/>
                </a:endParaRPr>
              </a:p>
              <a:p>
                <a:endParaRPr lang="fr-FR" sz="1600" dirty="0">
                  <a:latin typeface="Candara" panose="020E0502030303020204" pitchFamily="34" charset="0"/>
                </a:endParaRPr>
              </a:p>
            </p:txBody>
          </p:sp>
        </p:grpSp>
        <p:sp>
          <p:nvSpPr>
            <p:cNvPr id="91" name="文本框 90">
              <a:extLst>
                <a:ext uri="{FF2B5EF4-FFF2-40B4-BE49-F238E27FC236}">
                  <a16:creationId xmlns:a16="http://schemas.microsoft.com/office/drawing/2014/main" id="{3244C247-886B-0039-4C7F-B9BD0DECFEA6}"/>
                </a:ext>
              </a:extLst>
            </p:cNvPr>
            <p:cNvSpPr txBox="1"/>
            <p:nvPr/>
          </p:nvSpPr>
          <p:spPr>
            <a:xfrm>
              <a:off x="4454157" y="3863934"/>
              <a:ext cx="3467616" cy="338554"/>
            </a:xfrm>
            <a:prstGeom prst="rect">
              <a:avLst/>
            </a:prstGeom>
            <a:noFill/>
          </p:spPr>
          <p:txBody>
            <a:bodyPr wrap="none" rtlCol="0">
              <a:spAutoFit/>
            </a:bodyPr>
            <a:lstStyle/>
            <a:p>
              <a:r>
                <a:rPr lang="fr-FR" sz="1600" b="1" dirty="0">
                  <a:latin typeface="Candara" panose="020E0502030303020204" pitchFamily="34" charset="0"/>
                </a:rPr>
                <a:t>Fonction d’influence de Boussinesq : </a:t>
              </a:r>
            </a:p>
          </p:txBody>
        </p:sp>
        <p:sp>
          <p:nvSpPr>
            <p:cNvPr id="92" name="文本框 91">
              <a:extLst>
                <a:ext uri="{FF2B5EF4-FFF2-40B4-BE49-F238E27FC236}">
                  <a16:creationId xmlns:a16="http://schemas.microsoft.com/office/drawing/2014/main" id="{4A6FC515-2D3C-A941-464D-62DA610BF16D}"/>
                </a:ext>
              </a:extLst>
            </p:cNvPr>
            <p:cNvSpPr txBox="1"/>
            <p:nvPr/>
          </p:nvSpPr>
          <p:spPr>
            <a:xfrm>
              <a:off x="4465169" y="5293572"/>
              <a:ext cx="7050328" cy="553998"/>
            </a:xfrm>
            <a:prstGeom prst="rect">
              <a:avLst/>
            </a:prstGeom>
            <a:noFill/>
          </p:spPr>
          <p:txBody>
            <a:bodyPr wrap="none" rtlCol="0">
              <a:spAutoFit/>
            </a:bodyPr>
            <a:lstStyle/>
            <a:p>
              <a:r>
                <a:rPr lang="fr-FR" sz="1600" b="1" dirty="0">
                  <a:latin typeface="Candara" panose="020E0502030303020204" pitchFamily="34" charset="0"/>
                </a:rPr>
                <a:t>Relation entre le déplacement et la pression de contact agissant sur la surface </a:t>
              </a:r>
            </a:p>
            <a:p>
              <a:r>
                <a:rPr lang="fr-FR" sz="1400" b="1" dirty="0">
                  <a:latin typeface="Candara" panose="020E0502030303020204" pitchFamily="34" charset="0"/>
                </a:rPr>
                <a:t>(convolution spatiale) : </a:t>
              </a:r>
            </a:p>
          </p:txBody>
        </p:sp>
      </p:grpSp>
      <p:sp>
        <p:nvSpPr>
          <p:cNvPr id="94" name="文本框 93">
            <a:extLst>
              <a:ext uri="{FF2B5EF4-FFF2-40B4-BE49-F238E27FC236}">
                <a16:creationId xmlns:a16="http://schemas.microsoft.com/office/drawing/2014/main" id="{B385EEE1-7F5A-3EB6-64F8-B6393C17261A}"/>
              </a:ext>
            </a:extLst>
          </p:cNvPr>
          <p:cNvSpPr txBox="1"/>
          <p:nvPr/>
        </p:nvSpPr>
        <p:spPr>
          <a:xfrm>
            <a:off x="3435182" y="6206727"/>
            <a:ext cx="8560380" cy="600164"/>
          </a:xfrm>
          <a:prstGeom prst="rect">
            <a:avLst/>
          </a:prstGeom>
          <a:noFill/>
        </p:spPr>
        <p:txBody>
          <a:bodyPr wrap="square" rtlCol="0">
            <a:spAutoFit/>
          </a:bodyPr>
          <a:lstStyle/>
          <a:p>
            <a:pPr algn="just"/>
            <a:r>
              <a:rPr lang="fr-FR" sz="1100" dirty="0"/>
              <a:t> [1] J. Cesbron, “Modélisation et expérimentation du contact pneumatique/chaussée pour réduire l’impact acoustique des revêtements routiers,” Mémoire HDR, Université de Nantes, Nantes, 2018.</a:t>
            </a:r>
          </a:p>
          <a:p>
            <a:pPr algn="just"/>
            <a:r>
              <a:rPr lang="fr-FR" sz="1100" dirty="0"/>
              <a:t> [2] C. </a:t>
            </a:r>
            <a:r>
              <a:rPr lang="fr-FR" sz="1100" dirty="0" err="1"/>
              <a:t>Stiebritz</a:t>
            </a:r>
            <a:r>
              <a:rPr lang="fr-FR" sz="1100" dirty="0"/>
              <a:t>, “Méthode multipolaire rapide appliquée au contact pneumatique/chaussée,” Thèse de doctorat, École Centrale de Nantes, 2025.</a:t>
            </a:r>
          </a:p>
        </p:txBody>
      </p:sp>
      <p:sp>
        <p:nvSpPr>
          <p:cNvPr id="5" name="文本框 4">
            <a:extLst>
              <a:ext uri="{FF2B5EF4-FFF2-40B4-BE49-F238E27FC236}">
                <a16:creationId xmlns:a16="http://schemas.microsoft.com/office/drawing/2014/main" id="{84DF546A-46A7-96FC-E6C0-86901FC6D476}"/>
              </a:ext>
            </a:extLst>
          </p:cNvPr>
          <p:cNvSpPr txBox="1"/>
          <p:nvPr/>
        </p:nvSpPr>
        <p:spPr bwMode="auto">
          <a:xfrm>
            <a:off x="11594799" y="5857787"/>
            <a:ext cx="261610" cy="369332"/>
          </a:xfrm>
          <a:prstGeom prst="rect">
            <a:avLst/>
          </a:prstGeom>
          <a:noFill/>
        </p:spPr>
        <p:txBody>
          <a:bodyPr wrap="none" rtlCol="0">
            <a:spAutoFit/>
          </a:bodyPr>
          <a:lstStyle/>
          <a:p>
            <a:fld id="{003D2B6F-CAFF-4A35-A6EB-75E47E15EF20}" type="slidenum">
              <a:rPr lang="fr-FR" b="1" smtClean="0">
                <a:solidFill>
                  <a:srgbClr val="1717FF"/>
                </a:solidFill>
                <a:effectLst>
                  <a:outerShdw blurRad="38100" dist="38100" dir="2700000" algn="tl">
                    <a:srgbClr val="000000">
                      <a:alpha val="43137"/>
                    </a:srgbClr>
                  </a:outerShdw>
                </a:effectLst>
                <a:latin typeface="Candara" panose="020E0502030303020204" pitchFamily="34" charset="0"/>
              </a:rPr>
              <a:t>3</a:t>
            </a:fld>
            <a:endParaRPr lang="fr-FR" b="1" dirty="0">
              <a:solidFill>
                <a:srgbClr val="1717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1599866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a:extLst>
              <a:ext uri="{FF2B5EF4-FFF2-40B4-BE49-F238E27FC236}">
                <a16:creationId xmlns:a16="http://schemas.microsoft.com/office/drawing/2014/main" id="{D493D135-DAD7-A98D-07EF-6CD8EB9A39AF}"/>
              </a:ext>
            </a:extLst>
          </p:cNvPr>
          <p:cNvSpPr/>
          <p:nvPr/>
        </p:nvSpPr>
        <p:spPr>
          <a:xfrm>
            <a:off x="1580103" y="953628"/>
            <a:ext cx="1588040" cy="531737"/>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Texture et rigidité de la chaussée</a:t>
            </a:r>
          </a:p>
        </p:txBody>
      </p:sp>
      <p:sp>
        <p:nvSpPr>
          <p:cNvPr id="12" name="矩形 11">
            <a:extLst>
              <a:ext uri="{FF2B5EF4-FFF2-40B4-BE49-F238E27FC236}">
                <a16:creationId xmlns:a16="http://schemas.microsoft.com/office/drawing/2014/main" id="{F1D138AC-1AE5-EE9F-3071-D7AACD3180CA}"/>
              </a:ext>
            </a:extLst>
          </p:cNvPr>
          <p:cNvSpPr/>
          <p:nvPr/>
        </p:nvSpPr>
        <p:spPr>
          <a:xfrm>
            <a:off x="1580100" y="1707193"/>
            <a:ext cx="1588041" cy="1305871"/>
          </a:xfrm>
          <a:prstGeom prst="rect">
            <a:avLst/>
          </a:prstGeom>
          <a:solidFill>
            <a:srgbClr val="FFFF00">
              <a:alpha val="4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2" name="object 2">
            <a:extLst>
              <a:ext uri="{FF2B5EF4-FFF2-40B4-BE49-F238E27FC236}">
                <a16:creationId xmlns:a16="http://schemas.microsoft.com/office/drawing/2014/main" id="{8D9E3F0C-F026-426A-E4E0-CB13F6B1E9B3}"/>
              </a:ext>
            </a:extLst>
          </p:cNvPr>
          <p:cNvSpPr txBox="1">
            <a:spLocks/>
          </p:cNvSpPr>
          <p:nvPr/>
        </p:nvSpPr>
        <p:spPr bwMode="auto">
          <a:xfrm>
            <a:off x="809897" y="201340"/>
            <a:ext cx="10941321" cy="882389"/>
          </a:xfrm>
          <a:prstGeom prst="rect">
            <a:avLst/>
          </a:prstGeom>
        </p:spPr>
        <p:txBody>
          <a:bodyPr vert="horz" wrap="square" lIns="0" tIns="30194" rIns="0" bIns="0" rtlCol="0">
            <a:spAutoFit/>
          </a:bodyPr>
          <a:lstStyle>
            <a:lvl1pPr>
              <a:defRPr sz="1700" b="0" i="0">
                <a:solidFill>
                  <a:schemeClr val="bg1"/>
                </a:solidFill>
                <a:latin typeface="Candara"/>
                <a:ea typeface="+mj-ea"/>
                <a:cs typeface="Candara"/>
              </a:defRPr>
            </a:lvl1pPr>
          </a:lstStyle>
          <a:p>
            <a:pPr marL="4081019" algn="r">
              <a:spcBef>
                <a:spcPts val="230"/>
              </a:spcBef>
              <a:defRPr/>
            </a:pPr>
            <a:r>
              <a:rPr lang="fr-FR" sz="3369" dirty="0">
                <a:ea typeface="Candara"/>
              </a:rPr>
              <a:t>Méthodes</a:t>
            </a:r>
          </a:p>
          <a:p>
            <a:pPr marL="4081019" algn="r">
              <a:spcBef>
                <a:spcPts val="230"/>
              </a:spcBef>
              <a:defRPr/>
            </a:pPr>
            <a:r>
              <a:rPr lang="fr-FR" sz="2000" dirty="0">
                <a:latin typeface="Candara" panose="020E0502030303020204" pitchFamily="34" charset="0"/>
              </a:rPr>
              <a:t>Modèle de contact</a:t>
            </a:r>
            <a:r>
              <a:rPr lang="fr-FR" sz="2000" baseline="30000" dirty="0">
                <a:latin typeface="Candara" panose="020E0502030303020204" pitchFamily="34" charset="0"/>
              </a:rPr>
              <a:t> [1] [2]</a:t>
            </a:r>
            <a:endParaRPr lang="fr-FR" sz="2000" dirty="0">
              <a:latin typeface="Candara" panose="020E0502030303020204" pitchFamily="34" charset="0"/>
            </a:endParaRPr>
          </a:p>
        </p:txBody>
      </p:sp>
      <p:sp>
        <p:nvSpPr>
          <p:cNvPr id="20" name="日期占位符 19">
            <a:extLst>
              <a:ext uri="{FF2B5EF4-FFF2-40B4-BE49-F238E27FC236}">
                <a16:creationId xmlns:a16="http://schemas.microsoft.com/office/drawing/2014/main" id="{1FBB1CD6-6F5E-00A2-272F-172620BAB10F}"/>
              </a:ext>
            </a:extLst>
          </p:cNvPr>
          <p:cNvSpPr>
            <a:spLocks noGrp="1"/>
          </p:cNvSpPr>
          <p:nvPr>
            <p:ph type="dt" sz="half" idx="6"/>
          </p:nvPr>
        </p:nvSpPr>
        <p:spPr/>
        <p:txBody>
          <a:bodyPr/>
          <a:lstStyle/>
          <a:p>
            <a:pPr marL="25169">
              <a:lnSpc>
                <a:spcPts val="1110"/>
              </a:lnSpc>
              <a:defRPr/>
            </a:pPr>
            <a:fld id="{C1BF34F3-2911-4EBB-B750-32F2837F1C57}" type="datetime1">
              <a:rPr lang="fr-FR" smtClean="0"/>
              <a:t>24/06/2026</a:t>
            </a:fld>
            <a:endParaRPr lang="fr-FR" dirty="0"/>
          </a:p>
        </p:txBody>
      </p:sp>
      <p:sp>
        <p:nvSpPr>
          <p:cNvPr id="32" name="矩形 31">
            <a:extLst>
              <a:ext uri="{FF2B5EF4-FFF2-40B4-BE49-F238E27FC236}">
                <a16:creationId xmlns:a16="http://schemas.microsoft.com/office/drawing/2014/main" id="{9E121E63-C595-D608-805A-403BC1CAAA4A}"/>
              </a:ext>
            </a:extLst>
          </p:cNvPr>
          <p:cNvSpPr/>
          <p:nvPr/>
        </p:nvSpPr>
        <p:spPr>
          <a:xfrm>
            <a:off x="1580103" y="3347592"/>
            <a:ext cx="1588039" cy="321920"/>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Force de contact</a:t>
            </a:r>
          </a:p>
        </p:txBody>
      </p:sp>
      <p:sp>
        <p:nvSpPr>
          <p:cNvPr id="33" name="矩形 32">
            <a:extLst>
              <a:ext uri="{FF2B5EF4-FFF2-40B4-BE49-F238E27FC236}">
                <a16:creationId xmlns:a16="http://schemas.microsoft.com/office/drawing/2014/main" id="{4CE66E52-AED2-4918-87DA-87A916FFF087}"/>
              </a:ext>
            </a:extLst>
          </p:cNvPr>
          <p:cNvSpPr/>
          <p:nvPr/>
        </p:nvSpPr>
        <p:spPr>
          <a:xfrm>
            <a:off x="140716" y="2455396"/>
            <a:ext cx="1290738" cy="812670"/>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Caractéristiques géométriques et mécaniques du pneu </a:t>
            </a:r>
          </a:p>
        </p:txBody>
      </p:sp>
      <p:sp>
        <p:nvSpPr>
          <p:cNvPr id="34" name="矩形 33">
            <a:extLst>
              <a:ext uri="{FF2B5EF4-FFF2-40B4-BE49-F238E27FC236}">
                <a16:creationId xmlns:a16="http://schemas.microsoft.com/office/drawing/2014/main" id="{6B1E94D4-ABCA-83BF-1887-59535A9DEEBD}"/>
              </a:ext>
            </a:extLst>
          </p:cNvPr>
          <p:cNvSpPr/>
          <p:nvPr/>
        </p:nvSpPr>
        <p:spPr>
          <a:xfrm>
            <a:off x="1580103" y="5828398"/>
            <a:ext cx="1588038" cy="738665"/>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Vitesse radiale en surface du pneumatique</a:t>
            </a:r>
          </a:p>
        </p:txBody>
      </p:sp>
      <p:cxnSp>
        <p:nvCxnSpPr>
          <p:cNvPr id="11" name="直接箭头连接符 10">
            <a:extLst>
              <a:ext uri="{FF2B5EF4-FFF2-40B4-BE49-F238E27FC236}">
                <a16:creationId xmlns:a16="http://schemas.microsoft.com/office/drawing/2014/main" id="{31D9D7DC-2DC6-1E44-FFBE-02E2D34B49CD}"/>
              </a:ext>
            </a:extLst>
          </p:cNvPr>
          <p:cNvCxnSpPr>
            <a:cxnSpLocks/>
            <a:stCxn id="32" idx="2"/>
            <a:endCxn id="27" idx="0"/>
          </p:cNvCxnSpPr>
          <p:nvPr/>
        </p:nvCxnSpPr>
        <p:spPr>
          <a:xfrm>
            <a:off x="2374123" y="3669512"/>
            <a:ext cx="0" cy="460101"/>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13" name="直接箭头连接符 12">
            <a:extLst>
              <a:ext uri="{FF2B5EF4-FFF2-40B4-BE49-F238E27FC236}">
                <a16:creationId xmlns:a16="http://schemas.microsoft.com/office/drawing/2014/main" id="{7CBAE1CE-C894-FE38-257C-A59C47D537D9}"/>
              </a:ext>
            </a:extLst>
          </p:cNvPr>
          <p:cNvCxnSpPr>
            <a:cxnSpLocks/>
            <a:stCxn id="27" idx="2"/>
            <a:endCxn id="34" idx="0"/>
          </p:cNvCxnSpPr>
          <p:nvPr/>
        </p:nvCxnSpPr>
        <p:spPr>
          <a:xfrm flipH="1">
            <a:off x="2374122" y="5462849"/>
            <a:ext cx="1" cy="365549"/>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15" name="连接符: 肘形 14">
            <a:extLst>
              <a:ext uri="{FF2B5EF4-FFF2-40B4-BE49-F238E27FC236}">
                <a16:creationId xmlns:a16="http://schemas.microsoft.com/office/drawing/2014/main" id="{F6DF6984-341B-5B80-3F27-4C7E87121B37}"/>
              </a:ext>
            </a:extLst>
          </p:cNvPr>
          <p:cNvCxnSpPr>
            <a:cxnSpLocks/>
            <a:stCxn id="33" idx="2"/>
            <a:endCxn id="27" idx="0"/>
          </p:cNvCxnSpPr>
          <p:nvPr/>
        </p:nvCxnSpPr>
        <p:spPr>
          <a:xfrm rot="16200000" flipH="1">
            <a:off x="1149331" y="2904820"/>
            <a:ext cx="861547" cy="1588038"/>
          </a:xfrm>
          <a:prstGeom prst="bentConnector3">
            <a:avLst>
              <a:gd name="adj1" fmla="val 71006"/>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sp>
        <p:nvSpPr>
          <p:cNvPr id="16" name="矩形 15">
            <a:extLst>
              <a:ext uri="{FF2B5EF4-FFF2-40B4-BE49-F238E27FC236}">
                <a16:creationId xmlns:a16="http://schemas.microsoft.com/office/drawing/2014/main" id="{6CD22289-DEE8-4329-0B05-1AAEF5986B7B}"/>
              </a:ext>
            </a:extLst>
          </p:cNvPr>
          <p:cNvSpPr/>
          <p:nvPr/>
        </p:nvSpPr>
        <p:spPr>
          <a:xfrm>
            <a:off x="3248297" y="3323886"/>
            <a:ext cx="823682" cy="369332"/>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strike="sngStrike" dirty="0">
                <a:solidFill>
                  <a:srgbClr val="115670"/>
                </a:solidFill>
                <a:latin typeface="Times New Roman" panose="02020603050405020304" pitchFamily="18" charset="0"/>
                <a:cs typeface="Times New Roman" panose="02020603050405020304" pitchFamily="18" charset="0"/>
              </a:rPr>
              <a:t>Couplage</a:t>
            </a:r>
          </a:p>
        </p:txBody>
      </p:sp>
      <p:cxnSp>
        <p:nvCxnSpPr>
          <p:cNvPr id="21" name="连接符: 肘形 20">
            <a:extLst>
              <a:ext uri="{FF2B5EF4-FFF2-40B4-BE49-F238E27FC236}">
                <a16:creationId xmlns:a16="http://schemas.microsoft.com/office/drawing/2014/main" id="{CC22B6FC-6C0A-E1AE-99E1-8D55465A3D16}"/>
              </a:ext>
            </a:extLst>
          </p:cNvPr>
          <p:cNvCxnSpPr>
            <a:cxnSpLocks/>
            <a:stCxn id="27" idx="3"/>
            <a:endCxn id="16" idx="2"/>
          </p:cNvCxnSpPr>
          <p:nvPr/>
        </p:nvCxnSpPr>
        <p:spPr>
          <a:xfrm flipV="1">
            <a:off x="3168143" y="3693218"/>
            <a:ext cx="491995" cy="1103013"/>
          </a:xfrm>
          <a:prstGeom prst="bentConnector2">
            <a:avLst/>
          </a:prstGeom>
          <a:ln w="28575">
            <a:solidFill>
              <a:srgbClr val="2F6E87"/>
            </a:solidFill>
            <a:prstDash val="sysDot"/>
          </a:ln>
        </p:spPr>
        <p:style>
          <a:lnRef idx="1">
            <a:schemeClr val="dk1"/>
          </a:lnRef>
          <a:fillRef idx="0">
            <a:schemeClr val="dk1"/>
          </a:fillRef>
          <a:effectRef idx="0">
            <a:schemeClr val="dk1"/>
          </a:effectRef>
          <a:fontRef idx="minor">
            <a:schemeClr val="tx1"/>
          </a:fontRef>
        </p:style>
      </p:cxnSp>
      <p:cxnSp>
        <p:nvCxnSpPr>
          <p:cNvPr id="25" name="连接符: 肘形 24">
            <a:extLst>
              <a:ext uri="{FF2B5EF4-FFF2-40B4-BE49-F238E27FC236}">
                <a16:creationId xmlns:a16="http://schemas.microsoft.com/office/drawing/2014/main" id="{BA3858ED-A36B-78C9-2AD2-D147A3D59DF2}"/>
              </a:ext>
            </a:extLst>
          </p:cNvPr>
          <p:cNvCxnSpPr>
            <a:cxnSpLocks/>
            <a:stCxn id="16" idx="0"/>
            <a:endCxn id="7" idx="3"/>
          </p:cNvCxnSpPr>
          <p:nvPr/>
        </p:nvCxnSpPr>
        <p:spPr>
          <a:xfrm rot="16200000" flipV="1">
            <a:off x="2931654" y="2595402"/>
            <a:ext cx="964974" cy="491994"/>
          </a:xfrm>
          <a:prstGeom prst="bentConnector2">
            <a:avLst/>
          </a:prstGeom>
          <a:ln w="28575">
            <a:solidFill>
              <a:srgbClr val="2F6E87"/>
            </a:solidFill>
            <a:prstDash val="sysDot"/>
            <a:tailEnd type="triangle"/>
          </a:ln>
        </p:spPr>
        <p:style>
          <a:lnRef idx="1">
            <a:schemeClr val="dk1"/>
          </a:lnRef>
          <a:fillRef idx="0">
            <a:schemeClr val="dk1"/>
          </a:fillRef>
          <a:effectRef idx="0">
            <a:schemeClr val="dk1"/>
          </a:effectRef>
          <a:fontRef idx="minor">
            <a:schemeClr val="tx1"/>
          </a:fontRef>
        </p:style>
      </p:cxnSp>
      <p:grpSp>
        <p:nvGrpSpPr>
          <p:cNvPr id="3" name="组合 2">
            <a:extLst>
              <a:ext uri="{FF2B5EF4-FFF2-40B4-BE49-F238E27FC236}">
                <a16:creationId xmlns:a16="http://schemas.microsoft.com/office/drawing/2014/main" id="{3F27BB7B-F33D-393A-DE6E-C0206382B541}"/>
              </a:ext>
            </a:extLst>
          </p:cNvPr>
          <p:cNvGrpSpPr/>
          <p:nvPr/>
        </p:nvGrpSpPr>
        <p:grpSpPr>
          <a:xfrm>
            <a:off x="1580104" y="1692294"/>
            <a:ext cx="1588040" cy="1333236"/>
            <a:chOff x="4649400" y="1083729"/>
            <a:chExt cx="2195514" cy="1952240"/>
          </a:xfrm>
        </p:grpSpPr>
        <p:sp>
          <p:nvSpPr>
            <p:cNvPr id="7" name="矩形 6">
              <a:extLst>
                <a:ext uri="{FF2B5EF4-FFF2-40B4-BE49-F238E27FC236}">
                  <a16:creationId xmlns:a16="http://schemas.microsoft.com/office/drawing/2014/main" id="{077A76F0-EDA1-16A7-85AF-E69AEE463ED2}"/>
                </a:ext>
              </a:extLst>
            </p:cNvPr>
            <p:cNvSpPr/>
            <p:nvPr/>
          </p:nvSpPr>
          <p:spPr>
            <a:xfrm>
              <a:off x="4649400" y="1083729"/>
              <a:ext cx="2195514" cy="1952240"/>
            </a:xfrm>
            <a:prstGeom prst="rect">
              <a:avLst/>
            </a:prstGeom>
            <a:noFill/>
            <a:ln w="38100">
              <a:solidFill>
                <a:srgbClr val="1156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8" name="文本框 7">
              <a:extLst>
                <a:ext uri="{FF2B5EF4-FFF2-40B4-BE49-F238E27FC236}">
                  <a16:creationId xmlns:a16="http://schemas.microsoft.com/office/drawing/2014/main" id="{F269D802-4114-C1F1-B50E-C8AEABCBB190}"/>
                </a:ext>
              </a:extLst>
            </p:cNvPr>
            <p:cNvSpPr txBox="1"/>
            <p:nvPr/>
          </p:nvSpPr>
          <p:spPr>
            <a:xfrm>
              <a:off x="4649400" y="1151758"/>
              <a:ext cx="2195514" cy="766144"/>
            </a:xfrm>
            <a:prstGeom prst="rect">
              <a:avLst/>
            </a:prstGeom>
            <a:noFill/>
          </p:spPr>
          <p:txBody>
            <a:bodyPr wrap="square" rtlCol="0">
              <a:spAutoFit/>
            </a:bodyPr>
            <a:lstStyle/>
            <a:p>
              <a:pPr algn="ctr"/>
              <a:r>
                <a:rPr lang="fr-FR" sz="1400" b="1" dirty="0">
                  <a:solidFill>
                    <a:srgbClr val="115670"/>
                  </a:solidFill>
                  <a:latin typeface="Times New Roman" panose="02020603050405020304" pitchFamily="18" charset="0"/>
                  <a:cs typeface="Times New Roman" panose="02020603050405020304" pitchFamily="18" charset="0"/>
                </a:rPr>
                <a:t>Modèle de contact pneu/chaussée</a:t>
              </a:r>
            </a:p>
          </p:txBody>
        </p:sp>
        <p:pic>
          <p:nvPicPr>
            <p:cNvPr id="10" name="图片 9">
              <a:extLst>
                <a:ext uri="{FF2B5EF4-FFF2-40B4-BE49-F238E27FC236}">
                  <a16:creationId xmlns:a16="http://schemas.microsoft.com/office/drawing/2014/main" id="{A7C0A33C-A089-1B39-7938-F3E80E414529}"/>
                </a:ext>
              </a:extLst>
            </p:cNvPr>
            <p:cNvPicPr>
              <a:picLocks noChangeAspect="1"/>
            </p:cNvPicPr>
            <p:nvPr/>
          </p:nvPicPr>
          <p:blipFill>
            <a:blip r:embed="rId3">
              <a:extLst>
                <a:ext uri="{28A0092B-C50C-407E-A947-70E740481C1C}">
                  <a14:useLocalDpi xmlns:a14="http://schemas.microsoft.com/office/drawing/2010/main" val="0"/>
                </a:ext>
              </a:extLst>
            </a:blip>
            <a:srcRect l="28486" t="38710" r="21933" b="7532"/>
            <a:stretch/>
          </p:blipFill>
          <p:spPr>
            <a:xfrm>
              <a:off x="5172482" y="1822449"/>
              <a:ext cx="1149350" cy="1108461"/>
            </a:xfrm>
            <a:prstGeom prst="rect">
              <a:avLst/>
            </a:prstGeom>
          </p:spPr>
        </p:pic>
      </p:grpSp>
      <p:cxnSp>
        <p:nvCxnSpPr>
          <p:cNvPr id="17" name="直接箭头连接符 16">
            <a:extLst>
              <a:ext uri="{FF2B5EF4-FFF2-40B4-BE49-F238E27FC236}">
                <a16:creationId xmlns:a16="http://schemas.microsoft.com/office/drawing/2014/main" id="{90DDE615-55A4-F427-8511-9A7842F2B4E5}"/>
              </a:ext>
            </a:extLst>
          </p:cNvPr>
          <p:cNvCxnSpPr>
            <a:cxnSpLocks/>
            <a:stCxn id="31" idx="2"/>
            <a:endCxn id="7" idx="0"/>
          </p:cNvCxnSpPr>
          <p:nvPr/>
        </p:nvCxnSpPr>
        <p:spPr>
          <a:xfrm>
            <a:off x="2374123" y="1485365"/>
            <a:ext cx="1" cy="206929"/>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19" name="直接箭头连接符 18">
            <a:extLst>
              <a:ext uri="{FF2B5EF4-FFF2-40B4-BE49-F238E27FC236}">
                <a16:creationId xmlns:a16="http://schemas.microsoft.com/office/drawing/2014/main" id="{CB4B8564-9634-4ED4-84E7-9A43337DC815}"/>
              </a:ext>
            </a:extLst>
          </p:cNvPr>
          <p:cNvCxnSpPr>
            <a:cxnSpLocks/>
            <a:stCxn id="7" idx="2"/>
            <a:endCxn id="32" idx="0"/>
          </p:cNvCxnSpPr>
          <p:nvPr/>
        </p:nvCxnSpPr>
        <p:spPr>
          <a:xfrm flipH="1">
            <a:off x="2374123" y="3025530"/>
            <a:ext cx="1" cy="322062"/>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grpSp>
        <p:nvGrpSpPr>
          <p:cNvPr id="38" name="组合 37">
            <a:extLst>
              <a:ext uri="{FF2B5EF4-FFF2-40B4-BE49-F238E27FC236}">
                <a16:creationId xmlns:a16="http://schemas.microsoft.com/office/drawing/2014/main" id="{FBB5FCBF-5374-B951-DB36-A948D11AC885}"/>
              </a:ext>
            </a:extLst>
          </p:cNvPr>
          <p:cNvGrpSpPr/>
          <p:nvPr/>
        </p:nvGrpSpPr>
        <p:grpSpPr>
          <a:xfrm>
            <a:off x="1580103" y="4129613"/>
            <a:ext cx="1588040" cy="1333236"/>
            <a:chOff x="5618704" y="3186560"/>
            <a:chExt cx="1588040" cy="1333236"/>
          </a:xfrm>
        </p:grpSpPr>
        <p:pic>
          <p:nvPicPr>
            <p:cNvPr id="36" name="图片 35">
              <a:extLst>
                <a:ext uri="{FF2B5EF4-FFF2-40B4-BE49-F238E27FC236}">
                  <a16:creationId xmlns:a16="http://schemas.microsoft.com/office/drawing/2014/main" id="{02B13995-BD08-B713-D16A-DE12F2388715}"/>
                </a:ext>
              </a:extLst>
            </p:cNvPr>
            <p:cNvPicPr>
              <a:picLocks noChangeAspect="1"/>
            </p:cNvPicPr>
            <p:nvPr/>
          </p:nvPicPr>
          <p:blipFill>
            <a:blip r:embed="rId4">
              <a:extLst>
                <a:ext uri="{28A0092B-C50C-407E-A947-70E740481C1C}">
                  <a14:useLocalDpi xmlns:a14="http://schemas.microsoft.com/office/drawing/2010/main" val="0"/>
                </a:ext>
              </a:extLst>
            </a:blip>
            <a:srcRect l="16636" t="38412" r="16448" b="7482"/>
            <a:stretch/>
          </p:blipFill>
          <p:spPr>
            <a:xfrm>
              <a:off x="5877736" y="3655689"/>
              <a:ext cx="1069975" cy="756997"/>
            </a:xfrm>
            <a:prstGeom prst="rect">
              <a:avLst/>
            </a:prstGeom>
          </p:spPr>
        </p:pic>
        <p:grpSp>
          <p:nvGrpSpPr>
            <p:cNvPr id="24" name="组合 23">
              <a:extLst>
                <a:ext uri="{FF2B5EF4-FFF2-40B4-BE49-F238E27FC236}">
                  <a16:creationId xmlns:a16="http://schemas.microsoft.com/office/drawing/2014/main" id="{D5531C45-AD0C-18A0-2C3F-4967028D5BE1}"/>
                </a:ext>
              </a:extLst>
            </p:cNvPr>
            <p:cNvGrpSpPr/>
            <p:nvPr/>
          </p:nvGrpSpPr>
          <p:grpSpPr>
            <a:xfrm>
              <a:off x="5618704" y="3186560"/>
              <a:ext cx="1588040" cy="1333236"/>
              <a:chOff x="4649400" y="1083729"/>
              <a:chExt cx="2195514" cy="1952240"/>
            </a:xfrm>
          </p:grpSpPr>
          <p:sp>
            <p:nvSpPr>
              <p:cNvPr id="27" name="矩形 26">
                <a:extLst>
                  <a:ext uri="{FF2B5EF4-FFF2-40B4-BE49-F238E27FC236}">
                    <a16:creationId xmlns:a16="http://schemas.microsoft.com/office/drawing/2014/main" id="{7A07B4F0-8444-0325-248E-43C3DDF7C1C9}"/>
                  </a:ext>
                </a:extLst>
              </p:cNvPr>
              <p:cNvSpPr/>
              <p:nvPr/>
            </p:nvSpPr>
            <p:spPr>
              <a:xfrm>
                <a:off x="4649400" y="1083729"/>
                <a:ext cx="2195514" cy="1952240"/>
              </a:xfrm>
              <a:prstGeom prst="rect">
                <a:avLst/>
              </a:prstGeom>
              <a:noFill/>
              <a:ln w="38100">
                <a:solidFill>
                  <a:srgbClr val="1156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30" name="文本框 29">
                <a:extLst>
                  <a:ext uri="{FF2B5EF4-FFF2-40B4-BE49-F238E27FC236}">
                    <a16:creationId xmlns:a16="http://schemas.microsoft.com/office/drawing/2014/main" id="{A8807D0D-DAE6-466F-284E-B7CC72B988AD}"/>
                  </a:ext>
                </a:extLst>
              </p:cNvPr>
              <p:cNvSpPr txBox="1"/>
              <p:nvPr/>
            </p:nvSpPr>
            <p:spPr>
              <a:xfrm>
                <a:off x="4649400" y="1151758"/>
                <a:ext cx="2195514" cy="766144"/>
              </a:xfrm>
              <a:prstGeom prst="rect">
                <a:avLst/>
              </a:prstGeom>
              <a:noFill/>
            </p:spPr>
            <p:txBody>
              <a:bodyPr wrap="square" rtlCol="0">
                <a:spAutoFit/>
              </a:bodyPr>
              <a:lstStyle/>
              <a:p>
                <a:pPr algn="ctr"/>
                <a:r>
                  <a:rPr lang="fr-FR" sz="1400" b="1" dirty="0">
                    <a:solidFill>
                      <a:srgbClr val="115670"/>
                    </a:solidFill>
                    <a:latin typeface="Times New Roman" panose="02020603050405020304" pitchFamily="18" charset="0"/>
                    <a:cs typeface="Times New Roman" panose="02020603050405020304" pitchFamily="18" charset="0"/>
                  </a:rPr>
                  <a:t>Modèle vibratoire de pneumatique</a:t>
                </a:r>
              </a:p>
            </p:txBody>
          </p:sp>
        </p:grpSp>
      </p:grpSp>
      <p:sp>
        <p:nvSpPr>
          <p:cNvPr id="14" name="文本框 13">
            <a:extLst>
              <a:ext uri="{FF2B5EF4-FFF2-40B4-BE49-F238E27FC236}">
                <a16:creationId xmlns:a16="http://schemas.microsoft.com/office/drawing/2014/main" id="{0CC4ACDD-4473-C401-7E0F-E2E68FBFDFE8}"/>
              </a:ext>
            </a:extLst>
          </p:cNvPr>
          <p:cNvSpPr txBox="1"/>
          <p:nvPr/>
        </p:nvSpPr>
        <p:spPr>
          <a:xfrm>
            <a:off x="4454157" y="5597324"/>
            <a:ext cx="6919871" cy="646331"/>
          </a:xfrm>
          <a:prstGeom prst="rect">
            <a:avLst/>
          </a:prstGeom>
          <a:noFill/>
        </p:spPr>
        <p:txBody>
          <a:bodyPr wrap="square" rtlCol="0">
            <a:spAutoFit/>
          </a:bodyPr>
          <a:lstStyle/>
          <a:p>
            <a:r>
              <a:rPr lang="fr-FR" dirty="0">
                <a:latin typeface="Candara" panose="020E0502030303020204" pitchFamily="34" charset="0"/>
              </a:rPr>
              <a:t>Non-linéaire -&gt; Algorithme itératif basé sur l’Inversion de Matrice</a:t>
            </a:r>
            <a:r>
              <a:rPr lang="zh-CN" altLang="fr-FR" dirty="0">
                <a:latin typeface="Candara" panose="020E0502030303020204" pitchFamily="34" charset="0"/>
              </a:rPr>
              <a:t> </a:t>
            </a:r>
            <a:endParaRPr lang="fr-FR" altLang="zh-CN" dirty="0">
              <a:latin typeface="Candara" panose="020E0502030303020204" pitchFamily="34" charset="0"/>
            </a:endParaRPr>
          </a:p>
          <a:p>
            <a:r>
              <a:rPr lang="fr-FR" altLang="zh-CN" dirty="0">
                <a:latin typeface="Candara" panose="020E0502030303020204" pitchFamily="34" charset="0"/>
              </a:rPr>
              <a:t>-&gt; </a:t>
            </a:r>
            <a:r>
              <a:rPr lang="fr-FR" altLang="zh-CN" dirty="0" err="1">
                <a:latin typeface="Candara" panose="020E0502030303020204" pitchFamily="34" charset="0"/>
              </a:rPr>
              <a:t>CL.s</a:t>
            </a:r>
            <a:r>
              <a:rPr lang="fr-FR" altLang="zh-CN" dirty="0">
                <a:latin typeface="Candara" panose="020E0502030303020204" pitchFamily="34" charset="0"/>
              </a:rPr>
              <a:t> dynamiques</a:t>
            </a:r>
            <a:endParaRPr lang="fr-FR" dirty="0">
              <a:latin typeface="Candara" panose="020E0502030303020204" pitchFamily="34" charset="0"/>
            </a:endParaRPr>
          </a:p>
        </p:txBody>
      </p:sp>
      <p:grpSp>
        <p:nvGrpSpPr>
          <p:cNvPr id="28" name="组合 27">
            <a:extLst>
              <a:ext uri="{FF2B5EF4-FFF2-40B4-BE49-F238E27FC236}">
                <a16:creationId xmlns:a16="http://schemas.microsoft.com/office/drawing/2014/main" id="{3EB4E231-02B4-4253-D8FA-867F71BE8462}"/>
              </a:ext>
            </a:extLst>
          </p:cNvPr>
          <p:cNvGrpSpPr/>
          <p:nvPr/>
        </p:nvGrpSpPr>
        <p:grpSpPr>
          <a:xfrm>
            <a:off x="4454157" y="1685021"/>
            <a:ext cx="5607625" cy="3949231"/>
            <a:chOff x="4454157" y="1712051"/>
            <a:chExt cx="5607625" cy="3949231"/>
          </a:xfrm>
        </p:grpSpPr>
        <p:grpSp>
          <p:nvGrpSpPr>
            <p:cNvPr id="18" name="组合 17">
              <a:extLst>
                <a:ext uri="{FF2B5EF4-FFF2-40B4-BE49-F238E27FC236}">
                  <a16:creationId xmlns:a16="http://schemas.microsoft.com/office/drawing/2014/main" id="{7C6B98D7-1D03-9659-FC8C-1BB48AB5571A}"/>
                </a:ext>
              </a:extLst>
            </p:cNvPr>
            <p:cNvGrpSpPr/>
            <p:nvPr/>
          </p:nvGrpSpPr>
          <p:grpSpPr>
            <a:xfrm>
              <a:off x="4454157" y="1712051"/>
              <a:ext cx="5188217" cy="3949231"/>
              <a:chOff x="4454157" y="1961956"/>
              <a:chExt cx="5188217" cy="3949231"/>
            </a:xfrm>
          </p:grpSpPr>
          <p:pic>
            <p:nvPicPr>
              <p:cNvPr id="4" name="图片 3">
                <a:extLst>
                  <a:ext uri="{FF2B5EF4-FFF2-40B4-BE49-F238E27FC236}">
                    <a16:creationId xmlns:a16="http://schemas.microsoft.com/office/drawing/2014/main" id="{1E6975CC-C25D-10BC-7819-5572027D47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4157" y="1961956"/>
                <a:ext cx="4476729" cy="2122730"/>
              </a:xfrm>
              <a:prstGeom prst="rect">
                <a:avLst/>
              </a:prstGeom>
            </p:spPr>
          </p:pic>
          <p:pic>
            <p:nvPicPr>
              <p:cNvPr id="5" name="图片 4">
                <a:extLst>
                  <a:ext uri="{FF2B5EF4-FFF2-40B4-BE49-F238E27FC236}">
                    <a16:creationId xmlns:a16="http://schemas.microsoft.com/office/drawing/2014/main" id="{4A8E7D6D-D0B7-FB2E-E08C-F0FC9A8FDA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4157" y="5041192"/>
                <a:ext cx="5188217" cy="869995"/>
              </a:xfrm>
              <a:prstGeom prst="rect">
                <a:avLst/>
              </a:prstGeom>
            </p:spPr>
          </p:pic>
          <p:pic>
            <p:nvPicPr>
              <p:cNvPr id="6" name="图片 5">
                <a:extLst>
                  <a:ext uri="{FF2B5EF4-FFF2-40B4-BE49-F238E27FC236}">
                    <a16:creationId xmlns:a16="http://schemas.microsoft.com/office/drawing/2014/main" id="{32DEF5EF-4E07-7F8D-8296-7F31693E50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4157" y="4315220"/>
                <a:ext cx="3664138" cy="533427"/>
              </a:xfrm>
              <a:prstGeom prst="rect">
                <a:avLst/>
              </a:prstGeom>
            </p:spPr>
          </p:pic>
        </p:grpSp>
        <p:sp>
          <p:nvSpPr>
            <p:cNvPr id="22" name="文本框 21">
              <a:extLst>
                <a:ext uri="{FF2B5EF4-FFF2-40B4-BE49-F238E27FC236}">
                  <a16:creationId xmlns:a16="http://schemas.microsoft.com/office/drawing/2014/main" id="{8845EB54-C134-A5D8-6346-5B8CE7871934}"/>
                </a:ext>
              </a:extLst>
            </p:cNvPr>
            <p:cNvSpPr txBox="1"/>
            <p:nvPr/>
          </p:nvSpPr>
          <p:spPr>
            <a:xfrm>
              <a:off x="4454157" y="4560707"/>
              <a:ext cx="5607625" cy="338554"/>
            </a:xfrm>
            <a:prstGeom prst="rect">
              <a:avLst/>
            </a:prstGeom>
            <a:noFill/>
          </p:spPr>
          <p:txBody>
            <a:bodyPr wrap="none" rtlCol="0">
              <a:spAutoFit/>
            </a:bodyPr>
            <a:lstStyle/>
            <a:p>
              <a:r>
                <a:rPr lang="fr-FR" sz="1600" b="1" dirty="0">
                  <a:latin typeface="Candara" panose="020E0502030303020204" pitchFamily="34" charset="0"/>
                </a:rPr>
                <a:t>Loi de contact unilatéral entre le pneumatique et la chaussée :</a:t>
              </a:r>
            </a:p>
          </p:txBody>
        </p:sp>
        <p:sp>
          <p:nvSpPr>
            <p:cNvPr id="26" name="文本框 25">
              <a:extLst>
                <a:ext uri="{FF2B5EF4-FFF2-40B4-BE49-F238E27FC236}">
                  <a16:creationId xmlns:a16="http://schemas.microsoft.com/office/drawing/2014/main" id="{28949D15-79A7-62A3-B0A7-BD366DC51526}"/>
                </a:ext>
              </a:extLst>
            </p:cNvPr>
            <p:cNvSpPr txBox="1"/>
            <p:nvPr/>
          </p:nvSpPr>
          <p:spPr>
            <a:xfrm>
              <a:off x="4454157" y="3837518"/>
              <a:ext cx="3031599" cy="338554"/>
            </a:xfrm>
            <a:prstGeom prst="rect">
              <a:avLst/>
            </a:prstGeom>
            <a:noFill/>
          </p:spPr>
          <p:txBody>
            <a:bodyPr wrap="none" rtlCol="0">
              <a:spAutoFit/>
            </a:bodyPr>
            <a:lstStyle/>
            <a:p>
              <a:r>
                <a:rPr lang="fr-FR" sz="1600" b="1" dirty="0">
                  <a:latin typeface="Candara" panose="020E0502030303020204" pitchFamily="34" charset="0"/>
                </a:rPr>
                <a:t>Fonction d’écart (Gap function) :</a:t>
              </a:r>
            </a:p>
          </p:txBody>
        </p:sp>
      </p:grpSp>
      <p:sp>
        <p:nvSpPr>
          <p:cNvPr id="9" name="文本框 8">
            <a:extLst>
              <a:ext uri="{FF2B5EF4-FFF2-40B4-BE49-F238E27FC236}">
                <a16:creationId xmlns:a16="http://schemas.microsoft.com/office/drawing/2014/main" id="{FDB9B7D8-8348-3C59-7A0B-3B4B7D32CDDB}"/>
              </a:ext>
            </a:extLst>
          </p:cNvPr>
          <p:cNvSpPr txBox="1"/>
          <p:nvPr/>
        </p:nvSpPr>
        <p:spPr>
          <a:xfrm>
            <a:off x="3435182" y="6206727"/>
            <a:ext cx="8560380" cy="600164"/>
          </a:xfrm>
          <a:prstGeom prst="rect">
            <a:avLst/>
          </a:prstGeom>
          <a:noFill/>
        </p:spPr>
        <p:txBody>
          <a:bodyPr wrap="square" rtlCol="0">
            <a:spAutoFit/>
          </a:bodyPr>
          <a:lstStyle/>
          <a:p>
            <a:pPr algn="just"/>
            <a:r>
              <a:rPr lang="fr-FR" sz="1100" dirty="0"/>
              <a:t> [1] J. Cesbron, “Modélisation et expérimentation du contact pneumatique/chaussée pour réduire l’impact acoustique des revêtements routiers,” Mémoire HDR, Université de Nantes, Nantes, 2018.</a:t>
            </a:r>
          </a:p>
          <a:p>
            <a:pPr algn="just"/>
            <a:r>
              <a:rPr lang="fr-FR" sz="1100" dirty="0"/>
              <a:t> [2] C. </a:t>
            </a:r>
            <a:r>
              <a:rPr lang="fr-FR" sz="1100" dirty="0" err="1"/>
              <a:t>Stiebritz</a:t>
            </a:r>
            <a:r>
              <a:rPr lang="fr-FR" sz="1100" dirty="0"/>
              <a:t>, “Méthode multipolaire rapide appliquée au contact pneumatique/chaussée,” Thèse de doctorat, École Centrale de Nantes, 2025.</a:t>
            </a:r>
          </a:p>
        </p:txBody>
      </p:sp>
      <p:sp>
        <p:nvSpPr>
          <p:cNvPr id="29" name="文本框 28">
            <a:extLst>
              <a:ext uri="{FF2B5EF4-FFF2-40B4-BE49-F238E27FC236}">
                <a16:creationId xmlns:a16="http://schemas.microsoft.com/office/drawing/2014/main" id="{ACB87189-F417-0624-205F-881644EB15C5}"/>
              </a:ext>
            </a:extLst>
          </p:cNvPr>
          <p:cNvSpPr txBox="1"/>
          <p:nvPr/>
        </p:nvSpPr>
        <p:spPr bwMode="auto">
          <a:xfrm>
            <a:off x="11594799" y="5857787"/>
            <a:ext cx="261610" cy="369332"/>
          </a:xfrm>
          <a:prstGeom prst="rect">
            <a:avLst/>
          </a:prstGeom>
          <a:noFill/>
        </p:spPr>
        <p:txBody>
          <a:bodyPr wrap="none" rtlCol="0">
            <a:spAutoFit/>
          </a:bodyPr>
          <a:lstStyle/>
          <a:p>
            <a:fld id="{003D2B6F-CAFF-4A35-A6EB-75E47E15EF20}" type="slidenum">
              <a:rPr lang="fr-FR" b="1" smtClean="0">
                <a:solidFill>
                  <a:srgbClr val="1717FF"/>
                </a:solidFill>
                <a:effectLst>
                  <a:outerShdw blurRad="38100" dist="38100" dir="2700000" algn="tl">
                    <a:srgbClr val="000000">
                      <a:alpha val="43137"/>
                    </a:srgbClr>
                  </a:outerShdw>
                </a:effectLst>
                <a:latin typeface="Candara" panose="020E0502030303020204" pitchFamily="34" charset="0"/>
              </a:rPr>
              <a:t>4</a:t>
            </a:fld>
            <a:endParaRPr lang="fr-FR" b="1" dirty="0">
              <a:solidFill>
                <a:srgbClr val="1717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95466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001ECCA7-50BB-D307-36F3-CE91C9BC89BF}"/>
              </a:ext>
            </a:extLst>
          </p:cNvPr>
          <p:cNvSpPr/>
          <p:nvPr/>
        </p:nvSpPr>
        <p:spPr>
          <a:xfrm>
            <a:off x="1580103" y="3339105"/>
            <a:ext cx="1588041" cy="321921"/>
          </a:xfrm>
          <a:prstGeom prst="rect">
            <a:avLst/>
          </a:prstGeom>
          <a:solidFill>
            <a:srgbClr val="FFFF00">
              <a:alpha val="4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31" name="矩形 30">
            <a:extLst>
              <a:ext uri="{FF2B5EF4-FFF2-40B4-BE49-F238E27FC236}">
                <a16:creationId xmlns:a16="http://schemas.microsoft.com/office/drawing/2014/main" id="{D493D135-DAD7-A98D-07EF-6CD8EB9A39AF}"/>
              </a:ext>
            </a:extLst>
          </p:cNvPr>
          <p:cNvSpPr/>
          <p:nvPr/>
        </p:nvSpPr>
        <p:spPr>
          <a:xfrm>
            <a:off x="1580103" y="953628"/>
            <a:ext cx="1588040" cy="531737"/>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Texture et rigidité de la chaussée</a:t>
            </a:r>
          </a:p>
        </p:txBody>
      </p:sp>
      <p:sp>
        <p:nvSpPr>
          <p:cNvPr id="2" name="object 2">
            <a:extLst>
              <a:ext uri="{FF2B5EF4-FFF2-40B4-BE49-F238E27FC236}">
                <a16:creationId xmlns:a16="http://schemas.microsoft.com/office/drawing/2014/main" id="{8D9E3F0C-F026-426A-E4E0-CB13F6B1E9B3}"/>
              </a:ext>
            </a:extLst>
          </p:cNvPr>
          <p:cNvSpPr txBox="1">
            <a:spLocks/>
          </p:cNvSpPr>
          <p:nvPr/>
        </p:nvSpPr>
        <p:spPr bwMode="auto">
          <a:xfrm>
            <a:off x="809897" y="201340"/>
            <a:ext cx="10941321" cy="882389"/>
          </a:xfrm>
          <a:prstGeom prst="rect">
            <a:avLst/>
          </a:prstGeom>
        </p:spPr>
        <p:txBody>
          <a:bodyPr vert="horz" wrap="square" lIns="0" tIns="30194" rIns="0" bIns="0" rtlCol="0">
            <a:spAutoFit/>
          </a:bodyPr>
          <a:lstStyle>
            <a:lvl1pPr>
              <a:defRPr sz="1700" b="0" i="0">
                <a:solidFill>
                  <a:schemeClr val="bg1"/>
                </a:solidFill>
                <a:latin typeface="Candara"/>
                <a:ea typeface="+mj-ea"/>
                <a:cs typeface="Candara"/>
              </a:defRPr>
            </a:lvl1pPr>
          </a:lstStyle>
          <a:p>
            <a:pPr marL="4081019" algn="r">
              <a:spcBef>
                <a:spcPts val="230"/>
              </a:spcBef>
              <a:defRPr/>
            </a:pPr>
            <a:r>
              <a:rPr lang="fr-FR" sz="3369" dirty="0">
                <a:ea typeface="Candara"/>
              </a:rPr>
              <a:t>Méthodes</a:t>
            </a:r>
          </a:p>
          <a:p>
            <a:pPr marL="4081019" algn="r">
              <a:spcBef>
                <a:spcPts val="230"/>
              </a:spcBef>
              <a:defRPr/>
            </a:pPr>
            <a:r>
              <a:rPr lang="fr-FR" sz="2000" dirty="0">
                <a:latin typeface="Candara" panose="020E0502030303020204" pitchFamily="34" charset="0"/>
              </a:rPr>
              <a:t>Modèle de contact</a:t>
            </a:r>
          </a:p>
        </p:txBody>
      </p:sp>
      <p:sp>
        <p:nvSpPr>
          <p:cNvPr id="20" name="日期占位符 19">
            <a:extLst>
              <a:ext uri="{FF2B5EF4-FFF2-40B4-BE49-F238E27FC236}">
                <a16:creationId xmlns:a16="http://schemas.microsoft.com/office/drawing/2014/main" id="{1FBB1CD6-6F5E-00A2-272F-172620BAB10F}"/>
              </a:ext>
            </a:extLst>
          </p:cNvPr>
          <p:cNvSpPr>
            <a:spLocks noGrp="1"/>
          </p:cNvSpPr>
          <p:nvPr>
            <p:ph type="dt" sz="half" idx="6"/>
          </p:nvPr>
        </p:nvSpPr>
        <p:spPr/>
        <p:txBody>
          <a:bodyPr/>
          <a:lstStyle/>
          <a:p>
            <a:pPr marL="25169">
              <a:lnSpc>
                <a:spcPts val="1110"/>
              </a:lnSpc>
              <a:defRPr/>
            </a:pPr>
            <a:fld id="{C1BF34F3-2911-4EBB-B750-32F2837F1C57}" type="datetime1">
              <a:rPr lang="fr-FR" smtClean="0"/>
              <a:t>24/06/2026</a:t>
            </a:fld>
            <a:endParaRPr lang="fr-FR" dirty="0"/>
          </a:p>
        </p:txBody>
      </p:sp>
      <p:sp>
        <p:nvSpPr>
          <p:cNvPr id="32" name="矩形 31">
            <a:extLst>
              <a:ext uri="{FF2B5EF4-FFF2-40B4-BE49-F238E27FC236}">
                <a16:creationId xmlns:a16="http://schemas.microsoft.com/office/drawing/2014/main" id="{9E121E63-C595-D608-805A-403BC1CAAA4A}"/>
              </a:ext>
            </a:extLst>
          </p:cNvPr>
          <p:cNvSpPr/>
          <p:nvPr/>
        </p:nvSpPr>
        <p:spPr>
          <a:xfrm>
            <a:off x="1580103" y="3347592"/>
            <a:ext cx="1588039" cy="321920"/>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Force de contact</a:t>
            </a:r>
          </a:p>
        </p:txBody>
      </p:sp>
      <p:sp>
        <p:nvSpPr>
          <p:cNvPr id="33" name="矩形 32">
            <a:extLst>
              <a:ext uri="{FF2B5EF4-FFF2-40B4-BE49-F238E27FC236}">
                <a16:creationId xmlns:a16="http://schemas.microsoft.com/office/drawing/2014/main" id="{4CE66E52-AED2-4918-87DA-87A916FFF087}"/>
              </a:ext>
            </a:extLst>
          </p:cNvPr>
          <p:cNvSpPr/>
          <p:nvPr/>
        </p:nvSpPr>
        <p:spPr>
          <a:xfrm>
            <a:off x="140716" y="2455396"/>
            <a:ext cx="1290738" cy="812670"/>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Caractéristiques géométriques et mécaniques du pneu </a:t>
            </a:r>
          </a:p>
        </p:txBody>
      </p:sp>
      <p:sp>
        <p:nvSpPr>
          <p:cNvPr id="34" name="矩形 33">
            <a:extLst>
              <a:ext uri="{FF2B5EF4-FFF2-40B4-BE49-F238E27FC236}">
                <a16:creationId xmlns:a16="http://schemas.microsoft.com/office/drawing/2014/main" id="{6B1E94D4-ABCA-83BF-1887-59535A9DEEBD}"/>
              </a:ext>
            </a:extLst>
          </p:cNvPr>
          <p:cNvSpPr/>
          <p:nvPr/>
        </p:nvSpPr>
        <p:spPr>
          <a:xfrm>
            <a:off x="1580103" y="5828398"/>
            <a:ext cx="1588038" cy="738665"/>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Vitesse radiale en surface du pneumatique</a:t>
            </a:r>
          </a:p>
        </p:txBody>
      </p:sp>
      <p:cxnSp>
        <p:nvCxnSpPr>
          <p:cNvPr id="11" name="直接箭头连接符 10">
            <a:extLst>
              <a:ext uri="{FF2B5EF4-FFF2-40B4-BE49-F238E27FC236}">
                <a16:creationId xmlns:a16="http://schemas.microsoft.com/office/drawing/2014/main" id="{31D9D7DC-2DC6-1E44-FFBE-02E2D34B49CD}"/>
              </a:ext>
            </a:extLst>
          </p:cNvPr>
          <p:cNvCxnSpPr>
            <a:cxnSpLocks/>
            <a:stCxn id="32" idx="2"/>
            <a:endCxn id="27" idx="0"/>
          </p:cNvCxnSpPr>
          <p:nvPr/>
        </p:nvCxnSpPr>
        <p:spPr>
          <a:xfrm>
            <a:off x="2374123" y="3669512"/>
            <a:ext cx="0" cy="460101"/>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13" name="直接箭头连接符 12">
            <a:extLst>
              <a:ext uri="{FF2B5EF4-FFF2-40B4-BE49-F238E27FC236}">
                <a16:creationId xmlns:a16="http://schemas.microsoft.com/office/drawing/2014/main" id="{7CBAE1CE-C894-FE38-257C-A59C47D537D9}"/>
              </a:ext>
            </a:extLst>
          </p:cNvPr>
          <p:cNvCxnSpPr>
            <a:cxnSpLocks/>
            <a:stCxn id="27" idx="2"/>
            <a:endCxn id="34" idx="0"/>
          </p:cNvCxnSpPr>
          <p:nvPr/>
        </p:nvCxnSpPr>
        <p:spPr>
          <a:xfrm flipH="1">
            <a:off x="2374122" y="5462849"/>
            <a:ext cx="1" cy="365549"/>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15" name="连接符: 肘形 14">
            <a:extLst>
              <a:ext uri="{FF2B5EF4-FFF2-40B4-BE49-F238E27FC236}">
                <a16:creationId xmlns:a16="http://schemas.microsoft.com/office/drawing/2014/main" id="{F6DF6984-341B-5B80-3F27-4C7E87121B37}"/>
              </a:ext>
            </a:extLst>
          </p:cNvPr>
          <p:cNvCxnSpPr>
            <a:cxnSpLocks/>
            <a:stCxn id="33" idx="2"/>
            <a:endCxn id="27" idx="0"/>
          </p:cNvCxnSpPr>
          <p:nvPr/>
        </p:nvCxnSpPr>
        <p:spPr>
          <a:xfrm rot="16200000" flipH="1">
            <a:off x="1149331" y="2904820"/>
            <a:ext cx="861547" cy="1588038"/>
          </a:xfrm>
          <a:prstGeom prst="bentConnector3">
            <a:avLst>
              <a:gd name="adj1" fmla="val 71006"/>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sp>
        <p:nvSpPr>
          <p:cNvPr id="16" name="矩形 15">
            <a:extLst>
              <a:ext uri="{FF2B5EF4-FFF2-40B4-BE49-F238E27FC236}">
                <a16:creationId xmlns:a16="http://schemas.microsoft.com/office/drawing/2014/main" id="{6CD22289-DEE8-4329-0B05-1AAEF5986B7B}"/>
              </a:ext>
            </a:extLst>
          </p:cNvPr>
          <p:cNvSpPr/>
          <p:nvPr/>
        </p:nvSpPr>
        <p:spPr>
          <a:xfrm>
            <a:off x="3248297" y="3323886"/>
            <a:ext cx="823682" cy="369332"/>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strike="sngStrike" dirty="0">
                <a:solidFill>
                  <a:srgbClr val="115670"/>
                </a:solidFill>
                <a:latin typeface="Times New Roman" panose="02020603050405020304" pitchFamily="18" charset="0"/>
                <a:cs typeface="Times New Roman" panose="02020603050405020304" pitchFamily="18" charset="0"/>
              </a:rPr>
              <a:t>Couplage</a:t>
            </a:r>
          </a:p>
        </p:txBody>
      </p:sp>
      <p:cxnSp>
        <p:nvCxnSpPr>
          <p:cNvPr id="21" name="连接符: 肘形 20">
            <a:extLst>
              <a:ext uri="{FF2B5EF4-FFF2-40B4-BE49-F238E27FC236}">
                <a16:creationId xmlns:a16="http://schemas.microsoft.com/office/drawing/2014/main" id="{CC22B6FC-6C0A-E1AE-99E1-8D55465A3D16}"/>
              </a:ext>
            </a:extLst>
          </p:cNvPr>
          <p:cNvCxnSpPr>
            <a:cxnSpLocks/>
            <a:stCxn id="27" idx="3"/>
            <a:endCxn id="16" idx="2"/>
          </p:cNvCxnSpPr>
          <p:nvPr/>
        </p:nvCxnSpPr>
        <p:spPr>
          <a:xfrm flipV="1">
            <a:off x="3168143" y="3693218"/>
            <a:ext cx="491995" cy="1103013"/>
          </a:xfrm>
          <a:prstGeom prst="bentConnector2">
            <a:avLst/>
          </a:prstGeom>
          <a:ln w="28575">
            <a:solidFill>
              <a:srgbClr val="2F6E87"/>
            </a:solidFill>
            <a:prstDash val="sysDot"/>
          </a:ln>
        </p:spPr>
        <p:style>
          <a:lnRef idx="1">
            <a:schemeClr val="dk1"/>
          </a:lnRef>
          <a:fillRef idx="0">
            <a:schemeClr val="dk1"/>
          </a:fillRef>
          <a:effectRef idx="0">
            <a:schemeClr val="dk1"/>
          </a:effectRef>
          <a:fontRef idx="minor">
            <a:schemeClr val="tx1"/>
          </a:fontRef>
        </p:style>
      </p:cxnSp>
      <p:cxnSp>
        <p:nvCxnSpPr>
          <p:cNvPr id="25" name="连接符: 肘形 24">
            <a:extLst>
              <a:ext uri="{FF2B5EF4-FFF2-40B4-BE49-F238E27FC236}">
                <a16:creationId xmlns:a16="http://schemas.microsoft.com/office/drawing/2014/main" id="{BA3858ED-A36B-78C9-2AD2-D147A3D59DF2}"/>
              </a:ext>
            </a:extLst>
          </p:cNvPr>
          <p:cNvCxnSpPr>
            <a:cxnSpLocks/>
            <a:stCxn id="16" idx="0"/>
            <a:endCxn id="7" idx="3"/>
          </p:cNvCxnSpPr>
          <p:nvPr/>
        </p:nvCxnSpPr>
        <p:spPr>
          <a:xfrm rot="16200000" flipV="1">
            <a:off x="2931654" y="2595402"/>
            <a:ext cx="964974" cy="491994"/>
          </a:xfrm>
          <a:prstGeom prst="bentConnector2">
            <a:avLst/>
          </a:prstGeom>
          <a:ln w="28575">
            <a:solidFill>
              <a:srgbClr val="2F6E87"/>
            </a:solidFill>
            <a:prstDash val="sysDot"/>
            <a:tailEnd type="triangle"/>
          </a:ln>
        </p:spPr>
        <p:style>
          <a:lnRef idx="1">
            <a:schemeClr val="dk1"/>
          </a:lnRef>
          <a:fillRef idx="0">
            <a:schemeClr val="dk1"/>
          </a:fillRef>
          <a:effectRef idx="0">
            <a:schemeClr val="dk1"/>
          </a:effectRef>
          <a:fontRef idx="minor">
            <a:schemeClr val="tx1"/>
          </a:fontRef>
        </p:style>
      </p:cxnSp>
      <p:grpSp>
        <p:nvGrpSpPr>
          <p:cNvPr id="3" name="组合 2">
            <a:extLst>
              <a:ext uri="{FF2B5EF4-FFF2-40B4-BE49-F238E27FC236}">
                <a16:creationId xmlns:a16="http://schemas.microsoft.com/office/drawing/2014/main" id="{3F27BB7B-F33D-393A-DE6E-C0206382B541}"/>
              </a:ext>
            </a:extLst>
          </p:cNvPr>
          <p:cNvGrpSpPr/>
          <p:nvPr/>
        </p:nvGrpSpPr>
        <p:grpSpPr>
          <a:xfrm>
            <a:off x="1580104" y="1692294"/>
            <a:ext cx="1588040" cy="1333236"/>
            <a:chOff x="4649400" y="1083729"/>
            <a:chExt cx="2195514" cy="1952240"/>
          </a:xfrm>
        </p:grpSpPr>
        <p:sp>
          <p:nvSpPr>
            <p:cNvPr id="7" name="矩形 6">
              <a:extLst>
                <a:ext uri="{FF2B5EF4-FFF2-40B4-BE49-F238E27FC236}">
                  <a16:creationId xmlns:a16="http://schemas.microsoft.com/office/drawing/2014/main" id="{077A76F0-EDA1-16A7-85AF-E69AEE463ED2}"/>
                </a:ext>
              </a:extLst>
            </p:cNvPr>
            <p:cNvSpPr/>
            <p:nvPr/>
          </p:nvSpPr>
          <p:spPr>
            <a:xfrm>
              <a:off x="4649400" y="1083729"/>
              <a:ext cx="2195514" cy="1952240"/>
            </a:xfrm>
            <a:prstGeom prst="rect">
              <a:avLst/>
            </a:prstGeom>
            <a:noFill/>
            <a:ln w="38100">
              <a:solidFill>
                <a:srgbClr val="1156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8" name="文本框 7">
              <a:extLst>
                <a:ext uri="{FF2B5EF4-FFF2-40B4-BE49-F238E27FC236}">
                  <a16:creationId xmlns:a16="http://schemas.microsoft.com/office/drawing/2014/main" id="{F269D802-4114-C1F1-B50E-C8AEABCBB190}"/>
                </a:ext>
              </a:extLst>
            </p:cNvPr>
            <p:cNvSpPr txBox="1"/>
            <p:nvPr/>
          </p:nvSpPr>
          <p:spPr>
            <a:xfrm>
              <a:off x="4649400" y="1151758"/>
              <a:ext cx="2195514" cy="766144"/>
            </a:xfrm>
            <a:prstGeom prst="rect">
              <a:avLst/>
            </a:prstGeom>
            <a:noFill/>
          </p:spPr>
          <p:txBody>
            <a:bodyPr wrap="square" rtlCol="0">
              <a:spAutoFit/>
            </a:bodyPr>
            <a:lstStyle/>
            <a:p>
              <a:pPr algn="ctr"/>
              <a:r>
                <a:rPr lang="fr-FR" sz="1400" b="1" dirty="0">
                  <a:solidFill>
                    <a:srgbClr val="115670"/>
                  </a:solidFill>
                  <a:latin typeface="Times New Roman" panose="02020603050405020304" pitchFamily="18" charset="0"/>
                  <a:cs typeface="Times New Roman" panose="02020603050405020304" pitchFamily="18" charset="0"/>
                </a:rPr>
                <a:t>Modèle de contact pneu/chaussée</a:t>
              </a:r>
            </a:p>
          </p:txBody>
        </p:sp>
        <p:pic>
          <p:nvPicPr>
            <p:cNvPr id="10" name="图片 9">
              <a:extLst>
                <a:ext uri="{FF2B5EF4-FFF2-40B4-BE49-F238E27FC236}">
                  <a16:creationId xmlns:a16="http://schemas.microsoft.com/office/drawing/2014/main" id="{A7C0A33C-A089-1B39-7938-F3E80E414529}"/>
                </a:ext>
              </a:extLst>
            </p:cNvPr>
            <p:cNvPicPr>
              <a:picLocks noChangeAspect="1"/>
            </p:cNvPicPr>
            <p:nvPr/>
          </p:nvPicPr>
          <p:blipFill>
            <a:blip r:embed="rId3">
              <a:extLst>
                <a:ext uri="{28A0092B-C50C-407E-A947-70E740481C1C}">
                  <a14:useLocalDpi xmlns:a14="http://schemas.microsoft.com/office/drawing/2010/main" val="0"/>
                </a:ext>
              </a:extLst>
            </a:blip>
            <a:srcRect l="28486" t="38710" r="21933" b="7532"/>
            <a:stretch/>
          </p:blipFill>
          <p:spPr>
            <a:xfrm>
              <a:off x="5172482" y="1822449"/>
              <a:ext cx="1149350" cy="1108461"/>
            </a:xfrm>
            <a:prstGeom prst="rect">
              <a:avLst/>
            </a:prstGeom>
          </p:spPr>
        </p:pic>
      </p:grpSp>
      <p:cxnSp>
        <p:nvCxnSpPr>
          <p:cNvPr id="17" name="直接箭头连接符 16">
            <a:extLst>
              <a:ext uri="{FF2B5EF4-FFF2-40B4-BE49-F238E27FC236}">
                <a16:creationId xmlns:a16="http://schemas.microsoft.com/office/drawing/2014/main" id="{90DDE615-55A4-F427-8511-9A7842F2B4E5}"/>
              </a:ext>
            </a:extLst>
          </p:cNvPr>
          <p:cNvCxnSpPr>
            <a:cxnSpLocks/>
            <a:stCxn id="31" idx="2"/>
            <a:endCxn id="7" idx="0"/>
          </p:cNvCxnSpPr>
          <p:nvPr/>
        </p:nvCxnSpPr>
        <p:spPr>
          <a:xfrm>
            <a:off x="2374123" y="1485365"/>
            <a:ext cx="1" cy="206929"/>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19" name="直接箭头连接符 18">
            <a:extLst>
              <a:ext uri="{FF2B5EF4-FFF2-40B4-BE49-F238E27FC236}">
                <a16:creationId xmlns:a16="http://schemas.microsoft.com/office/drawing/2014/main" id="{CB4B8564-9634-4ED4-84E7-9A43337DC815}"/>
              </a:ext>
            </a:extLst>
          </p:cNvPr>
          <p:cNvCxnSpPr>
            <a:cxnSpLocks/>
            <a:stCxn id="7" idx="2"/>
            <a:endCxn id="32" idx="0"/>
          </p:cNvCxnSpPr>
          <p:nvPr/>
        </p:nvCxnSpPr>
        <p:spPr>
          <a:xfrm flipH="1">
            <a:off x="2374123" y="3025530"/>
            <a:ext cx="1" cy="322062"/>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grpSp>
        <p:nvGrpSpPr>
          <p:cNvPr id="38" name="组合 37">
            <a:extLst>
              <a:ext uri="{FF2B5EF4-FFF2-40B4-BE49-F238E27FC236}">
                <a16:creationId xmlns:a16="http://schemas.microsoft.com/office/drawing/2014/main" id="{FBB5FCBF-5374-B951-DB36-A948D11AC885}"/>
              </a:ext>
            </a:extLst>
          </p:cNvPr>
          <p:cNvGrpSpPr/>
          <p:nvPr/>
        </p:nvGrpSpPr>
        <p:grpSpPr>
          <a:xfrm>
            <a:off x="1580103" y="4129613"/>
            <a:ext cx="1588040" cy="1333236"/>
            <a:chOff x="5618704" y="3186560"/>
            <a:chExt cx="1588040" cy="1333236"/>
          </a:xfrm>
        </p:grpSpPr>
        <p:pic>
          <p:nvPicPr>
            <p:cNvPr id="36" name="图片 35">
              <a:extLst>
                <a:ext uri="{FF2B5EF4-FFF2-40B4-BE49-F238E27FC236}">
                  <a16:creationId xmlns:a16="http://schemas.microsoft.com/office/drawing/2014/main" id="{02B13995-BD08-B713-D16A-DE12F2388715}"/>
                </a:ext>
              </a:extLst>
            </p:cNvPr>
            <p:cNvPicPr>
              <a:picLocks noChangeAspect="1"/>
            </p:cNvPicPr>
            <p:nvPr/>
          </p:nvPicPr>
          <p:blipFill>
            <a:blip r:embed="rId4">
              <a:extLst>
                <a:ext uri="{28A0092B-C50C-407E-A947-70E740481C1C}">
                  <a14:useLocalDpi xmlns:a14="http://schemas.microsoft.com/office/drawing/2010/main" val="0"/>
                </a:ext>
              </a:extLst>
            </a:blip>
            <a:srcRect l="16636" t="38412" r="16448" b="7482"/>
            <a:stretch/>
          </p:blipFill>
          <p:spPr>
            <a:xfrm>
              <a:off x="5877736" y="3655689"/>
              <a:ext cx="1069975" cy="756997"/>
            </a:xfrm>
            <a:prstGeom prst="rect">
              <a:avLst/>
            </a:prstGeom>
          </p:spPr>
        </p:pic>
        <p:grpSp>
          <p:nvGrpSpPr>
            <p:cNvPr id="24" name="组合 23">
              <a:extLst>
                <a:ext uri="{FF2B5EF4-FFF2-40B4-BE49-F238E27FC236}">
                  <a16:creationId xmlns:a16="http://schemas.microsoft.com/office/drawing/2014/main" id="{D5531C45-AD0C-18A0-2C3F-4967028D5BE1}"/>
                </a:ext>
              </a:extLst>
            </p:cNvPr>
            <p:cNvGrpSpPr/>
            <p:nvPr/>
          </p:nvGrpSpPr>
          <p:grpSpPr>
            <a:xfrm>
              <a:off x="5618704" y="3186560"/>
              <a:ext cx="1588040" cy="1333236"/>
              <a:chOff x="4649400" y="1083729"/>
              <a:chExt cx="2195514" cy="1952240"/>
            </a:xfrm>
          </p:grpSpPr>
          <p:sp>
            <p:nvSpPr>
              <p:cNvPr id="27" name="矩形 26">
                <a:extLst>
                  <a:ext uri="{FF2B5EF4-FFF2-40B4-BE49-F238E27FC236}">
                    <a16:creationId xmlns:a16="http://schemas.microsoft.com/office/drawing/2014/main" id="{7A07B4F0-8444-0325-248E-43C3DDF7C1C9}"/>
                  </a:ext>
                </a:extLst>
              </p:cNvPr>
              <p:cNvSpPr/>
              <p:nvPr/>
            </p:nvSpPr>
            <p:spPr>
              <a:xfrm>
                <a:off x="4649400" y="1083729"/>
                <a:ext cx="2195514" cy="1952240"/>
              </a:xfrm>
              <a:prstGeom prst="rect">
                <a:avLst/>
              </a:prstGeom>
              <a:noFill/>
              <a:ln w="38100">
                <a:solidFill>
                  <a:srgbClr val="1156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30" name="文本框 29">
                <a:extLst>
                  <a:ext uri="{FF2B5EF4-FFF2-40B4-BE49-F238E27FC236}">
                    <a16:creationId xmlns:a16="http://schemas.microsoft.com/office/drawing/2014/main" id="{A8807D0D-DAE6-466F-284E-B7CC72B988AD}"/>
                  </a:ext>
                </a:extLst>
              </p:cNvPr>
              <p:cNvSpPr txBox="1"/>
              <p:nvPr/>
            </p:nvSpPr>
            <p:spPr>
              <a:xfrm>
                <a:off x="4649400" y="1151758"/>
                <a:ext cx="2195514" cy="766144"/>
              </a:xfrm>
              <a:prstGeom prst="rect">
                <a:avLst/>
              </a:prstGeom>
              <a:noFill/>
            </p:spPr>
            <p:txBody>
              <a:bodyPr wrap="square" rtlCol="0">
                <a:spAutoFit/>
              </a:bodyPr>
              <a:lstStyle/>
              <a:p>
                <a:pPr algn="ctr"/>
                <a:r>
                  <a:rPr lang="fr-FR" sz="1400" b="1" dirty="0">
                    <a:solidFill>
                      <a:srgbClr val="115670"/>
                    </a:solidFill>
                    <a:latin typeface="Times New Roman" panose="02020603050405020304" pitchFamily="18" charset="0"/>
                    <a:cs typeface="Times New Roman" panose="02020603050405020304" pitchFamily="18" charset="0"/>
                  </a:rPr>
                  <a:t>Modèle vibratoire de pneumatique</a:t>
                </a:r>
              </a:p>
            </p:txBody>
          </p:sp>
        </p:grpSp>
      </p:grpSp>
      <p:grpSp>
        <p:nvGrpSpPr>
          <p:cNvPr id="29" name="组合 28">
            <a:extLst>
              <a:ext uri="{FF2B5EF4-FFF2-40B4-BE49-F238E27FC236}">
                <a16:creationId xmlns:a16="http://schemas.microsoft.com/office/drawing/2014/main" id="{BC5FAEA2-5AF5-48A8-C691-411E10D76621}"/>
              </a:ext>
            </a:extLst>
          </p:cNvPr>
          <p:cNvGrpSpPr/>
          <p:nvPr/>
        </p:nvGrpSpPr>
        <p:grpSpPr>
          <a:xfrm>
            <a:off x="4550317" y="1738753"/>
            <a:ext cx="6992877" cy="1745240"/>
            <a:chOff x="13141100" y="2504946"/>
            <a:chExt cx="6992877" cy="1745240"/>
          </a:xfrm>
        </p:grpSpPr>
        <p:pic>
          <p:nvPicPr>
            <p:cNvPr id="35" name="图片 34">
              <a:extLst>
                <a:ext uri="{FF2B5EF4-FFF2-40B4-BE49-F238E27FC236}">
                  <a16:creationId xmlns:a16="http://schemas.microsoft.com/office/drawing/2014/main" id="{6DB507C1-F605-7171-14D3-C7CB86111EB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141100" y="2504946"/>
              <a:ext cx="3197352" cy="1745240"/>
            </a:xfrm>
            <a:prstGeom prst="rect">
              <a:avLst/>
            </a:prstGeom>
          </p:spPr>
        </p:pic>
        <p:sp>
          <p:nvSpPr>
            <p:cNvPr id="37" name="文本框 36">
              <a:extLst>
                <a:ext uri="{FF2B5EF4-FFF2-40B4-BE49-F238E27FC236}">
                  <a16:creationId xmlns:a16="http://schemas.microsoft.com/office/drawing/2014/main" id="{12D3FCE1-DB28-8401-9270-09B2D1848499}"/>
                </a:ext>
              </a:extLst>
            </p:cNvPr>
            <p:cNvSpPr txBox="1"/>
            <p:nvPr/>
          </p:nvSpPr>
          <p:spPr>
            <a:xfrm>
              <a:off x="16191916" y="2962978"/>
              <a:ext cx="3942061" cy="692497"/>
            </a:xfrm>
            <a:prstGeom prst="rect">
              <a:avLst/>
            </a:prstGeom>
            <a:noFill/>
          </p:spPr>
          <p:txBody>
            <a:bodyPr wrap="square" rtlCol="0">
              <a:spAutoFit/>
            </a:bodyPr>
            <a:lstStyle/>
            <a:p>
              <a:pPr algn="ctr"/>
              <a:r>
                <a:rPr lang="fr-FR" sz="1400" b="1" dirty="0">
                  <a:latin typeface="Candara" panose="020E0502030303020204" pitchFamily="34" charset="0"/>
                </a:rPr>
                <a:t>Texture de la surface de chaussée rugueuse mesurée z</a:t>
              </a:r>
              <a:r>
                <a:rPr lang="fr-FR" sz="1400" b="1" baseline="-25000" dirty="0">
                  <a:latin typeface="Candara" panose="020E0502030303020204" pitchFamily="34" charset="0"/>
                </a:rPr>
                <a:t>r</a:t>
              </a:r>
              <a:r>
                <a:rPr lang="fr-FR" sz="1400" dirty="0">
                  <a:latin typeface="Candara" panose="020E0502030303020204" pitchFamily="34" charset="0"/>
                </a:rPr>
                <a:t> </a:t>
              </a:r>
            </a:p>
            <a:p>
              <a:pPr algn="ctr"/>
              <a:r>
                <a:rPr lang="fr-FR" sz="1100" dirty="0">
                  <a:latin typeface="Candara" panose="020E0502030303020204" pitchFamily="34" charset="0"/>
                </a:rPr>
                <a:t>(type : A’, enduit superficiel 8/10 (ES 8/10))</a:t>
              </a:r>
            </a:p>
          </p:txBody>
        </p:sp>
      </p:grpSp>
      <p:grpSp>
        <p:nvGrpSpPr>
          <p:cNvPr id="41" name="组合 40">
            <a:extLst>
              <a:ext uri="{FF2B5EF4-FFF2-40B4-BE49-F238E27FC236}">
                <a16:creationId xmlns:a16="http://schemas.microsoft.com/office/drawing/2014/main" id="{068B7F03-724E-3D4D-CC05-06F301E608DD}"/>
              </a:ext>
            </a:extLst>
          </p:cNvPr>
          <p:cNvGrpSpPr/>
          <p:nvPr/>
        </p:nvGrpSpPr>
        <p:grpSpPr>
          <a:xfrm>
            <a:off x="3959623" y="3500065"/>
            <a:ext cx="7913896" cy="2820824"/>
            <a:chOff x="4071979" y="3500065"/>
            <a:chExt cx="7913896" cy="2820824"/>
          </a:xfrm>
        </p:grpSpPr>
        <p:grpSp>
          <p:nvGrpSpPr>
            <p:cNvPr id="23" name="组合 22">
              <a:extLst>
                <a:ext uri="{FF2B5EF4-FFF2-40B4-BE49-F238E27FC236}">
                  <a16:creationId xmlns:a16="http://schemas.microsoft.com/office/drawing/2014/main" id="{7217A189-03E7-9D5C-956D-08ED9403B0A5}"/>
                </a:ext>
              </a:extLst>
            </p:cNvPr>
            <p:cNvGrpSpPr/>
            <p:nvPr/>
          </p:nvGrpSpPr>
          <p:grpSpPr>
            <a:xfrm>
              <a:off x="4071979" y="3500065"/>
              <a:ext cx="5126103" cy="2820824"/>
              <a:chOff x="7830744" y="1926815"/>
              <a:chExt cx="5126103" cy="2820824"/>
            </a:xfrm>
          </p:grpSpPr>
          <p:pic>
            <p:nvPicPr>
              <p:cNvPr id="26" name="图片 25">
                <a:extLst>
                  <a:ext uri="{FF2B5EF4-FFF2-40B4-BE49-F238E27FC236}">
                    <a16:creationId xmlns:a16="http://schemas.microsoft.com/office/drawing/2014/main" id="{C714728C-874D-B510-6A67-999ADB5C75AE}"/>
                  </a:ext>
                </a:extLst>
              </p:cNvPr>
              <p:cNvPicPr>
                <a:picLocks noChangeAspect="1"/>
              </p:cNvPicPr>
              <p:nvPr/>
            </p:nvPicPr>
            <p:blipFill>
              <a:blip r:embed="rId6">
                <a:extLst>
                  <a:ext uri="{28A0092B-C50C-407E-A947-70E740481C1C}">
                    <a14:useLocalDpi xmlns:a14="http://schemas.microsoft.com/office/drawing/2010/main" val="0"/>
                  </a:ext>
                </a:extLst>
              </a:blip>
              <a:srcRect l="12722" r="12722"/>
              <a:stretch/>
            </p:blipFill>
            <p:spPr>
              <a:xfrm>
                <a:off x="7830744" y="1926815"/>
                <a:ext cx="3738808" cy="2820824"/>
              </a:xfrm>
              <a:prstGeom prst="rect">
                <a:avLst/>
              </a:prstGeom>
            </p:spPr>
          </p:pic>
          <p:sp>
            <p:nvSpPr>
              <p:cNvPr id="28" name="文本框 27">
                <a:extLst>
                  <a:ext uri="{FF2B5EF4-FFF2-40B4-BE49-F238E27FC236}">
                    <a16:creationId xmlns:a16="http://schemas.microsoft.com/office/drawing/2014/main" id="{646E9447-5D42-06B6-63EE-E3ED24840E80}"/>
                  </a:ext>
                </a:extLst>
              </p:cNvPr>
              <p:cNvSpPr txBox="1"/>
              <p:nvPr/>
            </p:nvSpPr>
            <p:spPr bwMode="auto">
              <a:xfrm>
                <a:off x="10926965" y="3033482"/>
                <a:ext cx="2029882" cy="646332"/>
              </a:xfrm>
              <a:prstGeom prst="rect">
                <a:avLst/>
              </a:prstGeom>
              <a:noFill/>
            </p:spPr>
            <p:txBody>
              <a:bodyPr wrap="square" rtlCol="0">
                <a:spAutoFit/>
              </a:bodyPr>
              <a:lstStyle/>
              <a:p>
                <a:pPr algn="ctr"/>
                <a:r>
                  <a:rPr lang="fr-FR" sz="1400" b="1" dirty="0">
                    <a:latin typeface="Candara" panose="020E0502030303020204" pitchFamily="34" charset="0"/>
                  </a:rPr>
                  <a:t>Force de contact f</a:t>
                </a:r>
                <a:r>
                  <a:rPr lang="fr-FR" sz="1400" b="1" baseline="-25000" dirty="0">
                    <a:latin typeface="Candara" panose="020E0502030303020204" pitchFamily="34" charset="0"/>
                  </a:rPr>
                  <a:t>c</a:t>
                </a:r>
                <a:r>
                  <a:rPr lang="fr-FR" sz="1400" b="1" dirty="0">
                    <a:latin typeface="Candara" panose="020E0502030303020204" pitchFamily="34" charset="0"/>
                  </a:rPr>
                  <a:t>(t)</a:t>
                </a:r>
              </a:p>
              <a:p>
                <a:pPr algn="ctr"/>
                <a:r>
                  <a:rPr lang="fr-FR" sz="1100" dirty="0">
                    <a:latin typeface="Candara" panose="020E0502030303020204" pitchFamily="34" charset="0"/>
                  </a:rPr>
                  <a:t>(dans le système de coordonnées eulérien)</a:t>
                </a:r>
              </a:p>
            </p:txBody>
          </p:sp>
        </p:grpSp>
        <p:pic>
          <p:nvPicPr>
            <p:cNvPr id="39" name="图片 38">
              <a:extLst>
                <a:ext uri="{FF2B5EF4-FFF2-40B4-BE49-F238E27FC236}">
                  <a16:creationId xmlns:a16="http://schemas.microsoft.com/office/drawing/2014/main" id="{1C9313C5-9DC8-4D94-9E7D-683247F0DB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98082" y="4660009"/>
              <a:ext cx="2787793" cy="539778"/>
            </a:xfrm>
            <a:prstGeom prst="rect">
              <a:avLst/>
            </a:prstGeom>
          </p:spPr>
        </p:pic>
      </p:grpSp>
      <p:sp>
        <p:nvSpPr>
          <p:cNvPr id="5" name="文本框 4">
            <a:extLst>
              <a:ext uri="{FF2B5EF4-FFF2-40B4-BE49-F238E27FC236}">
                <a16:creationId xmlns:a16="http://schemas.microsoft.com/office/drawing/2014/main" id="{F3D88CF0-D1DA-A7F4-7AE0-FD71AE661C35}"/>
              </a:ext>
            </a:extLst>
          </p:cNvPr>
          <p:cNvSpPr txBox="1"/>
          <p:nvPr/>
        </p:nvSpPr>
        <p:spPr bwMode="auto">
          <a:xfrm>
            <a:off x="11594799" y="5857787"/>
            <a:ext cx="261610" cy="369332"/>
          </a:xfrm>
          <a:prstGeom prst="rect">
            <a:avLst/>
          </a:prstGeom>
          <a:noFill/>
        </p:spPr>
        <p:txBody>
          <a:bodyPr wrap="none" rtlCol="0">
            <a:spAutoFit/>
          </a:bodyPr>
          <a:lstStyle/>
          <a:p>
            <a:fld id="{003D2B6F-CAFF-4A35-A6EB-75E47E15EF20}" type="slidenum">
              <a:rPr lang="fr-FR" b="1" smtClean="0">
                <a:solidFill>
                  <a:srgbClr val="1717FF"/>
                </a:solidFill>
                <a:effectLst>
                  <a:outerShdw blurRad="38100" dist="38100" dir="2700000" algn="tl">
                    <a:srgbClr val="000000">
                      <a:alpha val="43137"/>
                    </a:srgbClr>
                  </a:outerShdw>
                </a:effectLst>
                <a:latin typeface="Candara" panose="020E0502030303020204" pitchFamily="34" charset="0"/>
              </a:rPr>
              <a:t>5</a:t>
            </a:fld>
            <a:endParaRPr lang="fr-FR" b="1" dirty="0">
              <a:solidFill>
                <a:srgbClr val="1717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3762369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001ECCA7-50BB-D307-36F3-CE91C9BC89BF}"/>
              </a:ext>
            </a:extLst>
          </p:cNvPr>
          <p:cNvSpPr/>
          <p:nvPr/>
        </p:nvSpPr>
        <p:spPr>
          <a:xfrm>
            <a:off x="1580103" y="3339105"/>
            <a:ext cx="1588041" cy="321921"/>
          </a:xfrm>
          <a:prstGeom prst="rect">
            <a:avLst/>
          </a:prstGeom>
          <a:solidFill>
            <a:srgbClr val="FFFF00">
              <a:alpha val="4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5" name="矩形 4">
            <a:extLst>
              <a:ext uri="{FF2B5EF4-FFF2-40B4-BE49-F238E27FC236}">
                <a16:creationId xmlns:a16="http://schemas.microsoft.com/office/drawing/2014/main" id="{124AAEBE-7666-A62F-C29C-90D48367DDD9}"/>
              </a:ext>
            </a:extLst>
          </p:cNvPr>
          <p:cNvSpPr/>
          <p:nvPr/>
        </p:nvSpPr>
        <p:spPr>
          <a:xfrm>
            <a:off x="140715" y="2450657"/>
            <a:ext cx="1290739" cy="812670"/>
          </a:xfrm>
          <a:prstGeom prst="rect">
            <a:avLst/>
          </a:prstGeom>
          <a:solidFill>
            <a:srgbClr val="FFFF00">
              <a:alpha val="4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32" name="矩形 31">
            <a:extLst>
              <a:ext uri="{FF2B5EF4-FFF2-40B4-BE49-F238E27FC236}">
                <a16:creationId xmlns:a16="http://schemas.microsoft.com/office/drawing/2014/main" id="{9E121E63-C595-D608-805A-403BC1CAAA4A}"/>
              </a:ext>
            </a:extLst>
          </p:cNvPr>
          <p:cNvSpPr/>
          <p:nvPr/>
        </p:nvSpPr>
        <p:spPr>
          <a:xfrm>
            <a:off x="1580103" y="3347592"/>
            <a:ext cx="1588039" cy="321920"/>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Force de contact</a:t>
            </a:r>
          </a:p>
        </p:txBody>
      </p:sp>
      <p:sp>
        <p:nvSpPr>
          <p:cNvPr id="31" name="矩形 30">
            <a:extLst>
              <a:ext uri="{FF2B5EF4-FFF2-40B4-BE49-F238E27FC236}">
                <a16:creationId xmlns:a16="http://schemas.microsoft.com/office/drawing/2014/main" id="{D493D135-DAD7-A98D-07EF-6CD8EB9A39AF}"/>
              </a:ext>
            </a:extLst>
          </p:cNvPr>
          <p:cNvSpPr/>
          <p:nvPr/>
        </p:nvSpPr>
        <p:spPr>
          <a:xfrm>
            <a:off x="1580103" y="953628"/>
            <a:ext cx="1588040" cy="531737"/>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Texture et rigidité de la chaussée</a:t>
            </a:r>
          </a:p>
        </p:txBody>
      </p:sp>
      <p:sp>
        <p:nvSpPr>
          <p:cNvPr id="2" name="object 2">
            <a:extLst>
              <a:ext uri="{FF2B5EF4-FFF2-40B4-BE49-F238E27FC236}">
                <a16:creationId xmlns:a16="http://schemas.microsoft.com/office/drawing/2014/main" id="{8D9E3F0C-F026-426A-E4E0-CB13F6B1E9B3}"/>
              </a:ext>
            </a:extLst>
          </p:cNvPr>
          <p:cNvSpPr txBox="1">
            <a:spLocks/>
          </p:cNvSpPr>
          <p:nvPr/>
        </p:nvSpPr>
        <p:spPr bwMode="auto">
          <a:xfrm>
            <a:off x="809897" y="201340"/>
            <a:ext cx="10941321" cy="882389"/>
          </a:xfrm>
          <a:prstGeom prst="rect">
            <a:avLst/>
          </a:prstGeom>
        </p:spPr>
        <p:txBody>
          <a:bodyPr vert="horz" wrap="square" lIns="0" tIns="30194" rIns="0" bIns="0" rtlCol="0">
            <a:spAutoFit/>
          </a:bodyPr>
          <a:lstStyle>
            <a:lvl1pPr>
              <a:defRPr sz="1700" b="0" i="0">
                <a:solidFill>
                  <a:schemeClr val="bg1"/>
                </a:solidFill>
                <a:latin typeface="Candara"/>
                <a:ea typeface="+mj-ea"/>
                <a:cs typeface="Candara"/>
              </a:defRPr>
            </a:lvl1pPr>
          </a:lstStyle>
          <a:p>
            <a:pPr marL="4081019" algn="r">
              <a:spcBef>
                <a:spcPts val="230"/>
              </a:spcBef>
              <a:defRPr/>
            </a:pPr>
            <a:r>
              <a:rPr lang="fr-FR" sz="3369" dirty="0">
                <a:ea typeface="Candara"/>
              </a:rPr>
              <a:t>Méthodes</a:t>
            </a:r>
          </a:p>
          <a:p>
            <a:pPr marL="4081019" algn="r">
              <a:spcBef>
                <a:spcPts val="230"/>
              </a:spcBef>
              <a:defRPr/>
            </a:pPr>
            <a:r>
              <a:rPr lang="fr-FR" sz="2000" dirty="0">
                <a:latin typeface="Candara" panose="020E0502030303020204" pitchFamily="34" charset="0"/>
              </a:rPr>
              <a:t>Post-traitement</a:t>
            </a:r>
          </a:p>
        </p:txBody>
      </p:sp>
      <p:sp>
        <p:nvSpPr>
          <p:cNvPr id="20" name="日期占位符 19">
            <a:extLst>
              <a:ext uri="{FF2B5EF4-FFF2-40B4-BE49-F238E27FC236}">
                <a16:creationId xmlns:a16="http://schemas.microsoft.com/office/drawing/2014/main" id="{1FBB1CD6-6F5E-00A2-272F-172620BAB10F}"/>
              </a:ext>
            </a:extLst>
          </p:cNvPr>
          <p:cNvSpPr>
            <a:spLocks noGrp="1"/>
          </p:cNvSpPr>
          <p:nvPr>
            <p:ph type="dt" sz="half" idx="6"/>
          </p:nvPr>
        </p:nvSpPr>
        <p:spPr/>
        <p:txBody>
          <a:bodyPr/>
          <a:lstStyle/>
          <a:p>
            <a:pPr marL="25169">
              <a:lnSpc>
                <a:spcPts val="1110"/>
              </a:lnSpc>
              <a:defRPr/>
            </a:pPr>
            <a:fld id="{C1BF34F3-2911-4EBB-B750-32F2837F1C57}" type="datetime1">
              <a:rPr lang="fr-FR" smtClean="0"/>
              <a:t>24/06/2026</a:t>
            </a:fld>
            <a:endParaRPr lang="fr-FR" dirty="0"/>
          </a:p>
        </p:txBody>
      </p:sp>
      <p:sp>
        <p:nvSpPr>
          <p:cNvPr id="33" name="矩形 32">
            <a:extLst>
              <a:ext uri="{FF2B5EF4-FFF2-40B4-BE49-F238E27FC236}">
                <a16:creationId xmlns:a16="http://schemas.microsoft.com/office/drawing/2014/main" id="{4CE66E52-AED2-4918-87DA-87A916FFF087}"/>
              </a:ext>
            </a:extLst>
          </p:cNvPr>
          <p:cNvSpPr/>
          <p:nvPr/>
        </p:nvSpPr>
        <p:spPr>
          <a:xfrm>
            <a:off x="140716" y="2455396"/>
            <a:ext cx="1290738" cy="812670"/>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Caractéristiques géométriques et mécaniques du pneu </a:t>
            </a:r>
          </a:p>
        </p:txBody>
      </p:sp>
      <p:sp>
        <p:nvSpPr>
          <p:cNvPr id="34" name="矩形 33">
            <a:extLst>
              <a:ext uri="{FF2B5EF4-FFF2-40B4-BE49-F238E27FC236}">
                <a16:creationId xmlns:a16="http://schemas.microsoft.com/office/drawing/2014/main" id="{6B1E94D4-ABCA-83BF-1887-59535A9DEEBD}"/>
              </a:ext>
            </a:extLst>
          </p:cNvPr>
          <p:cNvSpPr/>
          <p:nvPr/>
        </p:nvSpPr>
        <p:spPr>
          <a:xfrm>
            <a:off x="1580103" y="5828398"/>
            <a:ext cx="1588038" cy="738665"/>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Vitesse radiale en surface du pneumatique</a:t>
            </a:r>
          </a:p>
        </p:txBody>
      </p:sp>
      <p:cxnSp>
        <p:nvCxnSpPr>
          <p:cNvPr id="11" name="直接箭头连接符 10">
            <a:extLst>
              <a:ext uri="{FF2B5EF4-FFF2-40B4-BE49-F238E27FC236}">
                <a16:creationId xmlns:a16="http://schemas.microsoft.com/office/drawing/2014/main" id="{31D9D7DC-2DC6-1E44-FFBE-02E2D34B49CD}"/>
              </a:ext>
            </a:extLst>
          </p:cNvPr>
          <p:cNvCxnSpPr>
            <a:cxnSpLocks/>
            <a:stCxn id="32" idx="2"/>
            <a:endCxn id="27" idx="0"/>
          </p:cNvCxnSpPr>
          <p:nvPr/>
        </p:nvCxnSpPr>
        <p:spPr>
          <a:xfrm>
            <a:off x="2374123" y="3669512"/>
            <a:ext cx="0" cy="460101"/>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13" name="直接箭头连接符 12">
            <a:extLst>
              <a:ext uri="{FF2B5EF4-FFF2-40B4-BE49-F238E27FC236}">
                <a16:creationId xmlns:a16="http://schemas.microsoft.com/office/drawing/2014/main" id="{7CBAE1CE-C894-FE38-257C-A59C47D537D9}"/>
              </a:ext>
            </a:extLst>
          </p:cNvPr>
          <p:cNvCxnSpPr>
            <a:cxnSpLocks/>
            <a:stCxn id="27" idx="2"/>
            <a:endCxn id="34" idx="0"/>
          </p:cNvCxnSpPr>
          <p:nvPr/>
        </p:nvCxnSpPr>
        <p:spPr>
          <a:xfrm flipH="1">
            <a:off x="2374122" y="5462849"/>
            <a:ext cx="1" cy="365549"/>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15" name="连接符: 肘形 14">
            <a:extLst>
              <a:ext uri="{FF2B5EF4-FFF2-40B4-BE49-F238E27FC236}">
                <a16:creationId xmlns:a16="http://schemas.microsoft.com/office/drawing/2014/main" id="{F6DF6984-341B-5B80-3F27-4C7E87121B37}"/>
              </a:ext>
            </a:extLst>
          </p:cNvPr>
          <p:cNvCxnSpPr>
            <a:cxnSpLocks/>
            <a:stCxn id="33" idx="2"/>
            <a:endCxn id="27" idx="0"/>
          </p:cNvCxnSpPr>
          <p:nvPr/>
        </p:nvCxnSpPr>
        <p:spPr>
          <a:xfrm rot="16200000" flipH="1">
            <a:off x="1149331" y="2904820"/>
            <a:ext cx="861547" cy="1588038"/>
          </a:xfrm>
          <a:prstGeom prst="bentConnector3">
            <a:avLst>
              <a:gd name="adj1" fmla="val 71006"/>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sp>
        <p:nvSpPr>
          <p:cNvPr id="16" name="矩形 15">
            <a:extLst>
              <a:ext uri="{FF2B5EF4-FFF2-40B4-BE49-F238E27FC236}">
                <a16:creationId xmlns:a16="http://schemas.microsoft.com/office/drawing/2014/main" id="{6CD22289-DEE8-4329-0B05-1AAEF5986B7B}"/>
              </a:ext>
            </a:extLst>
          </p:cNvPr>
          <p:cNvSpPr/>
          <p:nvPr/>
        </p:nvSpPr>
        <p:spPr>
          <a:xfrm>
            <a:off x="3248297" y="3323886"/>
            <a:ext cx="823682" cy="369332"/>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strike="sngStrike" dirty="0">
                <a:solidFill>
                  <a:srgbClr val="115670"/>
                </a:solidFill>
                <a:latin typeface="Times New Roman" panose="02020603050405020304" pitchFamily="18" charset="0"/>
                <a:cs typeface="Times New Roman" panose="02020603050405020304" pitchFamily="18" charset="0"/>
              </a:rPr>
              <a:t>Couplage</a:t>
            </a:r>
          </a:p>
        </p:txBody>
      </p:sp>
      <p:cxnSp>
        <p:nvCxnSpPr>
          <p:cNvPr id="21" name="连接符: 肘形 20">
            <a:extLst>
              <a:ext uri="{FF2B5EF4-FFF2-40B4-BE49-F238E27FC236}">
                <a16:creationId xmlns:a16="http://schemas.microsoft.com/office/drawing/2014/main" id="{CC22B6FC-6C0A-E1AE-99E1-8D55465A3D16}"/>
              </a:ext>
            </a:extLst>
          </p:cNvPr>
          <p:cNvCxnSpPr>
            <a:cxnSpLocks/>
            <a:stCxn id="27" idx="3"/>
            <a:endCxn id="16" idx="2"/>
          </p:cNvCxnSpPr>
          <p:nvPr/>
        </p:nvCxnSpPr>
        <p:spPr>
          <a:xfrm flipV="1">
            <a:off x="3168143" y="3693218"/>
            <a:ext cx="491995" cy="1103013"/>
          </a:xfrm>
          <a:prstGeom prst="bentConnector2">
            <a:avLst/>
          </a:prstGeom>
          <a:ln w="28575">
            <a:solidFill>
              <a:srgbClr val="2F6E87"/>
            </a:solidFill>
            <a:prstDash val="sysDot"/>
          </a:ln>
        </p:spPr>
        <p:style>
          <a:lnRef idx="1">
            <a:schemeClr val="dk1"/>
          </a:lnRef>
          <a:fillRef idx="0">
            <a:schemeClr val="dk1"/>
          </a:fillRef>
          <a:effectRef idx="0">
            <a:schemeClr val="dk1"/>
          </a:effectRef>
          <a:fontRef idx="minor">
            <a:schemeClr val="tx1"/>
          </a:fontRef>
        </p:style>
      </p:cxnSp>
      <p:cxnSp>
        <p:nvCxnSpPr>
          <p:cNvPr id="25" name="连接符: 肘形 24">
            <a:extLst>
              <a:ext uri="{FF2B5EF4-FFF2-40B4-BE49-F238E27FC236}">
                <a16:creationId xmlns:a16="http://schemas.microsoft.com/office/drawing/2014/main" id="{BA3858ED-A36B-78C9-2AD2-D147A3D59DF2}"/>
              </a:ext>
            </a:extLst>
          </p:cNvPr>
          <p:cNvCxnSpPr>
            <a:cxnSpLocks/>
            <a:stCxn id="16" idx="0"/>
            <a:endCxn id="7" idx="3"/>
          </p:cNvCxnSpPr>
          <p:nvPr/>
        </p:nvCxnSpPr>
        <p:spPr>
          <a:xfrm rot="16200000" flipV="1">
            <a:off x="2931654" y="2595402"/>
            <a:ext cx="964974" cy="491994"/>
          </a:xfrm>
          <a:prstGeom prst="bentConnector2">
            <a:avLst/>
          </a:prstGeom>
          <a:ln w="28575">
            <a:solidFill>
              <a:srgbClr val="2F6E87"/>
            </a:solidFill>
            <a:prstDash val="sysDot"/>
            <a:tailEnd type="triangle"/>
          </a:ln>
        </p:spPr>
        <p:style>
          <a:lnRef idx="1">
            <a:schemeClr val="dk1"/>
          </a:lnRef>
          <a:fillRef idx="0">
            <a:schemeClr val="dk1"/>
          </a:fillRef>
          <a:effectRef idx="0">
            <a:schemeClr val="dk1"/>
          </a:effectRef>
          <a:fontRef idx="minor">
            <a:schemeClr val="tx1"/>
          </a:fontRef>
        </p:style>
      </p:cxnSp>
      <p:grpSp>
        <p:nvGrpSpPr>
          <p:cNvPr id="3" name="组合 2">
            <a:extLst>
              <a:ext uri="{FF2B5EF4-FFF2-40B4-BE49-F238E27FC236}">
                <a16:creationId xmlns:a16="http://schemas.microsoft.com/office/drawing/2014/main" id="{3F27BB7B-F33D-393A-DE6E-C0206382B541}"/>
              </a:ext>
            </a:extLst>
          </p:cNvPr>
          <p:cNvGrpSpPr/>
          <p:nvPr/>
        </p:nvGrpSpPr>
        <p:grpSpPr>
          <a:xfrm>
            <a:off x="1580104" y="1692294"/>
            <a:ext cx="1588040" cy="1333236"/>
            <a:chOff x="4649400" y="1083729"/>
            <a:chExt cx="2195514" cy="1952240"/>
          </a:xfrm>
        </p:grpSpPr>
        <p:sp>
          <p:nvSpPr>
            <p:cNvPr id="7" name="矩形 6">
              <a:extLst>
                <a:ext uri="{FF2B5EF4-FFF2-40B4-BE49-F238E27FC236}">
                  <a16:creationId xmlns:a16="http://schemas.microsoft.com/office/drawing/2014/main" id="{077A76F0-EDA1-16A7-85AF-E69AEE463ED2}"/>
                </a:ext>
              </a:extLst>
            </p:cNvPr>
            <p:cNvSpPr/>
            <p:nvPr/>
          </p:nvSpPr>
          <p:spPr>
            <a:xfrm>
              <a:off x="4649400" y="1083729"/>
              <a:ext cx="2195514" cy="1952240"/>
            </a:xfrm>
            <a:prstGeom prst="rect">
              <a:avLst/>
            </a:prstGeom>
            <a:noFill/>
            <a:ln w="38100">
              <a:solidFill>
                <a:srgbClr val="1156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8" name="文本框 7">
              <a:extLst>
                <a:ext uri="{FF2B5EF4-FFF2-40B4-BE49-F238E27FC236}">
                  <a16:creationId xmlns:a16="http://schemas.microsoft.com/office/drawing/2014/main" id="{F269D802-4114-C1F1-B50E-C8AEABCBB190}"/>
                </a:ext>
              </a:extLst>
            </p:cNvPr>
            <p:cNvSpPr txBox="1"/>
            <p:nvPr/>
          </p:nvSpPr>
          <p:spPr>
            <a:xfrm>
              <a:off x="4649400" y="1151758"/>
              <a:ext cx="2195514" cy="766144"/>
            </a:xfrm>
            <a:prstGeom prst="rect">
              <a:avLst/>
            </a:prstGeom>
            <a:noFill/>
          </p:spPr>
          <p:txBody>
            <a:bodyPr wrap="square" rtlCol="0">
              <a:spAutoFit/>
            </a:bodyPr>
            <a:lstStyle/>
            <a:p>
              <a:pPr algn="ctr"/>
              <a:r>
                <a:rPr lang="fr-FR" sz="1400" b="1" dirty="0">
                  <a:solidFill>
                    <a:srgbClr val="115670"/>
                  </a:solidFill>
                  <a:latin typeface="Times New Roman" panose="02020603050405020304" pitchFamily="18" charset="0"/>
                  <a:cs typeface="Times New Roman" panose="02020603050405020304" pitchFamily="18" charset="0"/>
                </a:rPr>
                <a:t>Modèle de contact pneu/chaussée</a:t>
              </a:r>
            </a:p>
          </p:txBody>
        </p:sp>
        <p:pic>
          <p:nvPicPr>
            <p:cNvPr id="10" name="图片 9">
              <a:extLst>
                <a:ext uri="{FF2B5EF4-FFF2-40B4-BE49-F238E27FC236}">
                  <a16:creationId xmlns:a16="http://schemas.microsoft.com/office/drawing/2014/main" id="{A7C0A33C-A089-1B39-7938-F3E80E414529}"/>
                </a:ext>
              </a:extLst>
            </p:cNvPr>
            <p:cNvPicPr>
              <a:picLocks noChangeAspect="1"/>
            </p:cNvPicPr>
            <p:nvPr/>
          </p:nvPicPr>
          <p:blipFill>
            <a:blip r:embed="rId3">
              <a:extLst>
                <a:ext uri="{28A0092B-C50C-407E-A947-70E740481C1C}">
                  <a14:useLocalDpi xmlns:a14="http://schemas.microsoft.com/office/drawing/2010/main" val="0"/>
                </a:ext>
              </a:extLst>
            </a:blip>
            <a:srcRect l="28486" t="38710" r="21933" b="7532"/>
            <a:stretch/>
          </p:blipFill>
          <p:spPr>
            <a:xfrm>
              <a:off x="5172482" y="1822449"/>
              <a:ext cx="1149350" cy="1108461"/>
            </a:xfrm>
            <a:prstGeom prst="rect">
              <a:avLst/>
            </a:prstGeom>
          </p:spPr>
        </p:pic>
      </p:grpSp>
      <p:cxnSp>
        <p:nvCxnSpPr>
          <p:cNvPr id="17" name="直接箭头连接符 16">
            <a:extLst>
              <a:ext uri="{FF2B5EF4-FFF2-40B4-BE49-F238E27FC236}">
                <a16:creationId xmlns:a16="http://schemas.microsoft.com/office/drawing/2014/main" id="{90DDE615-55A4-F427-8511-9A7842F2B4E5}"/>
              </a:ext>
            </a:extLst>
          </p:cNvPr>
          <p:cNvCxnSpPr>
            <a:cxnSpLocks/>
            <a:stCxn id="31" idx="2"/>
            <a:endCxn id="7" idx="0"/>
          </p:cNvCxnSpPr>
          <p:nvPr/>
        </p:nvCxnSpPr>
        <p:spPr>
          <a:xfrm>
            <a:off x="2374123" y="1485365"/>
            <a:ext cx="1" cy="206929"/>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19" name="直接箭头连接符 18">
            <a:extLst>
              <a:ext uri="{FF2B5EF4-FFF2-40B4-BE49-F238E27FC236}">
                <a16:creationId xmlns:a16="http://schemas.microsoft.com/office/drawing/2014/main" id="{CB4B8564-9634-4ED4-84E7-9A43337DC815}"/>
              </a:ext>
            </a:extLst>
          </p:cNvPr>
          <p:cNvCxnSpPr>
            <a:cxnSpLocks/>
            <a:stCxn id="7" idx="2"/>
            <a:endCxn id="32" idx="0"/>
          </p:cNvCxnSpPr>
          <p:nvPr/>
        </p:nvCxnSpPr>
        <p:spPr>
          <a:xfrm flipH="1">
            <a:off x="2374123" y="3025530"/>
            <a:ext cx="1" cy="322062"/>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grpSp>
        <p:nvGrpSpPr>
          <p:cNvPr id="38" name="组合 37">
            <a:extLst>
              <a:ext uri="{FF2B5EF4-FFF2-40B4-BE49-F238E27FC236}">
                <a16:creationId xmlns:a16="http://schemas.microsoft.com/office/drawing/2014/main" id="{FBB5FCBF-5374-B951-DB36-A948D11AC885}"/>
              </a:ext>
            </a:extLst>
          </p:cNvPr>
          <p:cNvGrpSpPr/>
          <p:nvPr/>
        </p:nvGrpSpPr>
        <p:grpSpPr>
          <a:xfrm>
            <a:off x="1580103" y="4129613"/>
            <a:ext cx="1588040" cy="1333236"/>
            <a:chOff x="5618704" y="3186560"/>
            <a:chExt cx="1588040" cy="1333236"/>
          </a:xfrm>
        </p:grpSpPr>
        <p:pic>
          <p:nvPicPr>
            <p:cNvPr id="36" name="图片 35">
              <a:extLst>
                <a:ext uri="{FF2B5EF4-FFF2-40B4-BE49-F238E27FC236}">
                  <a16:creationId xmlns:a16="http://schemas.microsoft.com/office/drawing/2014/main" id="{02B13995-BD08-B713-D16A-DE12F2388715}"/>
                </a:ext>
              </a:extLst>
            </p:cNvPr>
            <p:cNvPicPr>
              <a:picLocks noChangeAspect="1"/>
            </p:cNvPicPr>
            <p:nvPr/>
          </p:nvPicPr>
          <p:blipFill>
            <a:blip r:embed="rId4">
              <a:extLst>
                <a:ext uri="{28A0092B-C50C-407E-A947-70E740481C1C}">
                  <a14:useLocalDpi xmlns:a14="http://schemas.microsoft.com/office/drawing/2010/main" val="0"/>
                </a:ext>
              </a:extLst>
            </a:blip>
            <a:srcRect l="16636" t="38412" r="16448" b="7482"/>
            <a:stretch/>
          </p:blipFill>
          <p:spPr>
            <a:xfrm>
              <a:off x="5877736" y="3655689"/>
              <a:ext cx="1069975" cy="756997"/>
            </a:xfrm>
            <a:prstGeom prst="rect">
              <a:avLst/>
            </a:prstGeom>
          </p:spPr>
        </p:pic>
        <p:grpSp>
          <p:nvGrpSpPr>
            <p:cNvPr id="24" name="组合 23">
              <a:extLst>
                <a:ext uri="{FF2B5EF4-FFF2-40B4-BE49-F238E27FC236}">
                  <a16:creationId xmlns:a16="http://schemas.microsoft.com/office/drawing/2014/main" id="{D5531C45-AD0C-18A0-2C3F-4967028D5BE1}"/>
                </a:ext>
              </a:extLst>
            </p:cNvPr>
            <p:cNvGrpSpPr/>
            <p:nvPr/>
          </p:nvGrpSpPr>
          <p:grpSpPr>
            <a:xfrm>
              <a:off x="5618704" y="3186560"/>
              <a:ext cx="1588040" cy="1333236"/>
              <a:chOff x="4649400" y="1083729"/>
              <a:chExt cx="2195514" cy="1952240"/>
            </a:xfrm>
          </p:grpSpPr>
          <p:sp>
            <p:nvSpPr>
              <p:cNvPr id="27" name="矩形 26">
                <a:extLst>
                  <a:ext uri="{FF2B5EF4-FFF2-40B4-BE49-F238E27FC236}">
                    <a16:creationId xmlns:a16="http://schemas.microsoft.com/office/drawing/2014/main" id="{7A07B4F0-8444-0325-248E-43C3DDF7C1C9}"/>
                  </a:ext>
                </a:extLst>
              </p:cNvPr>
              <p:cNvSpPr/>
              <p:nvPr/>
            </p:nvSpPr>
            <p:spPr>
              <a:xfrm>
                <a:off x="4649400" y="1083729"/>
                <a:ext cx="2195514" cy="1952240"/>
              </a:xfrm>
              <a:prstGeom prst="rect">
                <a:avLst/>
              </a:prstGeom>
              <a:noFill/>
              <a:ln w="38100">
                <a:solidFill>
                  <a:srgbClr val="1156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30" name="文本框 29">
                <a:extLst>
                  <a:ext uri="{FF2B5EF4-FFF2-40B4-BE49-F238E27FC236}">
                    <a16:creationId xmlns:a16="http://schemas.microsoft.com/office/drawing/2014/main" id="{A8807D0D-DAE6-466F-284E-B7CC72B988AD}"/>
                  </a:ext>
                </a:extLst>
              </p:cNvPr>
              <p:cNvSpPr txBox="1"/>
              <p:nvPr/>
            </p:nvSpPr>
            <p:spPr>
              <a:xfrm>
                <a:off x="4649400" y="1151758"/>
                <a:ext cx="2195514" cy="766144"/>
              </a:xfrm>
              <a:prstGeom prst="rect">
                <a:avLst/>
              </a:prstGeom>
              <a:noFill/>
            </p:spPr>
            <p:txBody>
              <a:bodyPr wrap="square" rtlCol="0">
                <a:spAutoFit/>
              </a:bodyPr>
              <a:lstStyle/>
              <a:p>
                <a:pPr algn="ctr"/>
                <a:r>
                  <a:rPr lang="fr-FR" sz="1400" b="1" dirty="0">
                    <a:solidFill>
                      <a:srgbClr val="115670"/>
                    </a:solidFill>
                    <a:latin typeface="Times New Roman" panose="02020603050405020304" pitchFamily="18" charset="0"/>
                    <a:cs typeface="Times New Roman" panose="02020603050405020304" pitchFamily="18" charset="0"/>
                  </a:rPr>
                  <a:t>Modèle vibratoire de pneumatique</a:t>
                </a:r>
              </a:p>
            </p:txBody>
          </p:sp>
        </p:grpSp>
      </p:grpSp>
      <p:grpSp>
        <p:nvGrpSpPr>
          <p:cNvPr id="43" name="组合 42">
            <a:extLst>
              <a:ext uri="{FF2B5EF4-FFF2-40B4-BE49-F238E27FC236}">
                <a16:creationId xmlns:a16="http://schemas.microsoft.com/office/drawing/2014/main" id="{F6C958FD-5758-8089-C034-4BDF72546FBA}"/>
              </a:ext>
            </a:extLst>
          </p:cNvPr>
          <p:cNvGrpSpPr/>
          <p:nvPr/>
        </p:nvGrpSpPr>
        <p:grpSpPr>
          <a:xfrm>
            <a:off x="4506390" y="3820564"/>
            <a:ext cx="6606683" cy="2490170"/>
            <a:chOff x="4556432" y="3464485"/>
            <a:chExt cx="6606683" cy="2490170"/>
          </a:xfrm>
        </p:grpSpPr>
        <p:pic>
          <p:nvPicPr>
            <p:cNvPr id="22" name="图片 21">
              <a:extLst>
                <a:ext uri="{FF2B5EF4-FFF2-40B4-BE49-F238E27FC236}">
                  <a16:creationId xmlns:a16="http://schemas.microsoft.com/office/drawing/2014/main" id="{13C68B68-613E-C764-4151-FE7B1AA182A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13199" y="3772262"/>
              <a:ext cx="2965602" cy="2182392"/>
            </a:xfrm>
            <a:prstGeom prst="rect">
              <a:avLst/>
            </a:prstGeom>
          </p:spPr>
        </p:pic>
        <p:pic>
          <p:nvPicPr>
            <p:cNvPr id="35" name="图片 34">
              <a:extLst>
                <a:ext uri="{FF2B5EF4-FFF2-40B4-BE49-F238E27FC236}">
                  <a16:creationId xmlns:a16="http://schemas.microsoft.com/office/drawing/2014/main" id="{85210964-FFC8-DDF6-67C8-B8C1AE039C7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859774" y="3772263"/>
              <a:ext cx="2965602" cy="2182392"/>
            </a:xfrm>
            <a:prstGeom prst="rect">
              <a:avLst/>
            </a:prstGeom>
          </p:spPr>
        </p:pic>
        <p:sp>
          <p:nvSpPr>
            <p:cNvPr id="37" name="文本框 36">
              <a:extLst>
                <a:ext uri="{FF2B5EF4-FFF2-40B4-BE49-F238E27FC236}">
                  <a16:creationId xmlns:a16="http://schemas.microsoft.com/office/drawing/2014/main" id="{D891BEEC-2103-B897-4F56-4D0940EA061D}"/>
                </a:ext>
              </a:extLst>
            </p:cNvPr>
            <p:cNvSpPr txBox="1"/>
            <p:nvPr/>
          </p:nvSpPr>
          <p:spPr>
            <a:xfrm>
              <a:off x="4556432" y="3464485"/>
              <a:ext cx="6606683" cy="307777"/>
            </a:xfrm>
            <a:prstGeom prst="rect">
              <a:avLst/>
            </a:prstGeom>
            <a:noFill/>
          </p:spPr>
          <p:txBody>
            <a:bodyPr wrap="square" rtlCol="0">
              <a:spAutoFit/>
            </a:bodyPr>
            <a:lstStyle/>
            <a:p>
              <a:pPr algn="ctr"/>
              <a:r>
                <a:rPr lang="fr-FR" altLang="zh-CN" sz="1400" b="1" dirty="0">
                  <a:latin typeface="Candara" panose="020E0502030303020204" pitchFamily="34" charset="0"/>
                </a:rPr>
                <a:t>Exemples des empreintes de contact à un instant donnée </a:t>
              </a:r>
              <a:r>
                <a:rPr lang="fr-FR" sz="1400" b="1" dirty="0">
                  <a:latin typeface="Candara" panose="020E0502030303020204" pitchFamily="34" charset="0"/>
                </a:rPr>
                <a:t>f</a:t>
              </a:r>
              <a:r>
                <a:rPr lang="fr-FR" sz="1400" b="1" baseline="-25000" dirty="0">
                  <a:latin typeface="Candara" panose="020E0502030303020204" pitchFamily="34" charset="0"/>
                </a:rPr>
                <a:t>c</a:t>
              </a:r>
              <a:r>
                <a:rPr lang="fr-FR" sz="1400" b="1" dirty="0">
                  <a:latin typeface="Candara" panose="020E0502030303020204" pitchFamily="34" charset="0"/>
                </a:rPr>
                <a:t>(x, y, t1)</a:t>
              </a:r>
            </a:p>
          </p:txBody>
        </p:sp>
      </p:grpSp>
      <p:grpSp>
        <p:nvGrpSpPr>
          <p:cNvPr id="44" name="组合 43">
            <a:extLst>
              <a:ext uri="{FF2B5EF4-FFF2-40B4-BE49-F238E27FC236}">
                <a16:creationId xmlns:a16="http://schemas.microsoft.com/office/drawing/2014/main" id="{FA03B036-16D1-4E50-B02A-2FD937D9FF82}"/>
              </a:ext>
            </a:extLst>
          </p:cNvPr>
          <p:cNvGrpSpPr/>
          <p:nvPr/>
        </p:nvGrpSpPr>
        <p:grpSpPr>
          <a:xfrm>
            <a:off x="4152132" y="1663719"/>
            <a:ext cx="7315200" cy="1978448"/>
            <a:chOff x="4202173" y="1434940"/>
            <a:chExt cx="7315200" cy="1978448"/>
          </a:xfrm>
        </p:grpSpPr>
        <p:pic>
          <p:nvPicPr>
            <p:cNvPr id="40" name="图片 39">
              <a:extLst>
                <a:ext uri="{FF2B5EF4-FFF2-40B4-BE49-F238E27FC236}">
                  <a16:creationId xmlns:a16="http://schemas.microsoft.com/office/drawing/2014/main" id="{95F54F17-716D-5022-25BF-017D24AF2F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2173" y="1737178"/>
              <a:ext cx="7315200" cy="1676210"/>
            </a:xfrm>
            <a:prstGeom prst="rect">
              <a:avLst/>
            </a:prstGeom>
          </p:spPr>
        </p:pic>
        <p:sp>
          <p:nvSpPr>
            <p:cNvPr id="41" name="文本框 40">
              <a:extLst>
                <a:ext uri="{FF2B5EF4-FFF2-40B4-BE49-F238E27FC236}">
                  <a16:creationId xmlns:a16="http://schemas.microsoft.com/office/drawing/2014/main" id="{58FEBD79-999D-C41C-A4E3-599976FDDCAB}"/>
                </a:ext>
              </a:extLst>
            </p:cNvPr>
            <p:cNvSpPr txBox="1"/>
            <p:nvPr/>
          </p:nvSpPr>
          <p:spPr>
            <a:xfrm>
              <a:off x="4694457" y="1434940"/>
              <a:ext cx="6606683" cy="307777"/>
            </a:xfrm>
            <a:prstGeom prst="rect">
              <a:avLst/>
            </a:prstGeom>
            <a:noFill/>
          </p:spPr>
          <p:txBody>
            <a:bodyPr wrap="square" rtlCol="0">
              <a:spAutoFit/>
            </a:bodyPr>
            <a:lstStyle/>
            <a:p>
              <a:pPr algn="ctr"/>
              <a:r>
                <a:rPr lang="fr-FR" altLang="zh-CN" sz="1400" b="1" dirty="0">
                  <a:latin typeface="Candara" panose="020E0502030303020204" pitchFamily="34" charset="0"/>
                </a:rPr>
                <a:t>Adaptation de la force de contact </a:t>
              </a:r>
              <a:r>
                <a:rPr lang="fr-FR" sz="1400" b="1" dirty="0">
                  <a:latin typeface="Candara" panose="020E0502030303020204" pitchFamily="34" charset="0"/>
                </a:rPr>
                <a:t>f</a:t>
              </a:r>
              <a:r>
                <a:rPr lang="fr-FR" sz="1400" b="1" baseline="-25000" dirty="0">
                  <a:latin typeface="Candara" panose="020E0502030303020204" pitchFamily="34" charset="0"/>
                </a:rPr>
                <a:t>c </a:t>
              </a:r>
              <a:r>
                <a:rPr lang="fr-FR" sz="1400" b="1" dirty="0">
                  <a:latin typeface="Candara" panose="020E0502030303020204" pitchFamily="34" charset="0"/>
                </a:rPr>
                <a:t>aux nœuds EF de la section du pneu </a:t>
              </a:r>
            </a:p>
          </p:txBody>
        </p:sp>
      </p:grpSp>
      <p:sp>
        <p:nvSpPr>
          <p:cNvPr id="4" name="矩形 3">
            <a:extLst>
              <a:ext uri="{FF2B5EF4-FFF2-40B4-BE49-F238E27FC236}">
                <a16:creationId xmlns:a16="http://schemas.microsoft.com/office/drawing/2014/main" id="{99A6AE9E-B067-B4EA-6E86-F60F85248DAF}"/>
              </a:ext>
            </a:extLst>
          </p:cNvPr>
          <p:cNvSpPr/>
          <p:nvPr/>
        </p:nvSpPr>
        <p:spPr bwMode="auto">
          <a:xfrm>
            <a:off x="5995988" y="4128341"/>
            <a:ext cx="100012" cy="2069390"/>
          </a:xfrm>
          <a:prstGeom prst="rect">
            <a:avLst/>
          </a:prstGeom>
          <a:noFill/>
          <a:ln w="28575"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sp>
        <p:nvSpPr>
          <p:cNvPr id="6" name="矩形 5">
            <a:extLst>
              <a:ext uri="{FF2B5EF4-FFF2-40B4-BE49-F238E27FC236}">
                <a16:creationId xmlns:a16="http://schemas.microsoft.com/office/drawing/2014/main" id="{C8361575-EFAB-0297-683B-D0FFA755DEEC}"/>
              </a:ext>
            </a:extLst>
          </p:cNvPr>
          <p:cNvSpPr/>
          <p:nvPr/>
        </p:nvSpPr>
        <p:spPr bwMode="auto">
          <a:xfrm>
            <a:off x="9242527" y="4128340"/>
            <a:ext cx="100012" cy="2069390"/>
          </a:xfrm>
          <a:prstGeom prst="rect">
            <a:avLst/>
          </a:prstGeom>
          <a:noFill/>
          <a:ln w="28575"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r-FR"/>
          </a:p>
        </p:txBody>
      </p:sp>
      <p:pic>
        <p:nvPicPr>
          <p:cNvPr id="12" name="图片 11">
            <a:extLst>
              <a:ext uri="{FF2B5EF4-FFF2-40B4-BE49-F238E27FC236}">
                <a16:creationId xmlns:a16="http://schemas.microsoft.com/office/drawing/2014/main" id="{E6485077-FED0-0265-AE78-CB381868E372}"/>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t="71898"/>
          <a:stretch/>
        </p:blipFill>
        <p:spPr>
          <a:xfrm>
            <a:off x="3900529" y="1997074"/>
            <a:ext cx="7969490" cy="1430259"/>
          </a:xfrm>
          <a:prstGeom prst="rect">
            <a:avLst/>
          </a:prstGeom>
          <a:ln w="28575">
            <a:solidFill>
              <a:srgbClr val="F8F200"/>
            </a:solidFill>
          </a:ln>
        </p:spPr>
      </p:pic>
      <p:cxnSp>
        <p:nvCxnSpPr>
          <p:cNvPr id="23" name="直接箭头连接符 22">
            <a:extLst>
              <a:ext uri="{FF2B5EF4-FFF2-40B4-BE49-F238E27FC236}">
                <a16:creationId xmlns:a16="http://schemas.microsoft.com/office/drawing/2014/main" id="{EE9A8634-444D-75B7-2AC7-C9186C57408F}"/>
              </a:ext>
            </a:extLst>
          </p:cNvPr>
          <p:cNvCxnSpPr>
            <a:cxnSpLocks/>
          </p:cNvCxnSpPr>
          <p:nvPr/>
        </p:nvCxnSpPr>
        <p:spPr>
          <a:xfrm flipV="1">
            <a:off x="6041231" y="3512442"/>
            <a:ext cx="0" cy="397570"/>
          </a:xfrm>
          <a:prstGeom prst="straightConnector1">
            <a:avLst/>
          </a:prstGeom>
          <a:ln w="76200">
            <a:solidFill>
              <a:srgbClr val="F8F2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316D6994-A10B-C1E2-00B9-D0D29B8E5B3B}"/>
              </a:ext>
            </a:extLst>
          </p:cNvPr>
          <p:cNvCxnSpPr>
            <a:cxnSpLocks/>
          </p:cNvCxnSpPr>
          <p:nvPr/>
        </p:nvCxnSpPr>
        <p:spPr>
          <a:xfrm>
            <a:off x="9292533" y="3512442"/>
            <a:ext cx="0" cy="397570"/>
          </a:xfrm>
          <a:prstGeom prst="straightConnector1">
            <a:avLst/>
          </a:prstGeom>
          <a:ln w="76200">
            <a:solidFill>
              <a:srgbClr val="F8F200"/>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9326492A-5EE3-773E-650D-A975496E42FC}"/>
              </a:ext>
            </a:extLst>
          </p:cNvPr>
          <p:cNvSpPr txBox="1"/>
          <p:nvPr/>
        </p:nvSpPr>
        <p:spPr bwMode="auto">
          <a:xfrm>
            <a:off x="11594799" y="5857787"/>
            <a:ext cx="261610" cy="369332"/>
          </a:xfrm>
          <a:prstGeom prst="rect">
            <a:avLst/>
          </a:prstGeom>
          <a:noFill/>
        </p:spPr>
        <p:txBody>
          <a:bodyPr wrap="none" rtlCol="0">
            <a:spAutoFit/>
          </a:bodyPr>
          <a:lstStyle/>
          <a:p>
            <a:fld id="{003D2B6F-CAFF-4A35-A6EB-75E47E15EF20}" type="slidenum">
              <a:rPr lang="fr-FR" b="1" smtClean="0">
                <a:solidFill>
                  <a:srgbClr val="1717FF"/>
                </a:solidFill>
                <a:effectLst>
                  <a:outerShdw blurRad="38100" dist="38100" dir="2700000" algn="tl">
                    <a:srgbClr val="000000">
                      <a:alpha val="43137"/>
                    </a:srgbClr>
                  </a:outerShdw>
                </a:effectLst>
                <a:latin typeface="Candara" panose="020E0502030303020204" pitchFamily="34" charset="0"/>
              </a:rPr>
              <a:t>6</a:t>
            </a:fld>
            <a:endParaRPr lang="fr-FR" b="1" dirty="0">
              <a:solidFill>
                <a:srgbClr val="1717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971551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001ECCA7-50BB-D307-36F3-CE91C9BC89BF}"/>
              </a:ext>
            </a:extLst>
          </p:cNvPr>
          <p:cNvSpPr/>
          <p:nvPr/>
        </p:nvSpPr>
        <p:spPr>
          <a:xfrm>
            <a:off x="1580103" y="3339105"/>
            <a:ext cx="1588041" cy="321921"/>
          </a:xfrm>
          <a:prstGeom prst="rect">
            <a:avLst/>
          </a:prstGeom>
          <a:solidFill>
            <a:srgbClr val="FFFF00">
              <a:alpha val="4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31" name="矩形 30">
            <a:extLst>
              <a:ext uri="{FF2B5EF4-FFF2-40B4-BE49-F238E27FC236}">
                <a16:creationId xmlns:a16="http://schemas.microsoft.com/office/drawing/2014/main" id="{D493D135-DAD7-A98D-07EF-6CD8EB9A39AF}"/>
              </a:ext>
            </a:extLst>
          </p:cNvPr>
          <p:cNvSpPr/>
          <p:nvPr/>
        </p:nvSpPr>
        <p:spPr>
          <a:xfrm>
            <a:off x="1580103" y="953628"/>
            <a:ext cx="1588040" cy="531737"/>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Texture et rigidité de la chaussée</a:t>
            </a:r>
          </a:p>
        </p:txBody>
      </p:sp>
      <p:sp>
        <p:nvSpPr>
          <p:cNvPr id="2" name="object 2">
            <a:extLst>
              <a:ext uri="{FF2B5EF4-FFF2-40B4-BE49-F238E27FC236}">
                <a16:creationId xmlns:a16="http://schemas.microsoft.com/office/drawing/2014/main" id="{8D9E3F0C-F026-426A-E4E0-CB13F6B1E9B3}"/>
              </a:ext>
            </a:extLst>
          </p:cNvPr>
          <p:cNvSpPr txBox="1">
            <a:spLocks/>
          </p:cNvSpPr>
          <p:nvPr/>
        </p:nvSpPr>
        <p:spPr bwMode="auto">
          <a:xfrm>
            <a:off x="809897" y="201340"/>
            <a:ext cx="10941321" cy="882389"/>
          </a:xfrm>
          <a:prstGeom prst="rect">
            <a:avLst/>
          </a:prstGeom>
        </p:spPr>
        <p:txBody>
          <a:bodyPr vert="horz" wrap="square" lIns="0" tIns="30194" rIns="0" bIns="0" rtlCol="0">
            <a:spAutoFit/>
          </a:bodyPr>
          <a:lstStyle>
            <a:lvl1pPr>
              <a:defRPr sz="1700" b="0" i="0">
                <a:solidFill>
                  <a:schemeClr val="bg1"/>
                </a:solidFill>
                <a:latin typeface="Candara"/>
                <a:ea typeface="+mj-ea"/>
                <a:cs typeface="Candara"/>
              </a:defRPr>
            </a:lvl1pPr>
          </a:lstStyle>
          <a:p>
            <a:pPr marL="4081019" algn="r">
              <a:spcBef>
                <a:spcPts val="230"/>
              </a:spcBef>
              <a:defRPr/>
            </a:pPr>
            <a:r>
              <a:rPr lang="fr-FR" sz="3369" dirty="0">
                <a:ea typeface="Candara"/>
              </a:rPr>
              <a:t>Méthodes</a:t>
            </a:r>
          </a:p>
          <a:p>
            <a:pPr marL="4081019" algn="r">
              <a:spcBef>
                <a:spcPts val="230"/>
              </a:spcBef>
              <a:defRPr/>
            </a:pPr>
            <a:r>
              <a:rPr lang="fr-FR" sz="2000" dirty="0">
                <a:latin typeface="Candara" panose="020E0502030303020204" pitchFamily="34" charset="0"/>
              </a:rPr>
              <a:t>Post-traitement</a:t>
            </a:r>
          </a:p>
        </p:txBody>
      </p:sp>
      <p:sp>
        <p:nvSpPr>
          <p:cNvPr id="20" name="日期占位符 19">
            <a:extLst>
              <a:ext uri="{FF2B5EF4-FFF2-40B4-BE49-F238E27FC236}">
                <a16:creationId xmlns:a16="http://schemas.microsoft.com/office/drawing/2014/main" id="{1FBB1CD6-6F5E-00A2-272F-172620BAB10F}"/>
              </a:ext>
            </a:extLst>
          </p:cNvPr>
          <p:cNvSpPr>
            <a:spLocks noGrp="1"/>
          </p:cNvSpPr>
          <p:nvPr>
            <p:ph type="dt" sz="half" idx="6"/>
          </p:nvPr>
        </p:nvSpPr>
        <p:spPr/>
        <p:txBody>
          <a:bodyPr/>
          <a:lstStyle/>
          <a:p>
            <a:pPr marL="25169">
              <a:lnSpc>
                <a:spcPts val="1110"/>
              </a:lnSpc>
              <a:defRPr/>
            </a:pPr>
            <a:fld id="{C1BF34F3-2911-4EBB-B750-32F2837F1C57}" type="datetime1">
              <a:rPr lang="fr-FR" smtClean="0"/>
              <a:t>24/06/2026</a:t>
            </a:fld>
            <a:endParaRPr lang="fr-FR" dirty="0"/>
          </a:p>
        </p:txBody>
      </p:sp>
      <p:sp>
        <p:nvSpPr>
          <p:cNvPr id="32" name="矩形 31">
            <a:extLst>
              <a:ext uri="{FF2B5EF4-FFF2-40B4-BE49-F238E27FC236}">
                <a16:creationId xmlns:a16="http://schemas.microsoft.com/office/drawing/2014/main" id="{9E121E63-C595-D608-805A-403BC1CAAA4A}"/>
              </a:ext>
            </a:extLst>
          </p:cNvPr>
          <p:cNvSpPr/>
          <p:nvPr/>
        </p:nvSpPr>
        <p:spPr>
          <a:xfrm>
            <a:off x="1580103" y="3347592"/>
            <a:ext cx="1588039" cy="321920"/>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Force de contact</a:t>
            </a:r>
          </a:p>
        </p:txBody>
      </p:sp>
      <p:sp>
        <p:nvSpPr>
          <p:cNvPr id="33" name="矩形 32">
            <a:extLst>
              <a:ext uri="{FF2B5EF4-FFF2-40B4-BE49-F238E27FC236}">
                <a16:creationId xmlns:a16="http://schemas.microsoft.com/office/drawing/2014/main" id="{4CE66E52-AED2-4918-87DA-87A916FFF087}"/>
              </a:ext>
            </a:extLst>
          </p:cNvPr>
          <p:cNvSpPr/>
          <p:nvPr/>
        </p:nvSpPr>
        <p:spPr>
          <a:xfrm>
            <a:off x="140716" y="2455396"/>
            <a:ext cx="1290738" cy="812670"/>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Caractéristiques géométriques et mécaniques du pneu </a:t>
            </a:r>
          </a:p>
        </p:txBody>
      </p:sp>
      <p:sp>
        <p:nvSpPr>
          <p:cNvPr id="34" name="矩形 33">
            <a:extLst>
              <a:ext uri="{FF2B5EF4-FFF2-40B4-BE49-F238E27FC236}">
                <a16:creationId xmlns:a16="http://schemas.microsoft.com/office/drawing/2014/main" id="{6B1E94D4-ABCA-83BF-1887-59535A9DEEBD}"/>
              </a:ext>
            </a:extLst>
          </p:cNvPr>
          <p:cNvSpPr/>
          <p:nvPr/>
        </p:nvSpPr>
        <p:spPr>
          <a:xfrm>
            <a:off x="1580103" y="5828398"/>
            <a:ext cx="1588038" cy="738665"/>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Vitesse radiale en surface du pneumatique</a:t>
            </a:r>
          </a:p>
        </p:txBody>
      </p:sp>
      <p:cxnSp>
        <p:nvCxnSpPr>
          <p:cNvPr id="11" name="直接箭头连接符 10">
            <a:extLst>
              <a:ext uri="{FF2B5EF4-FFF2-40B4-BE49-F238E27FC236}">
                <a16:creationId xmlns:a16="http://schemas.microsoft.com/office/drawing/2014/main" id="{31D9D7DC-2DC6-1E44-FFBE-02E2D34B49CD}"/>
              </a:ext>
            </a:extLst>
          </p:cNvPr>
          <p:cNvCxnSpPr>
            <a:cxnSpLocks/>
            <a:stCxn id="32" idx="2"/>
            <a:endCxn id="27" idx="0"/>
          </p:cNvCxnSpPr>
          <p:nvPr/>
        </p:nvCxnSpPr>
        <p:spPr>
          <a:xfrm>
            <a:off x="2374123" y="3669512"/>
            <a:ext cx="0" cy="460101"/>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13" name="直接箭头连接符 12">
            <a:extLst>
              <a:ext uri="{FF2B5EF4-FFF2-40B4-BE49-F238E27FC236}">
                <a16:creationId xmlns:a16="http://schemas.microsoft.com/office/drawing/2014/main" id="{7CBAE1CE-C894-FE38-257C-A59C47D537D9}"/>
              </a:ext>
            </a:extLst>
          </p:cNvPr>
          <p:cNvCxnSpPr>
            <a:cxnSpLocks/>
            <a:stCxn id="27" idx="2"/>
            <a:endCxn id="34" idx="0"/>
          </p:cNvCxnSpPr>
          <p:nvPr/>
        </p:nvCxnSpPr>
        <p:spPr>
          <a:xfrm flipH="1">
            <a:off x="2374122" y="5462849"/>
            <a:ext cx="1" cy="365549"/>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15" name="连接符: 肘形 14">
            <a:extLst>
              <a:ext uri="{FF2B5EF4-FFF2-40B4-BE49-F238E27FC236}">
                <a16:creationId xmlns:a16="http://schemas.microsoft.com/office/drawing/2014/main" id="{F6DF6984-341B-5B80-3F27-4C7E87121B37}"/>
              </a:ext>
            </a:extLst>
          </p:cNvPr>
          <p:cNvCxnSpPr>
            <a:cxnSpLocks/>
            <a:stCxn id="33" idx="2"/>
            <a:endCxn id="27" idx="0"/>
          </p:cNvCxnSpPr>
          <p:nvPr/>
        </p:nvCxnSpPr>
        <p:spPr>
          <a:xfrm rot="16200000" flipH="1">
            <a:off x="1149331" y="2904820"/>
            <a:ext cx="861547" cy="1588038"/>
          </a:xfrm>
          <a:prstGeom prst="bentConnector3">
            <a:avLst>
              <a:gd name="adj1" fmla="val 71006"/>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sp>
        <p:nvSpPr>
          <p:cNvPr id="16" name="矩形 15">
            <a:extLst>
              <a:ext uri="{FF2B5EF4-FFF2-40B4-BE49-F238E27FC236}">
                <a16:creationId xmlns:a16="http://schemas.microsoft.com/office/drawing/2014/main" id="{6CD22289-DEE8-4329-0B05-1AAEF5986B7B}"/>
              </a:ext>
            </a:extLst>
          </p:cNvPr>
          <p:cNvSpPr/>
          <p:nvPr/>
        </p:nvSpPr>
        <p:spPr>
          <a:xfrm>
            <a:off x="3248297" y="3323886"/>
            <a:ext cx="823682" cy="369332"/>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strike="sngStrike" dirty="0">
                <a:solidFill>
                  <a:srgbClr val="115670"/>
                </a:solidFill>
                <a:latin typeface="Times New Roman" panose="02020603050405020304" pitchFamily="18" charset="0"/>
                <a:cs typeface="Times New Roman" panose="02020603050405020304" pitchFamily="18" charset="0"/>
              </a:rPr>
              <a:t>Couplage</a:t>
            </a:r>
          </a:p>
        </p:txBody>
      </p:sp>
      <p:cxnSp>
        <p:nvCxnSpPr>
          <p:cNvPr id="21" name="连接符: 肘形 20">
            <a:extLst>
              <a:ext uri="{FF2B5EF4-FFF2-40B4-BE49-F238E27FC236}">
                <a16:creationId xmlns:a16="http://schemas.microsoft.com/office/drawing/2014/main" id="{CC22B6FC-6C0A-E1AE-99E1-8D55465A3D16}"/>
              </a:ext>
            </a:extLst>
          </p:cNvPr>
          <p:cNvCxnSpPr>
            <a:cxnSpLocks/>
            <a:stCxn id="27" idx="3"/>
            <a:endCxn id="16" idx="2"/>
          </p:cNvCxnSpPr>
          <p:nvPr/>
        </p:nvCxnSpPr>
        <p:spPr>
          <a:xfrm flipV="1">
            <a:off x="3168143" y="3693218"/>
            <a:ext cx="491995" cy="1103013"/>
          </a:xfrm>
          <a:prstGeom prst="bentConnector2">
            <a:avLst/>
          </a:prstGeom>
          <a:ln w="28575">
            <a:solidFill>
              <a:srgbClr val="2F6E87"/>
            </a:solidFill>
            <a:prstDash val="sysDot"/>
          </a:ln>
        </p:spPr>
        <p:style>
          <a:lnRef idx="1">
            <a:schemeClr val="dk1"/>
          </a:lnRef>
          <a:fillRef idx="0">
            <a:schemeClr val="dk1"/>
          </a:fillRef>
          <a:effectRef idx="0">
            <a:schemeClr val="dk1"/>
          </a:effectRef>
          <a:fontRef idx="minor">
            <a:schemeClr val="tx1"/>
          </a:fontRef>
        </p:style>
      </p:cxnSp>
      <p:cxnSp>
        <p:nvCxnSpPr>
          <p:cNvPr id="25" name="连接符: 肘形 24">
            <a:extLst>
              <a:ext uri="{FF2B5EF4-FFF2-40B4-BE49-F238E27FC236}">
                <a16:creationId xmlns:a16="http://schemas.microsoft.com/office/drawing/2014/main" id="{BA3858ED-A36B-78C9-2AD2-D147A3D59DF2}"/>
              </a:ext>
            </a:extLst>
          </p:cNvPr>
          <p:cNvCxnSpPr>
            <a:cxnSpLocks/>
            <a:stCxn id="16" idx="0"/>
            <a:endCxn id="7" idx="3"/>
          </p:cNvCxnSpPr>
          <p:nvPr/>
        </p:nvCxnSpPr>
        <p:spPr>
          <a:xfrm rot="16200000" flipV="1">
            <a:off x="2931654" y="2595402"/>
            <a:ext cx="964974" cy="491994"/>
          </a:xfrm>
          <a:prstGeom prst="bentConnector2">
            <a:avLst/>
          </a:prstGeom>
          <a:ln w="28575">
            <a:solidFill>
              <a:srgbClr val="2F6E87"/>
            </a:solidFill>
            <a:prstDash val="sysDot"/>
            <a:tailEnd type="triangle"/>
          </a:ln>
        </p:spPr>
        <p:style>
          <a:lnRef idx="1">
            <a:schemeClr val="dk1"/>
          </a:lnRef>
          <a:fillRef idx="0">
            <a:schemeClr val="dk1"/>
          </a:fillRef>
          <a:effectRef idx="0">
            <a:schemeClr val="dk1"/>
          </a:effectRef>
          <a:fontRef idx="minor">
            <a:schemeClr val="tx1"/>
          </a:fontRef>
        </p:style>
      </p:cxnSp>
      <p:grpSp>
        <p:nvGrpSpPr>
          <p:cNvPr id="3" name="组合 2">
            <a:extLst>
              <a:ext uri="{FF2B5EF4-FFF2-40B4-BE49-F238E27FC236}">
                <a16:creationId xmlns:a16="http://schemas.microsoft.com/office/drawing/2014/main" id="{3F27BB7B-F33D-393A-DE6E-C0206382B541}"/>
              </a:ext>
            </a:extLst>
          </p:cNvPr>
          <p:cNvGrpSpPr/>
          <p:nvPr/>
        </p:nvGrpSpPr>
        <p:grpSpPr>
          <a:xfrm>
            <a:off x="1580104" y="1692294"/>
            <a:ext cx="1588040" cy="1333236"/>
            <a:chOff x="4649400" y="1083729"/>
            <a:chExt cx="2195514" cy="1952240"/>
          </a:xfrm>
        </p:grpSpPr>
        <p:sp>
          <p:nvSpPr>
            <p:cNvPr id="7" name="矩形 6">
              <a:extLst>
                <a:ext uri="{FF2B5EF4-FFF2-40B4-BE49-F238E27FC236}">
                  <a16:creationId xmlns:a16="http://schemas.microsoft.com/office/drawing/2014/main" id="{077A76F0-EDA1-16A7-85AF-E69AEE463ED2}"/>
                </a:ext>
              </a:extLst>
            </p:cNvPr>
            <p:cNvSpPr/>
            <p:nvPr/>
          </p:nvSpPr>
          <p:spPr>
            <a:xfrm>
              <a:off x="4649400" y="1083729"/>
              <a:ext cx="2195514" cy="1952240"/>
            </a:xfrm>
            <a:prstGeom prst="rect">
              <a:avLst/>
            </a:prstGeom>
            <a:noFill/>
            <a:ln w="38100">
              <a:solidFill>
                <a:srgbClr val="1156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8" name="文本框 7">
              <a:extLst>
                <a:ext uri="{FF2B5EF4-FFF2-40B4-BE49-F238E27FC236}">
                  <a16:creationId xmlns:a16="http://schemas.microsoft.com/office/drawing/2014/main" id="{F269D802-4114-C1F1-B50E-C8AEABCBB190}"/>
                </a:ext>
              </a:extLst>
            </p:cNvPr>
            <p:cNvSpPr txBox="1"/>
            <p:nvPr/>
          </p:nvSpPr>
          <p:spPr>
            <a:xfrm>
              <a:off x="4649400" y="1151758"/>
              <a:ext cx="2195514" cy="766144"/>
            </a:xfrm>
            <a:prstGeom prst="rect">
              <a:avLst/>
            </a:prstGeom>
            <a:noFill/>
          </p:spPr>
          <p:txBody>
            <a:bodyPr wrap="square" rtlCol="0">
              <a:spAutoFit/>
            </a:bodyPr>
            <a:lstStyle/>
            <a:p>
              <a:pPr algn="ctr"/>
              <a:r>
                <a:rPr lang="fr-FR" sz="1400" b="1" dirty="0">
                  <a:solidFill>
                    <a:srgbClr val="115670"/>
                  </a:solidFill>
                  <a:latin typeface="Times New Roman" panose="02020603050405020304" pitchFamily="18" charset="0"/>
                  <a:cs typeface="Times New Roman" panose="02020603050405020304" pitchFamily="18" charset="0"/>
                </a:rPr>
                <a:t>Modèle de contact pneu/chaussée</a:t>
              </a:r>
            </a:p>
          </p:txBody>
        </p:sp>
        <p:pic>
          <p:nvPicPr>
            <p:cNvPr id="10" name="图片 9">
              <a:extLst>
                <a:ext uri="{FF2B5EF4-FFF2-40B4-BE49-F238E27FC236}">
                  <a16:creationId xmlns:a16="http://schemas.microsoft.com/office/drawing/2014/main" id="{A7C0A33C-A089-1B39-7938-F3E80E414529}"/>
                </a:ext>
              </a:extLst>
            </p:cNvPr>
            <p:cNvPicPr>
              <a:picLocks noChangeAspect="1"/>
            </p:cNvPicPr>
            <p:nvPr/>
          </p:nvPicPr>
          <p:blipFill>
            <a:blip r:embed="rId3">
              <a:extLst>
                <a:ext uri="{28A0092B-C50C-407E-A947-70E740481C1C}">
                  <a14:useLocalDpi xmlns:a14="http://schemas.microsoft.com/office/drawing/2010/main" val="0"/>
                </a:ext>
              </a:extLst>
            </a:blip>
            <a:srcRect l="28486" t="38710" r="21933" b="7532"/>
            <a:stretch/>
          </p:blipFill>
          <p:spPr>
            <a:xfrm>
              <a:off x="5172482" y="1822449"/>
              <a:ext cx="1149350" cy="1108461"/>
            </a:xfrm>
            <a:prstGeom prst="rect">
              <a:avLst/>
            </a:prstGeom>
          </p:spPr>
        </p:pic>
      </p:grpSp>
      <p:cxnSp>
        <p:nvCxnSpPr>
          <p:cNvPr id="17" name="直接箭头连接符 16">
            <a:extLst>
              <a:ext uri="{FF2B5EF4-FFF2-40B4-BE49-F238E27FC236}">
                <a16:creationId xmlns:a16="http://schemas.microsoft.com/office/drawing/2014/main" id="{90DDE615-55A4-F427-8511-9A7842F2B4E5}"/>
              </a:ext>
            </a:extLst>
          </p:cNvPr>
          <p:cNvCxnSpPr>
            <a:cxnSpLocks/>
            <a:stCxn id="31" idx="2"/>
            <a:endCxn id="7" idx="0"/>
          </p:cNvCxnSpPr>
          <p:nvPr/>
        </p:nvCxnSpPr>
        <p:spPr>
          <a:xfrm>
            <a:off x="2374123" y="1485365"/>
            <a:ext cx="1" cy="206929"/>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19" name="直接箭头连接符 18">
            <a:extLst>
              <a:ext uri="{FF2B5EF4-FFF2-40B4-BE49-F238E27FC236}">
                <a16:creationId xmlns:a16="http://schemas.microsoft.com/office/drawing/2014/main" id="{CB4B8564-9634-4ED4-84E7-9A43337DC815}"/>
              </a:ext>
            </a:extLst>
          </p:cNvPr>
          <p:cNvCxnSpPr>
            <a:cxnSpLocks/>
            <a:stCxn id="7" idx="2"/>
            <a:endCxn id="32" idx="0"/>
          </p:cNvCxnSpPr>
          <p:nvPr/>
        </p:nvCxnSpPr>
        <p:spPr>
          <a:xfrm flipH="1">
            <a:off x="2374123" y="3025530"/>
            <a:ext cx="1" cy="322062"/>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grpSp>
        <p:nvGrpSpPr>
          <p:cNvPr id="38" name="组合 37">
            <a:extLst>
              <a:ext uri="{FF2B5EF4-FFF2-40B4-BE49-F238E27FC236}">
                <a16:creationId xmlns:a16="http://schemas.microsoft.com/office/drawing/2014/main" id="{FBB5FCBF-5374-B951-DB36-A948D11AC885}"/>
              </a:ext>
            </a:extLst>
          </p:cNvPr>
          <p:cNvGrpSpPr/>
          <p:nvPr/>
        </p:nvGrpSpPr>
        <p:grpSpPr>
          <a:xfrm>
            <a:off x="1580103" y="4129613"/>
            <a:ext cx="1588040" cy="1333236"/>
            <a:chOff x="5618704" y="3186560"/>
            <a:chExt cx="1588040" cy="1333236"/>
          </a:xfrm>
        </p:grpSpPr>
        <p:pic>
          <p:nvPicPr>
            <p:cNvPr id="36" name="图片 35">
              <a:extLst>
                <a:ext uri="{FF2B5EF4-FFF2-40B4-BE49-F238E27FC236}">
                  <a16:creationId xmlns:a16="http://schemas.microsoft.com/office/drawing/2014/main" id="{02B13995-BD08-B713-D16A-DE12F2388715}"/>
                </a:ext>
              </a:extLst>
            </p:cNvPr>
            <p:cNvPicPr>
              <a:picLocks noChangeAspect="1"/>
            </p:cNvPicPr>
            <p:nvPr/>
          </p:nvPicPr>
          <p:blipFill>
            <a:blip r:embed="rId4">
              <a:extLst>
                <a:ext uri="{28A0092B-C50C-407E-A947-70E740481C1C}">
                  <a14:useLocalDpi xmlns:a14="http://schemas.microsoft.com/office/drawing/2010/main" val="0"/>
                </a:ext>
              </a:extLst>
            </a:blip>
            <a:srcRect l="16636" t="38412" r="16448" b="7482"/>
            <a:stretch/>
          </p:blipFill>
          <p:spPr>
            <a:xfrm>
              <a:off x="5877736" y="3655689"/>
              <a:ext cx="1069975" cy="756997"/>
            </a:xfrm>
            <a:prstGeom prst="rect">
              <a:avLst/>
            </a:prstGeom>
          </p:spPr>
        </p:pic>
        <p:grpSp>
          <p:nvGrpSpPr>
            <p:cNvPr id="24" name="组合 23">
              <a:extLst>
                <a:ext uri="{FF2B5EF4-FFF2-40B4-BE49-F238E27FC236}">
                  <a16:creationId xmlns:a16="http://schemas.microsoft.com/office/drawing/2014/main" id="{D5531C45-AD0C-18A0-2C3F-4967028D5BE1}"/>
                </a:ext>
              </a:extLst>
            </p:cNvPr>
            <p:cNvGrpSpPr/>
            <p:nvPr/>
          </p:nvGrpSpPr>
          <p:grpSpPr>
            <a:xfrm>
              <a:off x="5618704" y="3186560"/>
              <a:ext cx="1588040" cy="1333236"/>
              <a:chOff x="4649400" y="1083729"/>
              <a:chExt cx="2195514" cy="1952240"/>
            </a:xfrm>
          </p:grpSpPr>
          <p:sp>
            <p:nvSpPr>
              <p:cNvPr id="27" name="矩形 26">
                <a:extLst>
                  <a:ext uri="{FF2B5EF4-FFF2-40B4-BE49-F238E27FC236}">
                    <a16:creationId xmlns:a16="http://schemas.microsoft.com/office/drawing/2014/main" id="{7A07B4F0-8444-0325-248E-43C3DDF7C1C9}"/>
                  </a:ext>
                </a:extLst>
              </p:cNvPr>
              <p:cNvSpPr/>
              <p:nvPr/>
            </p:nvSpPr>
            <p:spPr>
              <a:xfrm>
                <a:off x="4649400" y="1083729"/>
                <a:ext cx="2195514" cy="1952240"/>
              </a:xfrm>
              <a:prstGeom prst="rect">
                <a:avLst/>
              </a:prstGeom>
              <a:noFill/>
              <a:ln w="38100">
                <a:solidFill>
                  <a:srgbClr val="1156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30" name="文本框 29">
                <a:extLst>
                  <a:ext uri="{FF2B5EF4-FFF2-40B4-BE49-F238E27FC236}">
                    <a16:creationId xmlns:a16="http://schemas.microsoft.com/office/drawing/2014/main" id="{A8807D0D-DAE6-466F-284E-B7CC72B988AD}"/>
                  </a:ext>
                </a:extLst>
              </p:cNvPr>
              <p:cNvSpPr txBox="1"/>
              <p:nvPr/>
            </p:nvSpPr>
            <p:spPr>
              <a:xfrm>
                <a:off x="4649400" y="1151758"/>
                <a:ext cx="2195514" cy="766144"/>
              </a:xfrm>
              <a:prstGeom prst="rect">
                <a:avLst/>
              </a:prstGeom>
              <a:noFill/>
            </p:spPr>
            <p:txBody>
              <a:bodyPr wrap="square" rtlCol="0">
                <a:spAutoFit/>
              </a:bodyPr>
              <a:lstStyle/>
              <a:p>
                <a:pPr algn="ctr"/>
                <a:r>
                  <a:rPr lang="fr-FR" sz="1400" b="1" dirty="0">
                    <a:solidFill>
                      <a:srgbClr val="115670"/>
                    </a:solidFill>
                    <a:latin typeface="Times New Roman" panose="02020603050405020304" pitchFamily="18" charset="0"/>
                    <a:cs typeface="Times New Roman" panose="02020603050405020304" pitchFamily="18" charset="0"/>
                  </a:rPr>
                  <a:t>Modèle vibratoire de pneumatique</a:t>
                </a:r>
              </a:p>
            </p:txBody>
          </p:sp>
        </p:grpSp>
      </p:grpSp>
      <p:pic>
        <p:nvPicPr>
          <p:cNvPr id="4" name="图片 3">
            <a:extLst>
              <a:ext uri="{FF2B5EF4-FFF2-40B4-BE49-F238E27FC236}">
                <a16:creationId xmlns:a16="http://schemas.microsoft.com/office/drawing/2014/main" id="{70786D37-15A0-5D5F-3586-B86666EB7A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2062" y="1683635"/>
            <a:ext cx="7186076" cy="2492437"/>
          </a:xfrm>
          <a:prstGeom prst="rect">
            <a:avLst/>
          </a:prstGeom>
        </p:spPr>
      </p:pic>
      <p:grpSp>
        <p:nvGrpSpPr>
          <p:cNvPr id="5" name="组合 4">
            <a:extLst>
              <a:ext uri="{FF2B5EF4-FFF2-40B4-BE49-F238E27FC236}">
                <a16:creationId xmlns:a16="http://schemas.microsoft.com/office/drawing/2014/main" id="{B8D06A10-89B2-7694-3462-0496F737AA8B}"/>
              </a:ext>
            </a:extLst>
          </p:cNvPr>
          <p:cNvGrpSpPr/>
          <p:nvPr/>
        </p:nvGrpSpPr>
        <p:grpSpPr>
          <a:xfrm>
            <a:off x="7859589" y="4277742"/>
            <a:ext cx="3638549" cy="2031923"/>
            <a:chOff x="4944017" y="3586455"/>
            <a:chExt cx="3997155" cy="2216890"/>
          </a:xfrm>
        </p:grpSpPr>
        <p:pic>
          <p:nvPicPr>
            <p:cNvPr id="6" name="图片 5">
              <a:extLst>
                <a:ext uri="{FF2B5EF4-FFF2-40B4-BE49-F238E27FC236}">
                  <a16:creationId xmlns:a16="http://schemas.microsoft.com/office/drawing/2014/main" id="{53882E83-AD70-CAD3-4D21-4F28A92D2A5C}"/>
                </a:ext>
              </a:extLst>
            </p:cNvPr>
            <p:cNvPicPr>
              <a:picLocks noChangeAspect="1"/>
            </p:cNvPicPr>
            <p:nvPr/>
          </p:nvPicPr>
          <p:blipFill>
            <a:blip r:embed="rId6">
              <a:extLst>
                <a:ext uri="{28A0092B-C50C-407E-A947-70E740481C1C}">
                  <a14:useLocalDpi xmlns:a14="http://schemas.microsoft.com/office/drawing/2010/main" val="0"/>
                </a:ext>
              </a:extLst>
            </a:blip>
            <a:srcRect l="-120" t="152" r="-404"/>
            <a:stretch/>
          </p:blipFill>
          <p:spPr bwMode="auto">
            <a:xfrm>
              <a:off x="4944017" y="3902795"/>
              <a:ext cx="3997155" cy="1900550"/>
            </a:xfrm>
            <a:prstGeom prst="rect">
              <a:avLst/>
            </a:prstGeom>
          </p:spPr>
        </p:pic>
        <p:sp>
          <p:nvSpPr>
            <p:cNvPr id="12" name="文本框 11">
              <a:extLst>
                <a:ext uri="{FF2B5EF4-FFF2-40B4-BE49-F238E27FC236}">
                  <a16:creationId xmlns:a16="http://schemas.microsoft.com/office/drawing/2014/main" id="{7EEC48DA-D0C5-9A5A-3E0B-57908B1F9FCB}"/>
                </a:ext>
              </a:extLst>
            </p:cNvPr>
            <p:cNvSpPr txBox="1"/>
            <p:nvPr/>
          </p:nvSpPr>
          <p:spPr>
            <a:xfrm>
              <a:off x="5879418" y="3586455"/>
              <a:ext cx="2126351" cy="335794"/>
            </a:xfrm>
            <a:prstGeom prst="rect">
              <a:avLst/>
            </a:prstGeom>
            <a:noFill/>
          </p:spPr>
          <p:txBody>
            <a:bodyPr wrap="square">
              <a:spAutoFit/>
            </a:bodyPr>
            <a:lstStyle/>
            <a:p>
              <a:pPr algn="ctr"/>
              <a:r>
                <a:rPr lang="fr-FR" sz="1400" b="1" dirty="0">
                  <a:latin typeface="Candara" panose="020E0502030303020204" pitchFamily="34" charset="0"/>
                </a:rPr>
                <a:t>Excitation F</a:t>
              </a:r>
              <a:r>
                <a:rPr lang="fr-FR" sz="1400" b="1" baseline="30000" dirty="0">
                  <a:latin typeface="Candara" panose="020E0502030303020204" pitchFamily="34" charset="0"/>
                </a:rPr>
                <a:t>(n) </a:t>
              </a:r>
              <a:r>
                <a:rPr lang="fr-FR" sz="1400" b="1" dirty="0">
                  <a:latin typeface="Candara" panose="020E0502030303020204" pitchFamily="34" charset="0"/>
                </a:rPr>
                <a:t>(z=0 , </a:t>
              </a:r>
              <a:r>
                <a:rPr lang="fr-FR" altLang="zh-CN" sz="1400" b="1" dirty="0">
                  <a:latin typeface="Candara" panose="020E0502030303020204" pitchFamily="34" charset="0"/>
                </a:rPr>
                <a:t>ω</a:t>
              </a:r>
              <a:r>
                <a:rPr lang="fr-FR" sz="1400" b="1" dirty="0">
                  <a:latin typeface="Candara" panose="020E0502030303020204" pitchFamily="34" charset="0"/>
                </a:rPr>
                <a:t>)</a:t>
              </a:r>
            </a:p>
          </p:txBody>
        </p:sp>
      </p:grpSp>
      <p:grpSp>
        <p:nvGrpSpPr>
          <p:cNvPr id="45" name="组合 44">
            <a:extLst>
              <a:ext uri="{FF2B5EF4-FFF2-40B4-BE49-F238E27FC236}">
                <a16:creationId xmlns:a16="http://schemas.microsoft.com/office/drawing/2014/main" id="{E57CE7E5-C5A7-F31C-0B0A-DCAEB58F037B}"/>
              </a:ext>
            </a:extLst>
          </p:cNvPr>
          <p:cNvGrpSpPr/>
          <p:nvPr/>
        </p:nvGrpSpPr>
        <p:grpSpPr>
          <a:xfrm>
            <a:off x="4312062" y="4299950"/>
            <a:ext cx="3454578" cy="2040590"/>
            <a:chOff x="8296640" y="4116662"/>
            <a:chExt cx="3454578" cy="2040590"/>
          </a:xfrm>
        </p:grpSpPr>
        <p:grpSp>
          <p:nvGrpSpPr>
            <p:cNvPr id="42" name="组合 41">
              <a:extLst>
                <a:ext uri="{FF2B5EF4-FFF2-40B4-BE49-F238E27FC236}">
                  <a16:creationId xmlns:a16="http://schemas.microsoft.com/office/drawing/2014/main" id="{96355432-7E4D-4D83-586A-398FD3AED4D5}"/>
                </a:ext>
              </a:extLst>
            </p:cNvPr>
            <p:cNvGrpSpPr/>
            <p:nvPr/>
          </p:nvGrpSpPr>
          <p:grpSpPr>
            <a:xfrm>
              <a:off x="8296640" y="4373778"/>
              <a:ext cx="3454578" cy="1783474"/>
              <a:chOff x="4648536" y="1718758"/>
              <a:chExt cx="3454578" cy="1783474"/>
            </a:xfrm>
          </p:grpSpPr>
          <p:pic>
            <p:nvPicPr>
              <p:cNvPr id="14" name="图片 13">
                <a:extLst>
                  <a:ext uri="{FF2B5EF4-FFF2-40B4-BE49-F238E27FC236}">
                    <a16:creationId xmlns:a16="http://schemas.microsoft.com/office/drawing/2014/main" id="{2B93155F-A35E-1962-2525-3939E2E86B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536" y="1718758"/>
                <a:ext cx="2965602" cy="736638"/>
              </a:xfrm>
              <a:prstGeom prst="rect">
                <a:avLst/>
              </a:prstGeom>
            </p:spPr>
          </p:pic>
          <p:pic>
            <p:nvPicPr>
              <p:cNvPr id="18" name="图片 17">
                <a:extLst>
                  <a:ext uri="{FF2B5EF4-FFF2-40B4-BE49-F238E27FC236}">
                    <a16:creationId xmlns:a16="http://schemas.microsoft.com/office/drawing/2014/main" id="{4035CC17-0E3A-79B3-6680-4C94FC79EA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8536" y="2759244"/>
                <a:ext cx="3454578" cy="742988"/>
              </a:xfrm>
              <a:prstGeom prst="rect">
                <a:avLst/>
              </a:prstGeom>
            </p:spPr>
          </p:pic>
        </p:grpSp>
        <p:sp>
          <p:nvSpPr>
            <p:cNvPr id="43" name="文本框 42">
              <a:extLst>
                <a:ext uri="{FF2B5EF4-FFF2-40B4-BE49-F238E27FC236}">
                  <a16:creationId xmlns:a16="http://schemas.microsoft.com/office/drawing/2014/main" id="{A619F892-BBC5-F554-DCA5-93137B195A68}"/>
                </a:ext>
              </a:extLst>
            </p:cNvPr>
            <p:cNvSpPr txBox="1"/>
            <p:nvPr/>
          </p:nvSpPr>
          <p:spPr>
            <a:xfrm>
              <a:off x="8296640" y="4116662"/>
              <a:ext cx="3381054" cy="338554"/>
            </a:xfrm>
            <a:prstGeom prst="rect">
              <a:avLst/>
            </a:prstGeom>
            <a:noFill/>
          </p:spPr>
          <p:txBody>
            <a:bodyPr wrap="none" rtlCol="0">
              <a:spAutoFit/>
            </a:bodyPr>
            <a:lstStyle/>
            <a:p>
              <a:r>
                <a:rPr lang="fr-FR" sz="1600" b="1" dirty="0">
                  <a:latin typeface="Candara" panose="020E0502030303020204" pitchFamily="34" charset="0"/>
                </a:rPr>
                <a:t>Transformée de Fourier temporelle :</a:t>
              </a:r>
            </a:p>
          </p:txBody>
        </p:sp>
        <p:sp>
          <p:nvSpPr>
            <p:cNvPr id="44" name="文本框 43">
              <a:extLst>
                <a:ext uri="{FF2B5EF4-FFF2-40B4-BE49-F238E27FC236}">
                  <a16:creationId xmlns:a16="http://schemas.microsoft.com/office/drawing/2014/main" id="{B3CA6F65-0FA3-6BDE-2880-DB4105983631}"/>
                </a:ext>
              </a:extLst>
            </p:cNvPr>
            <p:cNvSpPr txBox="1"/>
            <p:nvPr/>
          </p:nvSpPr>
          <p:spPr>
            <a:xfrm>
              <a:off x="8296640" y="5186462"/>
              <a:ext cx="3304110" cy="338554"/>
            </a:xfrm>
            <a:prstGeom prst="rect">
              <a:avLst/>
            </a:prstGeom>
            <a:noFill/>
          </p:spPr>
          <p:txBody>
            <a:bodyPr wrap="none" rtlCol="0">
              <a:spAutoFit/>
            </a:bodyPr>
            <a:lstStyle/>
            <a:p>
              <a:r>
                <a:rPr lang="fr-FR" sz="1600" b="1" dirty="0">
                  <a:latin typeface="Candara" panose="020E0502030303020204" pitchFamily="34" charset="0"/>
                </a:rPr>
                <a:t>Décomposition en série de Fourier :</a:t>
              </a:r>
            </a:p>
          </p:txBody>
        </p:sp>
      </p:grpSp>
      <p:sp>
        <p:nvSpPr>
          <p:cNvPr id="23" name="文本框 22">
            <a:extLst>
              <a:ext uri="{FF2B5EF4-FFF2-40B4-BE49-F238E27FC236}">
                <a16:creationId xmlns:a16="http://schemas.microsoft.com/office/drawing/2014/main" id="{E9334365-3813-6F2C-8A25-13D8F9C91B7F}"/>
              </a:ext>
            </a:extLst>
          </p:cNvPr>
          <p:cNvSpPr txBox="1"/>
          <p:nvPr/>
        </p:nvSpPr>
        <p:spPr bwMode="auto">
          <a:xfrm>
            <a:off x="11594799" y="5857787"/>
            <a:ext cx="261610" cy="369332"/>
          </a:xfrm>
          <a:prstGeom prst="rect">
            <a:avLst/>
          </a:prstGeom>
          <a:noFill/>
        </p:spPr>
        <p:txBody>
          <a:bodyPr wrap="none" rtlCol="0">
            <a:spAutoFit/>
          </a:bodyPr>
          <a:lstStyle/>
          <a:p>
            <a:fld id="{003D2B6F-CAFF-4A35-A6EB-75E47E15EF20}" type="slidenum">
              <a:rPr lang="fr-FR" b="1" smtClean="0">
                <a:solidFill>
                  <a:srgbClr val="1717FF"/>
                </a:solidFill>
                <a:effectLst>
                  <a:outerShdw blurRad="38100" dist="38100" dir="2700000" algn="tl">
                    <a:srgbClr val="000000">
                      <a:alpha val="43137"/>
                    </a:srgbClr>
                  </a:outerShdw>
                </a:effectLst>
                <a:latin typeface="Candara" panose="020E0502030303020204" pitchFamily="34" charset="0"/>
              </a:rPr>
              <a:t>7</a:t>
            </a:fld>
            <a:endParaRPr lang="fr-FR" b="1" dirty="0">
              <a:solidFill>
                <a:srgbClr val="1717FF"/>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17789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632A5784-38A2-C8E0-7E22-628A23957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6416" y="2844048"/>
            <a:ext cx="3218491" cy="622800"/>
          </a:xfrm>
          <a:prstGeom prst="rect">
            <a:avLst/>
          </a:prstGeom>
        </p:spPr>
      </p:pic>
      <p:sp>
        <p:nvSpPr>
          <p:cNvPr id="45" name="矩形 44">
            <a:extLst>
              <a:ext uri="{FF2B5EF4-FFF2-40B4-BE49-F238E27FC236}">
                <a16:creationId xmlns:a16="http://schemas.microsoft.com/office/drawing/2014/main" id="{8B4C9450-E9D7-9515-048A-AC38049ADB53}"/>
              </a:ext>
            </a:extLst>
          </p:cNvPr>
          <p:cNvSpPr/>
          <p:nvPr/>
        </p:nvSpPr>
        <p:spPr>
          <a:xfrm>
            <a:off x="1580100" y="5818577"/>
            <a:ext cx="1588041" cy="738665"/>
          </a:xfrm>
          <a:prstGeom prst="rect">
            <a:avLst/>
          </a:prstGeom>
          <a:solidFill>
            <a:srgbClr val="FFFF00">
              <a:alpha val="4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34" name="矩形 33">
            <a:extLst>
              <a:ext uri="{FF2B5EF4-FFF2-40B4-BE49-F238E27FC236}">
                <a16:creationId xmlns:a16="http://schemas.microsoft.com/office/drawing/2014/main" id="{6B1E94D4-ABCA-83BF-1887-59535A9DEEBD}"/>
              </a:ext>
            </a:extLst>
          </p:cNvPr>
          <p:cNvSpPr/>
          <p:nvPr/>
        </p:nvSpPr>
        <p:spPr>
          <a:xfrm>
            <a:off x="1580103" y="5828398"/>
            <a:ext cx="1588038" cy="738665"/>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Vitesse radiale en surface du pneumatique</a:t>
            </a:r>
          </a:p>
        </p:txBody>
      </p:sp>
      <p:sp>
        <p:nvSpPr>
          <p:cNvPr id="4" name="矩形 3">
            <a:extLst>
              <a:ext uri="{FF2B5EF4-FFF2-40B4-BE49-F238E27FC236}">
                <a16:creationId xmlns:a16="http://schemas.microsoft.com/office/drawing/2014/main" id="{E9FEF436-F7EF-958B-A68F-8B11141122D2}"/>
              </a:ext>
            </a:extLst>
          </p:cNvPr>
          <p:cNvSpPr/>
          <p:nvPr/>
        </p:nvSpPr>
        <p:spPr>
          <a:xfrm>
            <a:off x="1580103" y="4137113"/>
            <a:ext cx="1588041" cy="1333236"/>
          </a:xfrm>
          <a:prstGeom prst="rect">
            <a:avLst/>
          </a:prstGeom>
          <a:solidFill>
            <a:srgbClr val="FFFF00">
              <a:alpha val="4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31" name="矩形 30">
            <a:extLst>
              <a:ext uri="{FF2B5EF4-FFF2-40B4-BE49-F238E27FC236}">
                <a16:creationId xmlns:a16="http://schemas.microsoft.com/office/drawing/2014/main" id="{D493D135-DAD7-A98D-07EF-6CD8EB9A39AF}"/>
              </a:ext>
            </a:extLst>
          </p:cNvPr>
          <p:cNvSpPr/>
          <p:nvPr/>
        </p:nvSpPr>
        <p:spPr>
          <a:xfrm>
            <a:off x="1580103" y="953628"/>
            <a:ext cx="1588040" cy="531737"/>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Texture et rigidité de la chaussée</a:t>
            </a:r>
          </a:p>
        </p:txBody>
      </p:sp>
      <p:sp>
        <p:nvSpPr>
          <p:cNvPr id="2" name="object 2">
            <a:extLst>
              <a:ext uri="{FF2B5EF4-FFF2-40B4-BE49-F238E27FC236}">
                <a16:creationId xmlns:a16="http://schemas.microsoft.com/office/drawing/2014/main" id="{8D9E3F0C-F026-426A-E4E0-CB13F6B1E9B3}"/>
              </a:ext>
            </a:extLst>
          </p:cNvPr>
          <p:cNvSpPr txBox="1">
            <a:spLocks/>
          </p:cNvSpPr>
          <p:nvPr/>
        </p:nvSpPr>
        <p:spPr bwMode="auto">
          <a:xfrm>
            <a:off x="809897" y="201340"/>
            <a:ext cx="10941321" cy="882389"/>
          </a:xfrm>
          <a:prstGeom prst="rect">
            <a:avLst/>
          </a:prstGeom>
        </p:spPr>
        <p:txBody>
          <a:bodyPr vert="horz" wrap="square" lIns="0" tIns="30194" rIns="0" bIns="0" rtlCol="0">
            <a:spAutoFit/>
          </a:bodyPr>
          <a:lstStyle>
            <a:lvl1pPr>
              <a:defRPr sz="1700" b="0" i="0">
                <a:solidFill>
                  <a:schemeClr val="bg1"/>
                </a:solidFill>
                <a:latin typeface="Candara"/>
                <a:ea typeface="+mj-ea"/>
                <a:cs typeface="Candara"/>
              </a:defRPr>
            </a:lvl1pPr>
          </a:lstStyle>
          <a:p>
            <a:pPr marL="4081019" algn="r">
              <a:spcBef>
                <a:spcPts val="230"/>
              </a:spcBef>
              <a:defRPr/>
            </a:pPr>
            <a:r>
              <a:rPr lang="fr-FR" sz="3369" dirty="0">
                <a:ea typeface="Candara"/>
              </a:rPr>
              <a:t>Méthodes</a:t>
            </a:r>
          </a:p>
          <a:p>
            <a:pPr marL="4081019" algn="r">
              <a:spcBef>
                <a:spcPts val="230"/>
              </a:spcBef>
              <a:defRPr/>
            </a:pPr>
            <a:r>
              <a:rPr lang="fr-FR" sz="2000" dirty="0">
                <a:latin typeface="Candara" panose="020E0502030303020204" pitchFamily="34" charset="0"/>
              </a:rPr>
              <a:t>Modèle EF en guide d’ondes </a:t>
            </a:r>
            <a:r>
              <a:rPr lang="fr-FR" sz="2000" baseline="30000" dirty="0"/>
              <a:t>[3]</a:t>
            </a:r>
            <a:r>
              <a:rPr lang="fr-FR" sz="2000" dirty="0"/>
              <a:t> </a:t>
            </a:r>
            <a:endParaRPr lang="fr-FR" sz="2000" dirty="0">
              <a:latin typeface="Candara" panose="020E0502030303020204" pitchFamily="34" charset="0"/>
            </a:endParaRPr>
          </a:p>
        </p:txBody>
      </p:sp>
      <p:sp>
        <p:nvSpPr>
          <p:cNvPr id="20" name="日期占位符 19">
            <a:extLst>
              <a:ext uri="{FF2B5EF4-FFF2-40B4-BE49-F238E27FC236}">
                <a16:creationId xmlns:a16="http://schemas.microsoft.com/office/drawing/2014/main" id="{1FBB1CD6-6F5E-00A2-272F-172620BAB10F}"/>
              </a:ext>
            </a:extLst>
          </p:cNvPr>
          <p:cNvSpPr>
            <a:spLocks noGrp="1"/>
          </p:cNvSpPr>
          <p:nvPr>
            <p:ph type="dt" sz="half" idx="6"/>
          </p:nvPr>
        </p:nvSpPr>
        <p:spPr/>
        <p:txBody>
          <a:bodyPr/>
          <a:lstStyle/>
          <a:p>
            <a:pPr marL="25169">
              <a:lnSpc>
                <a:spcPts val="1110"/>
              </a:lnSpc>
              <a:defRPr/>
            </a:pPr>
            <a:fld id="{C1BF34F3-2911-4EBB-B750-32F2837F1C57}" type="datetime1">
              <a:rPr lang="fr-FR" smtClean="0"/>
              <a:t>24/06/2026</a:t>
            </a:fld>
            <a:endParaRPr lang="fr-FR" dirty="0"/>
          </a:p>
        </p:txBody>
      </p:sp>
      <p:sp>
        <p:nvSpPr>
          <p:cNvPr id="32" name="矩形 31">
            <a:extLst>
              <a:ext uri="{FF2B5EF4-FFF2-40B4-BE49-F238E27FC236}">
                <a16:creationId xmlns:a16="http://schemas.microsoft.com/office/drawing/2014/main" id="{9E121E63-C595-D608-805A-403BC1CAAA4A}"/>
              </a:ext>
            </a:extLst>
          </p:cNvPr>
          <p:cNvSpPr/>
          <p:nvPr/>
        </p:nvSpPr>
        <p:spPr>
          <a:xfrm>
            <a:off x="1580103" y="3347592"/>
            <a:ext cx="1588039" cy="321920"/>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Force de contact</a:t>
            </a:r>
          </a:p>
        </p:txBody>
      </p:sp>
      <p:sp>
        <p:nvSpPr>
          <p:cNvPr id="33" name="矩形 32">
            <a:extLst>
              <a:ext uri="{FF2B5EF4-FFF2-40B4-BE49-F238E27FC236}">
                <a16:creationId xmlns:a16="http://schemas.microsoft.com/office/drawing/2014/main" id="{4CE66E52-AED2-4918-87DA-87A916FFF087}"/>
              </a:ext>
            </a:extLst>
          </p:cNvPr>
          <p:cNvSpPr/>
          <p:nvPr/>
        </p:nvSpPr>
        <p:spPr>
          <a:xfrm>
            <a:off x="140716" y="2455396"/>
            <a:ext cx="1290738" cy="812670"/>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solidFill>
                  <a:srgbClr val="115670"/>
                </a:solidFill>
                <a:latin typeface="Times New Roman" panose="02020603050405020304" pitchFamily="18" charset="0"/>
                <a:cs typeface="Times New Roman" panose="02020603050405020304" pitchFamily="18" charset="0"/>
              </a:rPr>
              <a:t>Caractéristiques géométriques et mécaniques du pneu </a:t>
            </a:r>
          </a:p>
        </p:txBody>
      </p:sp>
      <p:cxnSp>
        <p:nvCxnSpPr>
          <p:cNvPr id="11" name="直接箭头连接符 10">
            <a:extLst>
              <a:ext uri="{FF2B5EF4-FFF2-40B4-BE49-F238E27FC236}">
                <a16:creationId xmlns:a16="http://schemas.microsoft.com/office/drawing/2014/main" id="{31D9D7DC-2DC6-1E44-FFBE-02E2D34B49CD}"/>
              </a:ext>
            </a:extLst>
          </p:cNvPr>
          <p:cNvCxnSpPr>
            <a:cxnSpLocks/>
            <a:stCxn id="32" idx="2"/>
            <a:endCxn id="27" idx="0"/>
          </p:cNvCxnSpPr>
          <p:nvPr/>
        </p:nvCxnSpPr>
        <p:spPr>
          <a:xfrm>
            <a:off x="2374123" y="3669512"/>
            <a:ext cx="0" cy="460101"/>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13" name="直接箭头连接符 12">
            <a:extLst>
              <a:ext uri="{FF2B5EF4-FFF2-40B4-BE49-F238E27FC236}">
                <a16:creationId xmlns:a16="http://schemas.microsoft.com/office/drawing/2014/main" id="{7CBAE1CE-C894-FE38-257C-A59C47D537D9}"/>
              </a:ext>
            </a:extLst>
          </p:cNvPr>
          <p:cNvCxnSpPr>
            <a:cxnSpLocks/>
            <a:stCxn id="27" idx="2"/>
            <a:endCxn id="34" idx="0"/>
          </p:cNvCxnSpPr>
          <p:nvPr/>
        </p:nvCxnSpPr>
        <p:spPr>
          <a:xfrm flipH="1">
            <a:off x="2374122" y="5462849"/>
            <a:ext cx="1" cy="365549"/>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15" name="连接符: 肘形 14">
            <a:extLst>
              <a:ext uri="{FF2B5EF4-FFF2-40B4-BE49-F238E27FC236}">
                <a16:creationId xmlns:a16="http://schemas.microsoft.com/office/drawing/2014/main" id="{F6DF6984-341B-5B80-3F27-4C7E87121B37}"/>
              </a:ext>
            </a:extLst>
          </p:cNvPr>
          <p:cNvCxnSpPr>
            <a:cxnSpLocks/>
            <a:stCxn id="33" idx="2"/>
            <a:endCxn id="27" idx="0"/>
          </p:cNvCxnSpPr>
          <p:nvPr/>
        </p:nvCxnSpPr>
        <p:spPr>
          <a:xfrm rot="16200000" flipH="1">
            <a:off x="1149331" y="2904820"/>
            <a:ext cx="861547" cy="1588038"/>
          </a:xfrm>
          <a:prstGeom prst="bentConnector3">
            <a:avLst>
              <a:gd name="adj1" fmla="val 71006"/>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sp>
        <p:nvSpPr>
          <p:cNvPr id="16" name="矩形 15">
            <a:extLst>
              <a:ext uri="{FF2B5EF4-FFF2-40B4-BE49-F238E27FC236}">
                <a16:creationId xmlns:a16="http://schemas.microsoft.com/office/drawing/2014/main" id="{6CD22289-DEE8-4329-0B05-1AAEF5986B7B}"/>
              </a:ext>
            </a:extLst>
          </p:cNvPr>
          <p:cNvSpPr/>
          <p:nvPr/>
        </p:nvSpPr>
        <p:spPr>
          <a:xfrm>
            <a:off x="3248297" y="3323886"/>
            <a:ext cx="823682" cy="369332"/>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strike="sngStrike" dirty="0">
                <a:solidFill>
                  <a:srgbClr val="115670"/>
                </a:solidFill>
                <a:latin typeface="Times New Roman" panose="02020603050405020304" pitchFamily="18" charset="0"/>
                <a:cs typeface="Times New Roman" panose="02020603050405020304" pitchFamily="18" charset="0"/>
              </a:rPr>
              <a:t>Couplage</a:t>
            </a:r>
          </a:p>
        </p:txBody>
      </p:sp>
      <p:cxnSp>
        <p:nvCxnSpPr>
          <p:cNvPr id="21" name="连接符: 肘形 20">
            <a:extLst>
              <a:ext uri="{FF2B5EF4-FFF2-40B4-BE49-F238E27FC236}">
                <a16:creationId xmlns:a16="http://schemas.microsoft.com/office/drawing/2014/main" id="{CC22B6FC-6C0A-E1AE-99E1-8D55465A3D16}"/>
              </a:ext>
            </a:extLst>
          </p:cNvPr>
          <p:cNvCxnSpPr>
            <a:cxnSpLocks/>
            <a:stCxn id="27" idx="3"/>
            <a:endCxn id="16" idx="2"/>
          </p:cNvCxnSpPr>
          <p:nvPr/>
        </p:nvCxnSpPr>
        <p:spPr>
          <a:xfrm flipV="1">
            <a:off x="3168143" y="3693218"/>
            <a:ext cx="491995" cy="1103013"/>
          </a:xfrm>
          <a:prstGeom prst="bentConnector2">
            <a:avLst/>
          </a:prstGeom>
          <a:ln w="28575">
            <a:solidFill>
              <a:srgbClr val="2F6E87"/>
            </a:solidFill>
            <a:prstDash val="sysDot"/>
          </a:ln>
        </p:spPr>
        <p:style>
          <a:lnRef idx="1">
            <a:schemeClr val="dk1"/>
          </a:lnRef>
          <a:fillRef idx="0">
            <a:schemeClr val="dk1"/>
          </a:fillRef>
          <a:effectRef idx="0">
            <a:schemeClr val="dk1"/>
          </a:effectRef>
          <a:fontRef idx="minor">
            <a:schemeClr val="tx1"/>
          </a:fontRef>
        </p:style>
      </p:cxnSp>
      <p:cxnSp>
        <p:nvCxnSpPr>
          <p:cNvPr id="25" name="连接符: 肘形 24">
            <a:extLst>
              <a:ext uri="{FF2B5EF4-FFF2-40B4-BE49-F238E27FC236}">
                <a16:creationId xmlns:a16="http://schemas.microsoft.com/office/drawing/2014/main" id="{BA3858ED-A36B-78C9-2AD2-D147A3D59DF2}"/>
              </a:ext>
            </a:extLst>
          </p:cNvPr>
          <p:cNvCxnSpPr>
            <a:cxnSpLocks/>
            <a:stCxn id="16" idx="0"/>
            <a:endCxn id="7" idx="3"/>
          </p:cNvCxnSpPr>
          <p:nvPr/>
        </p:nvCxnSpPr>
        <p:spPr>
          <a:xfrm rot="16200000" flipV="1">
            <a:off x="2931654" y="2595402"/>
            <a:ext cx="964974" cy="491994"/>
          </a:xfrm>
          <a:prstGeom prst="bentConnector2">
            <a:avLst/>
          </a:prstGeom>
          <a:ln w="28575">
            <a:solidFill>
              <a:srgbClr val="2F6E87"/>
            </a:solidFill>
            <a:prstDash val="sysDot"/>
            <a:tailEnd type="triangle"/>
          </a:ln>
        </p:spPr>
        <p:style>
          <a:lnRef idx="1">
            <a:schemeClr val="dk1"/>
          </a:lnRef>
          <a:fillRef idx="0">
            <a:schemeClr val="dk1"/>
          </a:fillRef>
          <a:effectRef idx="0">
            <a:schemeClr val="dk1"/>
          </a:effectRef>
          <a:fontRef idx="minor">
            <a:schemeClr val="tx1"/>
          </a:fontRef>
        </p:style>
      </p:cxnSp>
      <p:grpSp>
        <p:nvGrpSpPr>
          <p:cNvPr id="3" name="组合 2">
            <a:extLst>
              <a:ext uri="{FF2B5EF4-FFF2-40B4-BE49-F238E27FC236}">
                <a16:creationId xmlns:a16="http://schemas.microsoft.com/office/drawing/2014/main" id="{3F27BB7B-F33D-393A-DE6E-C0206382B541}"/>
              </a:ext>
            </a:extLst>
          </p:cNvPr>
          <p:cNvGrpSpPr/>
          <p:nvPr/>
        </p:nvGrpSpPr>
        <p:grpSpPr>
          <a:xfrm>
            <a:off x="1580104" y="1692294"/>
            <a:ext cx="1588040" cy="1333236"/>
            <a:chOff x="4649400" y="1083729"/>
            <a:chExt cx="2195514" cy="1952240"/>
          </a:xfrm>
        </p:grpSpPr>
        <p:sp>
          <p:nvSpPr>
            <p:cNvPr id="7" name="矩形 6">
              <a:extLst>
                <a:ext uri="{FF2B5EF4-FFF2-40B4-BE49-F238E27FC236}">
                  <a16:creationId xmlns:a16="http://schemas.microsoft.com/office/drawing/2014/main" id="{077A76F0-EDA1-16A7-85AF-E69AEE463ED2}"/>
                </a:ext>
              </a:extLst>
            </p:cNvPr>
            <p:cNvSpPr/>
            <p:nvPr/>
          </p:nvSpPr>
          <p:spPr>
            <a:xfrm>
              <a:off x="4649400" y="1083729"/>
              <a:ext cx="2195514" cy="1952240"/>
            </a:xfrm>
            <a:prstGeom prst="rect">
              <a:avLst/>
            </a:prstGeom>
            <a:noFill/>
            <a:ln w="38100">
              <a:solidFill>
                <a:srgbClr val="1156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8" name="文本框 7">
              <a:extLst>
                <a:ext uri="{FF2B5EF4-FFF2-40B4-BE49-F238E27FC236}">
                  <a16:creationId xmlns:a16="http://schemas.microsoft.com/office/drawing/2014/main" id="{F269D802-4114-C1F1-B50E-C8AEABCBB190}"/>
                </a:ext>
              </a:extLst>
            </p:cNvPr>
            <p:cNvSpPr txBox="1"/>
            <p:nvPr/>
          </p:nvSpPr>
          <p:spPr>
            <a:xfrm>
              <a:off x="4649400" y="1151758"/>
              <a:ext cx="2195514" cy="766144"/>
            </a:xfrm>
            <a:prstGeom prst="rect">
              <a:avLst/>
            </a:prstGeom>
            <a:noFill/>
          </p:spPr>
          <p:txBody>
            <a:bodyPr wrap="square" rtlCol="0">
              <a:spAutoFit/>
            </a:bodyPr>
            <a:lstStyle/>
            <a:p>
              <a:pPr algn="ctr"/>
              <a:r>
                <a:rPr lang="fr-FR" sz="1400" b="1" dirty="0">
                  <a:solidFill>
                    <a:srgbClr val="115670"/>
                  </a:solidFill>
                  <a:latin typeface="Times New Roman" panose="02020603050405020304" pitchFamily="18" charset="0"/>
                  <a:cs typeface="Times New Roman" panose="02020603050405020304" pitchFamily="18" charset="0"/>
                </a:rPr>
                <a:t>Modèle de contact pneu/chaussée</a:t>
              </a:r>
            </a:p>
          </p:txBody>
        </p:sp>
        <p:pic>
          <p:nvPicPr>
            <p:cNvPr id="10" name="图片 9">
              <a:extLst>
                <a:ext uri="{FF2B5EF4-FFF2-40B4-BE49-F238E27FC236}">
                  <a16:creationId xmlns:a16="http://schemas.microsoft.com/office/drawing/2014/main" id="{A7C0A33C-A089-1B39-7938-F3E80E414529}"/>
                </a:ext>
              </a:extLst>
            </p:cNvPr>
            <p:cNvPicPr>
              <a:picLocks noChangeAspect="1"/>
            </p:cNvPicPr>
            <p:nvPr/>
          </p:nvPicPr>
          <p:blipFill>
            <a:blip r:embed="rId4">
              <a:extLst>
                <a:ext uri="{28A0092B-C50C-407E-A947-70E740481C1C}">
                  <a14:useLocalDpi xmlns:a14="http://schemas.microsoft.com/office/drawing/2010/main" val="0"/>
                </a:ext>
              </a:extLst>
            </a:blip>
            <a:srcRect l="28486" t="38710" r="21933" b="7532"/>
            <a:stretch/>
          </p:blipFill>
          <p:spPr>
            <a:xfrm>
              <a:off x="5172482" y="1822449"/>
              <a:ext cx="1149350" cy="1108461"/>
            </a:xfrm>
            <a:prstGeom prst="rect">
              <a:avLst/>
            </a:prstGeom>
          </p:spPr>
        </p:pic>
      </p:grpSp>
      <p:cxnSp>
        <p:nvCxnSpPr>
          <p:cNvPr id="17" name="直接箭头连接符 16">
            <a:extLst>
              <a:ext uri="{FF2B5EF4-FFF2-40B4-BE49-F238E27FC236}">
                <a16:creationId xmlns:a16="http://schemas.microsoft.com/office/drawing/2014/main" id="{90DDE615-55A4-F427-8511-9A7842F2B4E5}"/>
              </a:ext>
            </a:extLst>
          </p:cNvPr>
          <p:cNvCxnSpPr>
            <a:cxnSpLocks/>
            <a:stCxn id="31" idx="2"/>
            <a:endCxn id="7" idx="0"/>
          </p:cNvCxnSpPr>
          <p:nvPr/>
        </p:nvCxnSpPr>
        <p:spPr>
          <a:xfrm>
            <a:off x="2374123" y="1485365"/>
            <a:ext cx="1" cy="206929"/>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cxnSp>
        <p:nvCxnSpPr>
          <p:cNvPr id="19" name="直接箭头连接符 18">
            <a:extLst>
              <a:ext uri="{FF2B5EF4-FFF2-40B4-BE49-F238E27FC236}">
                <a16:creationId xmlns:a16="http://schemas.microsoft.com/office/drawing/2014/main" id="{CB4B8564-9634-4ED4-84E7-9A43337DC815}"/>
              </a:ext>
            </a:extLst>
          </p:cNvPr>
          <p:cNvCxnSpPr>
            <a:cxnSpLocks/>
            <a:stCxn id="7" idx="2"/>
            <a:endCxn id="32" idx="0"/>
          </p:cNvCxnSpPr>
          <p:nvPr/>
        </p:nvCxnSpPr>
        <p:spPr>
          <a:xfrm flipH="1">
            <a:off x="2374123" y="3025530"/>
            <a:ext cx="1" cy="322062"/>
          </a:xfrm>
          <a:prstGeom prst="straightConnector1">
            <a:avLst/>
          </a:prstGeom>
          <a:ln w="28575">
            <a:solidFill>
              <a:srgbClr val="2F6E87"/>
            </a:solidFill>
            <a:tailEnd type="triangle"/>
          </a:ln>
        </p:spPr>
        <p:style>
          <a:lnRef idx="1">
            <a:schemeClr val="dk1"/>
          </a:lnRef>
          <a:fillRef idx="0">
            <a:schemeClr val="dk1"/>
          </a:fillRef>
          <a:effectRef idx="0">
            <a:schemeClr val="dk1"/>
          </a:effectRef>
          <a:fontRef idx="minor">
            <a:schemeClr val="tx1"/>
          </a:fontRef>
        </p:style>
      </p:cxnSp>
      <p:grpSp>
        <p:nvGrpSpPr>
          <p:cNvPr id="38" name="组合 37">
            <a:extLst>
              <a:ext uri="{FF2B5EF4-FFF2-40B4-BE49-F238E27FC236}">
                <a16:creationId xmlns:a16="http://schemas.microsoft.com/office/drawing/2014/main" id="{FBB5FCBF-5374-B951-DB36-A948D11AC885}"/>
              </a:ext>
            </a:extLst>
          </p:cNvPr>
          <p:cNvGrpSpPr/>
          <p:nvPr/>
        </p:nvGrpSpPr>
        <p:grpSpPr>
          <a:xfrm>
            <a:off x="1580103" y="4129613"/>
            <a:ext cx="1588040" cy="1333236"/>
            <a:chOff x="5618704" y="3186560"/>
            <a:chExt cx="1588040" cy="1333236"/>
          </a:xfrm>
        </p:grpSpPr>
        <p:pic>
          <p:nvPicPr>
            <p:cNvPr id="36" name="图片 35">
              <a:extLst>
                <a:ext uri="{FF2B5EF4-FFF2-40B4-BE49-F238E27FC236}">
                  <a16:creationId xmlns:a16="http://schemas.microsoft.com/office/drawing/2014/main" id="{02B13995-BD08-B713-D16A-DE12F2388715}"/>
                </a:ext>
              </a:extLst>
            </p:cNvPr>
            <p:cNvPicPr>
              <a:picLocks noChangeAspect="1"/>
            </p:cNvPicPr>
            <p:nvPr/>
          </p:nvPicPr>
          <p:blipFill>
            <a:blip r:embed="rId5">
              <a:extLst>
                <a:ext uri="{28A0092B-C50C-407E-A947-70E740481C1C}">
                  <a14:useLocalDpi xmlns:a14="http://schemas.microsoft.com/office/drawing/2010/main" val="0"/>
                </a:ext>
              </a:extLst>
            </a:blip>
            <a:srcRect l="16636" t="38412" r="16448" b="7482"/>
            <a:stretch/>
          </p:blipFill>
          <p:spPr>
            <a:xfrm>
              <a:off x="5877736" y="3655689"/>
              <a:ext cx="1069975" cy="756997"/>
            </a:xfrm>
            <a:prstGeom prst="rect">
              <a:avLst/>
            </a:prstGeom>
          </p:spPr>
        </p:pic>
        <p:grpSp>
          <p:nvGrpSpPr>
            <p:cNvPr id="24" name="组合 23">
              <a:extLst>
                <a:ext uri="{FF2B5EF4-FFF2-40B4-BE49-F238E27FC236}">
                  <a16:creationId xmlns:a16="http://schemas.microsoft.com/office/drawing/2014/main" id="{D5531C45-AD0C-18A0-2C3F-4967028D5BE1}"/>
                </a:ext>
              </a:extLst>
            </p:cNvPr>
            <p:cNvGrpSpPr/>
            <p:nvPr/>
          </p:nvGrpSpPr>
          <p:grpSpPr>
            <a:xfrm>
              <a:off x="5618704" y="3186560"/>
              <a:ext cx="1588040" cy="1333236"/>
              <a:chOff x="4649400" y="1083729"/>
              <a:chExt cx="2195514" cy="1952240"/>
            </a:xfrm>
          </p:grpSpPr>
          <p:sp>
            <p:nvSpPr>
              <p:cNvPr id="27" name="矩形 26">
                <a:extLst>
                  <a:ext uri="{FF2B5EF4-FFF2-40B4-BE49-F238E27FC236}">
                    <a16:creationId xmlns:a16="http://schemas.microsoft.com/office/drawing/2014/main" id="{7A07B4F0-8444-0325-248E-43C3DDF7C1C9}"/>
                  </a:ext>
                </a:extLst>
              </p:cNvPr>
              <p:cNvSpPr/>
              <p:nvPr/>
            </p:nvSpPr>
            <p:spPr>
              <a:xfrm>
                <a:off x="4649400" y="1083729"/>
                <a:ext cx="2195514" cy="1952240"/>
              </a:xfrm>
              <a:prstGeom prst="rect">
                <a:avLst/>
              </a:prstGeom>
              <a:noFill/>
              <a:ln w="38100">
                <a:solidFill>
                  <a:srgbClr val="1156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latin typeface="Times New Roman" panose="02020603050405020304" pitchFamily="18" charset="0"/>
                    <a:cs typeface="Times New Roman" panose="02020603050405020304" pitchFamily="18" charset="0"/>
                  </a:rPr>
                  <a:t> </a:t>
                </a:r>
              </a:p>
            </p:txBody>
          </p:sp>
          <p:sp>
            <p:nvSpPr>
              <p:cNvPr id="30" name="文本框 29">
                <a:extLst>
                  <a:ext uri="{FF2B5EF4-FFF2-40B4-BE49-F238E27FC236}">
                    <a16:creationId xmlns:a16="http://schemas.microsoft.com/office/drawing/2014/main" id="{A8807D0D-DAE6-466F-284E-B7CC72B988AD}"/>
                  </a:ext>
                </a:extLst>
              </p:cNvPr>
              <p:cNvSpPr txBox="1"/>
              <p:nvPr/>
            </p:nvSpPr>
            <p:spPr>
              <a:xfrm>
                <a:off x="4649400" y="1151758"/>
                <a:ext cx="2195514" cy="766144"/>
              </a:xfrm>
              <a:prstGeom prst="rect">
                <a:avLst/>
              </a:prstGeom>
              <a:noFill/>
            </p:spPr>
            <p:txBody>
              <a:bodyPr wrap="square" rtlCol="0">
                <a:spAutoFit/>
              </a:bodyPr>
              <a:lstStyle/>
              <a:p>
                <a:pPr algn="ctr"/>
                <a:r>
                  <a:rPr lang="fr-FR" sz="1400" b="1" dirty="0">
                    <a:solidFill>
                      <a:srgbClr val="115670"/>
                    </a:solidFill>
                    <a:latin typeface="Times New Roman" panose="02020603050405020304" pitchFamily="18" charset="0"/>
                    <a:cs typeface="Times New Roman" panose="02020603050405020304" pitchFamily="18" charset="0"/>
                  </a:rPr>
                  <a:t>Modèle vibratoire de pneumatique</a:t>
                </a:r>
              </a:p>
            </p:txBody>
          </p:sp>
        </p:grpSp>
      </p:grpSp>
      <p:grpSp>
        <p:nvGrpSpPr>
          <p:cNvPr id="37" name="组合 36">
            <a:extLst>
              <a:ext uri="{FF2B5EF4-FFF2-40B4-BE49-F238E27FC236}">
                <a16:creationId xmlns:a16="http://schemas.microsoft.com/office/drawing/2014/main" id="{4387CAB4-28A6-C108-9F1D-27493D0B5C18}"/>
              </a:ext>
            </a:extLst>
          </p:cNvPr>
          <p:cNvGrpSpPr/>
          <p:nvPr/>
        </p:nvGrpSpPr>
        <p:grpSpPr>
          <a:xfrm>
            <a:off x="8146388" y="2499916"/>
            <a:ext cx="3064039" cy="2030688"/>
            <a:chOff x="8730001" y="2751511"/>
            <a:chExt cx="3064039" cy="2030688"/>
          </a:xfrm>
        </p:grpSpPr>
        <p:pic>
          <p:nvPicPr>
            <p:cNvPr id="14" name="图片 13" descr="图表&#10;&#10;AI 生成的内容可能不正确。">
              <a:extLst>
                <a:ext uri="{FF2B5EF4-FFF2-40B4-BE49-F238E27FC236}">
                  <a16:creationId xmlns:a16="http://schemas.microsoft.com/office/drawing/2014/main" id="{70412C5B-EBCD-09EE-430A-F7991513EDE7}"/>
                </a:ext>
              </a:extLst>
            </p:cNvPr>
            <p:cNvPicPr>
              <a:picLocks noChangeAspect="1"/>
            </p:cNvPicPr>
            <p:nvPr/>
          </p:nvPicPr>
          <p:blipFill>
            <a:blip r:embed="rId6">
              <a:extLst>
                <a:ext uri="{28A0092B-C50C-407E-A947-70E740481C1C}">
                  <a14:useLocalDpi xmlns:a14="http://schemas.microsoft.com/office/drawing/2010/main" val="0"/>
                </a:ext>
              </a:extLst>
            </a:blip>
            <a:srcRect l="10121" t="15223" r="1852" b="7703"/>
            <a:stretch/>
          </p:blipFill>
          <p:spPr>
            <a:xfrm rot="5400000">
              <a:off x="10453710" y="3261223"/>
              <a:ext cx="1696758" cy="983902"/>
            </a:xfrm>
            <a:prstGeom prst="rect">
              <a:avLst/>
            </a:prstGeom>
          </p:spPr>
        </p:pic>
        <p:pic>
          <p:nvPicPr>
            <p:cNvPr id="18" name="图片 17" descr="图示&#10;&#10;AI 生成的内容可能不正确。">
              <a:extLst>
                <a:ext uri="{FF2B5EF4-FFF2-40B4-BE49-F238E27FC236}">
                  <a16:creationId xmlns:a16="http://schemas.microsoft.com/office/drawing/2014/main" id="{7FDB130F-3395-A7D5-42F1-F8F8533718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8730001" y="2751511"/>
              <a:ext cx="2080137" cy="2030688"/>
            </a:xfrm>
            <a:prstGeom prst="rect">
              <a:avLst/>
            </a:prstGeom>
          </p:spPr>
        </p:pic>
      </p:grpSp>
      <p:grpSp>
        <p:nvGrpSpPr>
          <p:cNvPr id="42" name="组合 41">
            <a:extLst>
              <a:ext uri="{FF2B5EF4-FFF2-40B4-BE49-F238E27FC236}">
                <a16:creationId xmlns:a16="http://schemas.microsoft.com/office/drawing/2014/main" id="{4C9ED4ED-115F-5284-0F3A-364D50BEA209}"/>
              </a:ext>
            </a:extLst>
          </p:cNvPr>
          <p:cNvGrpSpPr/>
          <p:nvPr/>
        </p:nvGrpSpPr>
        <p:grpSpPr>
          <a:xfrm>
            <a:off x="4016416" y="2595043"/>
            <a:ext cx="2601994" cy="2001926"/>
            <a:chOff x="4155885" y="1897636"/>
            <a:chExt cx="2601994" cy="2001926"/>
          </a:xfrm>
        </p:grpSpPr>
        <p:pic>
          <p:nvPicPr>
            <p:cNvPr id="6" name="图片 5">
              <a:extLst>
                <a:ext uri="{FF2B5EF4-FFF2-40B4-BE49-F238E27FC236}">
                  <a16:creationId xmlns:a16="http://schemas.microsoft.com/office/drawing/2014/main" id="{605FD3CA-5D3A-1A0D-9A56-8074D7C03D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3162" y="3093071"/>
              <a:ext cx="2495678" cy="806491"/>
            </a:xfrm>
            <a:prstGeom prst="rect">
              <a:avLst/>
            </a:prstGeom>
          </p:spPr>
        </p:pic>
        <p:sp>
          <p:nvSpPr>
            <p:cNvPr id="40" name="文本框 39">
              <a:extLst>
                <a:ext uri="{FF2B5EF4-FFF2-40B4-BE49-F238E27FC236}">
                  <a16:creationId xmlns:a16="http://schemas.microsoft.com/office/drawing/2014/main" id="{78EFC822-6162-1CB2-A96F-A3431F689EFF}"/>
                </a:ext>
              </a:extLst>
            </p:cNvPr>
            <p:cNvSpPr txBox="1"/>
            <p:nvPr/>
          </p:nvSpPr>
          <p:spPr>
            <a:xfrm>
              <a:off x="4155885" y="1897636"/>
              <a:ext cx="2601994" cy="338554"/>
            </a:xfrm>
            <a:prstGeom prst="rect">
              <a:avLst/>
            </a:prstGeom>
            <a:noFill/>
          </p:spPr>
          <p:txBody>
            <a:bodyPr wrap="none" rtlCol="0">
              <a:spAutoFit/>
            </a:bodyPr>
            <a:lstStyle/>
            <a:p>
              <a:r>
                <a:rPr lang="fr-FR" sz="1600" b="1" dirty="0">
                  <a:latin typeface="Candara" panose="020E0502030303020204" pitchFamily="34" charset="0"/>
                </a:rPr>
                <a:t>Fréquence propre amortie :</a:t>
              </a:r>
            </a:p>
          </p:txBody>
        </p:sp>
        <p:sp>
          <p:nvSpPr>
            <p:cNvPr id="41" name="文本框 40">
              <a:extLst>
                <a:ext uri="{FF2B5EF4-FFF2-40B4-BE49-F238E27FC236}">
                  <a16:creationId xmlns:a16="http://schemas.microsoft.com/office/drawing/2014/main" id="{659436B2-F91D-60BF-511B-A4F7ABE9D7F7}"/>
                </a:ext>
              </a:extLst>
            </p:cNvPr>
            <p:cNvSpPr txBox="1"/>
            <p:nvPr/>
          </p:nvSpPr>
          <p:spPr>
            <a:xfrm>
              <a:off x="4155885" y="2747533"/>
              <a:ext cx="1891865" cy="338554"/>
            </a:xfrm>
            <a:prstGeom prst="rect">
              <a:avLst/>
            </a:prstGeom>
            <a:noFill/>
          </p:spPr>
          <p:txBody>
            <a:bodyPr wrap="none" rtlCol="0">
              <a:spAutoFit/>
            </a:bodyPr>
            <a:lstStyle/>
            <a:p>
              <a:r>
                <a:rPr lang="fr-FR" sz="1600" b="1" dirty="0">
                  <a:latin typeface="Candara" panose="020E0502030303020204" pitchFamily="34" charset="0"/>
                </a:rPr>
                <a:t>Coefficient modal :</a:t>
              </a:r>
            </a:p>
          </p:txBody>
        </p:sp>
      </p:grpSp>
      <p:grpSp>
        <p:nvGrpSpPr>
          <p:cNvPr id="46" name="组合 45">
            <a:extLst>
              <a:ext uri="{FF2B5EF4-FFF2-40B4-BE49-F238E27FC236}">
                <a16:creationId xmlns:a16="http://schemas.microsoft.com/office/drawing/2014/main" id="{4D76D100-17E0-B45E-E9AC-D165D77ED1BA}"/>
              </a:ext>
            </a:extLst>
          </p:cNvPr>
          <p:cNvGrpSpPr/>
          <p:nvPr/>
        </p:nvGrpSpPr>
        <p:grpSpPr>
          <a:xfrm>
            <a:off x="3822692" y="4607101"/>
            <a:ext cx="8172870" cy="1215016"/>
            <a:chOff x="3962161" y="4137113"/>
            <a:chExt cx="8172870" cy="1215016"/>
          </a:xfrm>
        </p:grpSpPr>
        <p:pic>
          <p:nvPicPr>
            <p:cNvPr id="12" name="图片 11">
              <a:extLst>
                <a:ext uri="{FF2B5EF4-FFF2-40B4-BE49-F238E27FC236}">
                  <a16:creationId xmlns:a16="http://schemas.microsoft.com/office/drawing/2014/main" id="{95C6E2D0-D7E7-2A39-715D-72534E74C1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62161" y="4437682"/>
              <a:ext cx="8172870" cy="914447"/>
            </a:xfrm>
            <a:prstGeom prst="rect">
              <a:avLst/>
            </a:prstGeom>
          </p:spPr>
        </p:pic>
        <p:sp>
          <p:nvSpPr>
            <p:cNvPr id="43" name="文本框 42">
              <a:extLst>
                <a:ext uri="{FF2B5EF4-FFF2-40B4-BE49-F238E27FC236}">
                  <a16:creationId xmlns:a16="http://schemas.microsoft.com/office/drawing/2014/main" id="{DACB37E7-75C6-FD40-DC53-5C40E71725B4}"/>
                </a:ext>
              </a:extLst>
            </p:cNvPr>
            <p:cNvSpPr txBox="1"/>
            <p:nvPr/>
          </p:nvSpPr>
          <p:spPr>
            <a:xfrm>
              <a:off x="4155885" y="4137113"/>
              <a:ext cx="4012637" cy="338554"/>
            </a:xfrm>
            <a:prstGeom prst="rect">
              <a:avLst/>
            </a:prstGeom>
            <a:noFill/>
          </p:spPr>
          <p:txBody>
            <a:bodyPr wrap="none" rtlCol="0">
              <a:spAutoFit/>
            </a:bodyPr>
            <a:lstStyle/>
            <a:p>
              <a:r>
                <a:rPr lang="fr-FR" sz="1600" b="1" dirty="0">
                  <a:latin typeface="Candara" panose="020E0502030303020204" pitchFamily="34" charset="0"/>
                </a:rPr>
                <a:t>Déplacement en surface du pneumatique :</a:t>
              </a:r>
            </a:p>
          </p:txBody>
        </p:sp>
      </p:grpSp>
      <p:sp>
        <p:nvSpPr>
          <p:cNvPr id="51" name="文本框 50">
            <a:extLst>
              <a:ext uri="{FF2B5EF4-FFF2-40B4-BE49-F238E27FC236}">
                <a16:creationId xmlns:a16="http://schemas.microsoft.com/office/drawing/2014/main" id="{26F77F04-4725-45E0-3F07-8F998B1DB6C1}"/>
              </a:ext>
            </a:extLst>
          </p:cNvPr>
          <p:cNvSpPr txBox="1"/>
          <p:nvPr/>
        </p:nvSpPr>
        <p:spPr>
          <a:xfrm>
            <a:off x="3435182" y="6206727"/>
            <a:ext cx="8560380" cy="430887"/>
          </a:xfrm>
          <a:prstGeom prst="rect">
            <a:avLst/>
          </a:prstGeom>
          <a:noFill/>
        </p:spPr>
        <p:txBody>
          <a:bodyPr wrap="square" rtlCol="0">
            <a:spAutoFit/>
          </a:bodyPr>
          <a:lstStyle/>
          <a:p>
            <a:pPr algn="just"/>
            <a:r>
              <a:rPr lang="fr-FR" sz="1100" dirty="0"/>
              <a:t> [3] </a:t>
            </a:r>
            <a:r>
              <a:rPr lang="en-US" sz="1100" dirty="0"/>
              <a:t>F. Treyssède and J. Cesbron, “Waveguide finite element modelling for broadband vibration analysis of rotating and prestressed circular structures : Application to tyres,” Journal of Sound and Vibration, vol. 543, p. 117361, Jan. 2023.</a:t>
            </a:r>
            <a:endParaRPr lang="fr-FR" sz="1100" dirty="0"/>
          </a:p>
        </p:txBody>
      </p:sp>
      <p:sp>
        <p:nvSpPr>
          <p:cNvPr id="22" name="文本框 38">
            <a:extLst>
              <a:ext uri="{FF2B5EF4-FFF2-40B4-BE49-F238E27FC236}">
                <a16:creationId xmlns:a16="http://schemas.microsoft.com/office/drawing/2014/main" id="{693E8343-7F4E-4BC4-C4D8-BBCDFF73B89D}"/>
              </a:ext>
            </a:extLst>
          </p:cNvPr>
          <p:cNvSpPr txBox="1"/>
          <p:nvPr/>
        </p:nvSpPr>
        <p:spPr>
          <a:xfrm>
            <a:off x="4038491" y="1237013"/>
            <a:ext cx="7504703" cy="1323439"/>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b="1" dirty="0">
                <a:latin typeface="Candara" panose="020E0502030303020204" pitchFamily="34" charset="0"/>
              </a:rPr>
              <a:t>Hypothèse : </a:t>
            </a:r>
          </a:p>
          <a:p>
            <a:pPr marL="285750" indent="-285750">
              <a:buFont typeface="Arial" panose="020B0604020202020204" pitchFamily="34" charset="0"/>
              <a:buChar char="•"/>
            </a:pPr>
            <a:r>
              <a:rPr lang="fr-FR" sz="1600" dirty="0">
                <a:latin typeface="Candara" panose="020E0502030303020204" pitchFamily="34" charset="0"/>
              </a:rPr>
              <a:t>Structure de révolution autour de l'axe z</a:t>
            </a:r>
          </a:p>
          <a:p>
            <a:pPr marL="285750" indent="-285750">
              <a:buFont typeface="Arial" panose="020B0604020202020204" pitchFamily="34" charset="0"/>
              <a:buChar char="•"/>
            </a:pPr>
            <a:r>
              <a:rPr lang="fr-FR" sz="1600" dirty="0">
                <a:latin typeface="Candara" panose="020E0502030303020204" pitchFamily="34" charset="0"/>
              </a:rPr>
              <a:t>Vitesse angulaire constante</a:t>
            </a:r>
          </a:p>
          <a:p>
            <a:pPr marL="285750" indent="-285750">
              <a:buFont typeface="Arial" panose="020B0604020202020204" pitchFamily="34" charset="0"/>
              <a:buChar char="•"/>
            </a:pPr>
            <a:r>
              <a:rPr lang="fr-FR" sz="1600" dirty="0">
                <a:latin typeface="Candara" panose="020E0502030303020204" pitchFamily="34" charset="0"/>
              </a:rPr>
              <a:t>Propriétés du matériau ne dépendent pas de la direction circonférentielle θ</a:t>
            </a:r>
          </a:p>
          <a:p>
            <a:pPr marL="285750" indent="-285750">
              <a:buFont typeface="Arial" panose="020B0604020202020204" pitchFamily="34" charset="0"/>
              <a:buChar char="•"/>
            </a:pPr>
            <a:r>
              <a:rPr lang="fr-FR" sz="1600" dirty="0">
                <a:latin typeface="Candara" panose="020E0502030303020204" pitchFamily="34" charset="0"/>
              </a:rPr>
              <a:t>Petites perturbations</a:t>
            </a:r>
          </a:p>
        </p:txBody>
      </p:sp>
      <p:sp>
        <p:nvSpPr>
          <p:cNvPr id="9" name="文本框 8">
            <a:extLst>
              <a:ext uri="{FF2B5EF4-FFF2-40B4-BE49-F238E27FC236}">
                <a16:creationId xmlns:a16="http://schemas.microsoft.com/office/drawing/2014/main" id="{A54374D2-6AF3-5DEC-BAF4-54407C3265C9}"/>
              </a:ext>
            </a:extLst>
          </p:cNvPr>
          <p:cNvSpPr txBox="1"/>
          <p:nvPr/>
        </p:nvSpPr>
        <p:spPr>
          <a:xfrm>
            <a:off x="2760932" y="2668572"/>
            <a:ext cx="1667444" cy="276999"/>
          </a:xfrm>
          <a:prstGeom prst="rect">
            <a:avLst/>
          </a:prstGeom>
          <a:solidFill>
            <a:schemeClr val="accent6">
              <a:lumMod val="20000"/>
              <a:lumOff val="80000"/>
            </a:schemeClr>
          </a:solidFill>
        </p:spPr>
        <p:txBody>
          <a:bodyPr wrap="none" rtlCol="0">
            <a:spAutoFit/>
          </a:bodyPr>
          <a:lstStyle>
            <a:defPPr>
              <a:defRPr lang="fr-FR"/>
            </a:defPPr>
            <a:lvl1pPr>
              <a:defRPr sz="1200" b="1">
                <a:latin typeface="Candara" panose="020E0502030303020204" pitchFamily="34" charset="0"/>
              </a:defRPr>
            </a:lvl1pPr>
          </a:lstStyle>
          <a:p>
            <a:r>
              <a:rPr lang="fr-FR" dirty="0"/>
              <a:t>dans le cadre tournant</a:t>
            </a:r>
          </a:p>
        </p:txBody>
      </p:sp>
      <p:cxnSp>
        <p:nvCxnSpPr>
          <p:cNvPr id="26" name="直接箭头连接符 25">
            <a:extLst>
              <a:ext uri="{FF2B5EF4-FFF2-40B4-BE49-F238E27FC236}">
                <a16:creationId xmlns:a16="http://schemas.microsoft.com/office/drawing/2014/main" id="{5C6B3B75-B96D-991D-A854-B01F551105BF}"/>
              </a:ext>
            </a:extLst>
          </p:cNvPr>
          <p:cNvCxnSpPr>
            <a:cxnSpLocks/>
          </p:cNvCxnSpPr>
          <p:nvPr/>
        </p:nvCxnSpPr>
        <p:spPr>
          <a:xfrm flipH="1" flipV="1">
            <a:off x="3884499" y="2906537"/>
            <a:ext cx="234772" cy="14990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4B42699C-0CF2-865E-5B1C-32F534AAA3A9}"/>
              </a:ext>
            </a:extLst>
          </p:cNvPr>
          <p:cNvSpPr txBox="1"/>
          <p:nvPr/>
        </p:nvSpPr>
        <p:spPr>
          <a:xfrm>
            <a:off x="4475549" y="2668571"/>
            <a:ext cx="1253869" cy="276999"/>
          </a:xfrm>
          <a:prstGeom prst="rect">
            <a:avLst/>
          </a:prstGeom>
          <a:solidFill>
            <a:schemeClr val="accent5">
              <a:lumMod val="20000"/>
              <a:lumOff val="80000"/>
            </a:schemeClr>
          </a:solidFill>
        </p:spPr>
        <p:txBody>
          <a:bodyPr wrap="none" rtlCol="0">
            <a:spAutoFit/>
          </a:bodyPr>
          <a:lstStyle/>
          <a:p>
            <a:r>
              <a:rPr lang="fr-FR" sz="1200" b="1" dirty="0">
                <a:latin typeface="Candara" panose="020E0502030303020204" pitchFamily="34" charset="0"/>
              </a:rPr>
              <a:t>dans le cadre fix</a:t>
            </a:r>
          </a:p>
        </p:txBody>
      </p:sp>
      <p:cxnSp>
        <p:nvCxnSpPr>
          <p:cNvPr id="39" name="直接箭头连接符 38">
            <a:extLst>
              <a:ext uri="{FF2B5EF4-FFF2-40B4-BE49-F238E27FC236}">
                <a16:creationId xmlns:a16="http://schemas.microsoft.com/office/drawing/2014/main" id="{166FD12E-07E5-A435-F0B0-E7FE2AF01BE3}"/>
              </a:ext>
            </a:extLst>
          </p:cNvPr>
          <p:cNvCxnSpPr>
            <a:cxnSpLocks/>
          </p:cNvCxnSpPr>
          <p:nvPr/>
        </p:nvCxnSpPr>
        <p:spPr>
          <a:xfrm flipV="1">
            <a:off x="4767694" y="2892818"/>
            <a:ext cx="0" cy="2027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9C8E83F3-FEE5-6051-457A-C1E00700FD92}"/>
              </a:ext>
            </a:extLst>
          </p:cNvPr>
          <p:cNvSpPr txBox="1"/>
          <p:nvPr/>
        </p:nvSpPr>
        <p:spPr>
          <a:xfrm>
            <a:off x="5772393" y="2668570"/>
            <a:ext cx="1080745" cy="276999"/>
          </a:xfrm>
          <a:prstGeom prst="rect">
            <a:avLst/>
          </a:prstGeom>
          <a:solidFill>
            <a:schemeClr val="accent6">
              <a:lumMod val="20000"/>
              <a:lumOff val="80000"/>
            </a:schemeClr>
          </a:solidFill>
        </p:spPr>
        <p:txBody>
          <a:bodyPr wrap="none" rtlCol="0">
            <a:spAutoFit/>
          </a:bodyPr>
          <a:lstStyle/>
          <a:p>
            <a:r>
              <a:rPr lang="fr-FR" sz="1200" b="1" dirty="0">
                <a:latin typeface="Candara" panose="020E0502030303020204" pitchFamily="34" charset="0"/>
              </a:rPr>
              <a:t>effet Doppler</a:t>
            </a:r>
          </a:p>
        </p:txBody>
      </p:sp>
      <p:cxnSp>
        <p:nvCxnSpPr>
          <p:cNvPr id="48" name="直接箭头连接符 47">
            <a:extLst>
              <a:ext uri="{FF2B5EF4-FFF2-40B4-BE49-F238E27FC236}">
                <a16:creationId xmlns:a16="http://schemas.microsoft.com/office/drawing/2014/main" id="{5A0BFFA6-88C7-1B20-C480-571D589EF945}"/>
              </a:ext>
            </a:extLst>
          </p:cNvPr>
          <p:cNvCxnSpPr>
            <a:cxnSpLocks/>
          </p:cNvCxnSpPr>
          <p:nvPr/>
        </p:nvCxnSpPr>
        <p:spPr>
          <a:xfrm flipV="1">
            <a:off x="5526126" y="2906537"/>
            <a:ext cx="332310" cy="13514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9" name="文本框 48">
            <a:extLst>
              <a:ext uri="{FF2B5EF4-FFF2-40B4-BE49-F238E27FC236}">
                <a16:creationId xmlns:a16="http://schemas.microsoft.com/office/drawing/2014/main" id="{BC1E7019-8BEA-D755-5269-A6AF32E58EBB}"/>
              </a:ext>
            </a:extLst>
          </p:cNvPr>
          <p:cNvSpPr txBox="1"/>
          <p:nvPr/>
        </p:nvSpPr>
        <p:spPr bwMode="auto">
          <a:xfrm>
            <a:off x="11594799" y="5857787"/>
            <a:ext cx="261610" cy="369332"/>
          </a:xfrm>
          <a:prstGeom prst="rect">
            <a:avLst/>
          </a:prstGeom>
          <a:noFill/>
        </p:spPr>
        <p:txBody>
          <a:bodyPr wrap="none" rtlCol="0">
            <a:spAutoFit/>
          </a:bodyPr>
          <a:lstStyle/>
          <a:p>
            <a:fld id="{003D2B6F-CAFF-4A35-A6EB-75E47E15EF20}" type="slidenum">
              <a:rPr lang="fr-FR" b="1" smtClean="0">
                <a:solidFill>
                  <a:srgbClr val="1717FF"/>
                </a:solidFill>
                <a:effectLst>
                  <a:outerShdw blurRad="38100" dist="38100" dir="2700000" algn="tl">
                    <a:srgbClr val="000000">
                      <a:alpha val="43137"/>
                    </a:srgbClr>
                  </a:outerShdw>
                </a:effectLst>
                <a:latin typeface="Candara" panose="020E0502030303020204" pitchFamily="34" charset="0"/>
              </a:rPr>
              <a:t>8</a:t>
            </a:fld>
            <a:endParaRPr lang="fr-FR" b="1" dirty="0">
              <a:solidFill>
                <a:srgbClr val="1717FF"/>
              </a:solidFill>
              <a:effectLst>
                <a:outerShdw blurRad="38100" dist="38100" dir="2700000" algn="tl">
                  <a:srgbClr val="000000">
                    <a:alpha val="43137"/>
                  </a:srgbClr>
                </a:outerShdw>
              </a:effectLst>
              <a:latin typeface="Candara" panose="020E0502030303020204" pitchFamily="34" charset="0"/>
            </a:endParaRPr>
          </a:p>
        </p:txBody>
      </p:sp>
      <p:cxnSp>
        <p:nvCxnSpPr>
          <p:cNvPr id="55" name="直接箭头连接符 54">
            <a:extLst>
              <a:ext uri="{FF2B5EF4-FFF2-40B4-BE49-F238E27FC236}">
                <a16:creationId xmlns:a16="http://schemas.microsoft.com/office/drawing/2014/main" id="{6D21C987-3FD2-5DA4-B4A2-5A2A5EF5C91C}"/>
              </a:ext>
            </a:extLst>
          </p:cNvPr>
          <p:cNvCxnSpPr>
            <a:cxnSpLocks/>
          </p:cNvCxnSpPr>
          <p:nvPr/>
        </p:nvCxnSpPr>
        <p:spPr>
          <a:xfrm flipH="1" flipV="1">
            <a:off x="6701367" y="2892818"/>
            <a:ext cx="256361" cy="14350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82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 grpId="0" animBg="1"/>
      <p:bldP spid="9" grpId="0" animBg="1"/>
      <p:bldP spid="28" grpId="0" animBg="1"/>
      <p:bldP spid="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a:extLst>
                  <a:ext uri="{FF2B5EF4-FFF2-40B4-BE49-F238E27FC236}">
                    <a16:creationId xmlns:a16="http://schemas.microsoft.com/office/drawing/2014/main" id="{8D9E3F0C-F026-426A-E4E0-CB13F6B1E9B3}"/>
                  </a:ext>
                </a:extLst>
              </p:cNvPr>
              <p:cNvSpPr txBox="1">
                <a:spLocks/>
              </p:cNvSpPr>
              <p:nvPr/>
            </p:nvSpPr>
            <p:spPr bwMode="auto">
              <a:xfrm>
                <a:off x="809897" y="201340"/>
                <a:ext cx="10941321" cy="882389"/>
              </a:xfrm>
              <a:prstGeom prst="rect">
                <a:avLst/>
              </a:prstGeom>
            </p:spPr>
            <p:txBody>
              <a:bodyPr vert="horz" wrap="square" lIns="0" tIns="30194" rIns="0" bIns="0" rtlCol="0">
                <a:spAutoFit/>
              </a:bodyPr>
              <a:lstStyle>
                <a:lvl1pPr>
                  <a:defRPr sz="1700" b="0" i="0">
                    <a:solidFill>
                      <a:schemeClr val="bg1"/>
                    </a:solidFill>
                    <a:latin typeface="Candara"/>
                    <a:ea typeface="+mj-ea"/>
                    <a:cs typeface="Candara"/>
                  </a:defRPr>
                </a:lvl1pPr>
              </a:lstStyle>
              <a:p>
                <a:pPr marL="4081019" algn="r">
                  <a:spcBef>
                    <a:spcPts val="230"/>
                  </a:spcBef>
                  <a:defRPr/>
                </a:pPr>
                <a:r>
                  <a:rPr lang="fr-FR" sz="3369" dirty="0">
                    <a:ea typeface="Candara"/>
                  </a:rPr>
                  <a:t>Résultats</a:t>
                </a:r>
              </a:p>
              <a:p>
                <a:pPr marL="4081019" algn="r">
                  <a:spcBef>
                    <a:spcPts val="230"/>
                  </a:spcBef>
                  <a:defRPr/>
                </a:pPr>
                <a:r>
                  <a:rPr lang="fr-FR" sz="2000" dirty="0">
                    <a:latin typeface="Candara" panose="020E0502030303020204" pitchFamily="34" charset="0"/>
                  </a:rPr>
                  <a:t>Champ de vitesse radiale </a:t>
                </a:r>
                <a14:m>
                  <m:oMath xmlns:m="http://schemas.openxmlformats.org/officeDocument/2006/math">
                    <m:sSub>
                      <m:sSubPr>
                        <m:ctrlPr>
                          <a:rPr lang="fr-FR" sz="2000" i="1" smtClean="0">
                            <a:latin typeface="Cambria Math" panose="02040503050406030204" pitchFamily="18" charset="0"/>
                          </a:rPr>
                        </m:ctrlPr>
                      </m:sSubPr>
                      <m:e>
                        <m:r>
                          <a:rPr lang="fr-FR" sz="2000" b="0" i="1" smtClean="0">
                            <a:latin typeface="Cambria Math" panose="02040503050406030204" pitchFamily="18" charset="0"/>
                          </a:rPr>
                          <m:t>𝑉</m:t>
                        </m:r>
                      </m:e>
                      <m:sub>
                        <m:r>
                          <a:rPr lang="fr-FR" sz="2000" b="0" i="1" smtClean="0">
                            <a:latin typeface="Cambria Math" panose="02040503050406030204" pitchFamily="18" charset="0"/>
                          </a:rPr>
                          <m:t>𝑟</m:t>
                        </m:r>
                      </m:sub>
                    </m:sSub>
                    <m:r>
                      <a:rPr lang="fr-FR" sz="2000" b="0" i="1" smtClean="0">
                        <a:latin typeface="Cambria Math" panose="02040503050406030204" pitchFamily="18" charset="0"/>
                      </a:rPr>
                      <m:t>(</m:t>
                    </m:r>
                    <m:r>
                      <a:rPr lang="fr-FR" sz="2000" b="0" i="1" smtClean="0">
                        <a:latin typeface="Cambria Math" panose="02040503050406030204" pitchFamily="18" charset="0"/>
                        <a:ea typeface="Cambria Math" panose="02040503050406030204" pitchFamily="18" charset="0"/>
                      </a:rPr>
                      <m:t>𝜃</m:t>
                    </m:r>
                    <m:r>
                      <a:rPr lang="fr-FR" sz="2000" b="0" i="1" smtClean="0">
                        <a:latin typeface="Cambria Math" panose="02040503050406030204" pitchFamily="18" charset="0"/>
                        <a:ea typeface="Cambria Math" panose="02040503050406030204" pitchFamily="18" charset="0"/>
                      </a:rPr>
                      <m:t>,</m:t>
                    </m:r>
                    <m:r>
                      <a:rPr lang="fr-FR" sz="2000" b="0" i="1" smtClean="0">
                        <a:latin typeface="Cambria Math" panose="02040503050406030204" pitchFamily="18" charset="0"/>
                        <a:ea typeface="Cambria Math" panose="02040503050406030204" pitchFamily="18" charset="0"/>
                      </a:rPr>
                      <m:t>𝑓</m:t>
                    </m:r>
                    <m:r>
                      <a:rPr lang="fr-FR" sz="2000" b="0" i="1" smtClean="0">
                        <a:latin typeface="Cambria Math" panose="02040503050406030204" pitchFamily="18" charset="0"/>
                        <a:ea typeface="Cambria Math" panose="02040503050406030204" pitchFamily="18" charset="0"/>
                      </a:rPr>
                      <m:t>)</m:t>
                    </m:r>
                  </m:oMath>
                </a14:m>
                <a:r>
                  <a:rPr lang="sv-SE" sz="2000" dirty="0">
                    <a:latin typeface="Candara" panose="020E0502030303020204" pitchFamily="34" charset="0"/>
                  </a:rPr>
                  <a:t> </a:t>
                </a:r>
                <a:endParaRPr lang="fr-FR" sz="2000" dirty="0">
                  <a:latin typeface="Candara" panose="020E0502030303020204" pitchFamily="34" charset="0"/>
                </a:endParaRPr>
              </a:p>
            </p:txBody>
          </p:sp>
        </mc:Choice>
        <mc:Fallback xmlns="">
          <p:sp>
            <p:nvSpPr>
              <p:cNvPr id="2" name="object 2">
                <a:extLst>
                  <a:ext uri="{FF2B5EF4-FFF2-40B4-BE49-F238E27FC236}">
                    <a16:creationId xmlns:a16="http://schemas.microsoft.com/office/drawing/2014/main" id="{8D9E3F0C-F026-426A-E4E0-CB13F6B1E9B3}"/>
                  </a:ext>
                </a:extLst>
              </p:cNvPr>
              <p:cNvSpPr txBox="1">
                <a:spLocks noRot="1" noChangeAspect="1" noMove="1" noResize="1" noEditPoints="1" noAdjustHandles="1" noChangeArrowheads="1" noChangeShapeType="1" noTextEdit="1"/>
              </p:cNvSpPr>
              <p:nvPr/>
            </p:nvSpPr>
            <p:spPr bwMode="auto">
              <a:xfrm>
                <a:off x="809897" y="201340"/>
                <a:ext cx="10941321" cy="882389"/>
              </a:xfrm>
              <a:prstGeom prst="rect">
                <a:avLst/>
              </a:prstGeom>
              <a:blipFill>
                <a:blip r:embed="rId3"/>
                <a:stretch>
                  <a:fillRect t="-11034" r="-2340" b="-16552"/>
                </a:stretch>
              </a:blipFill>
            </p:spPr>
            <p:txBody>
              <a:bodyPr/>
              <a:lstStyle/>
              <a:p>
                <a:r>
                  <a:rPr lang="fr-FR">
                    <a:noFill/>
                  </a:rPr>
                  <a:t> </a:t>
                </a:r>
              </a:p>
            </p:txBody>
          </p:sp>
        </mc:Fallback>
      </mc:AlternateContent>
      <p:sp>
        <p:nvSpPr>
          <p:cNvPr id="22" name="文本框 21">
            <a:extLst>
              <a:ext uri="{FF2B5EF4-FFF2-40B4-BE49-F238E27FC236}">
                <a16:creationId xmlns:a16="http://schemas.microsoft.com/office/drawing/2014/main" id="{354B2483-1DBF-67AC-56B4-A687322EA52B}"/>
              </a:ext>
            </a:extLst>
          </p:cNvPr>
          <p:cNvSpPr txBox="1"/>
          <p:nvPr/>
        </p:nvSpPr>
        <p:spPr>
          <a:xfrm>
            <a:off x="575686" y="6028348"/>
            <a:ext cx="6606683" cy="523220"/>
          </a:xfrm>
          <a:prstGeom prst="rect">
            <a:avLst/>
          </a:prstGeom>
          <a:noFill/>
        </p:spPr>
        <p:txBody>
          <a:bodyPr wrap="square" rtlCol="0">
            <a:spAutoFit/>
          </a:bodyPr>
          <a:lstStyle/>
          <a:p>
            <a:pPr algn="ctr"/>
            <a:r>
              <a:rPr lang="fr-FR" altLang="zh-CN" sz="1400" b="1" dirty="0">
                <a:latin typeface="Candara" panose="020E0502030303020204" pitchFamily="34" charset="0"/>
              </a:rPr>
              <a:t>Champs de vitesse radiale du pneumatique </a:t>
            </a:r>
            <a:r>
              <a:rPr lang="fr-FR" altLang="zh-CN" sz="1400" b="1" dirty="0" err="1">
                <a:latin typeface="Candara" panose="020E0502030303020204" pitchFamily="34" charset="0"/>
              </a:rPr>
              <a:t>v</a:t>
            </a:r>
            <a:r>
              <a:rPr lang="fr-FR" altLang="zh-CN" sz="1400" b="1" baseline="-25000" dirty="0" err="1">
                <a:latin typeface="Candara" panose="020E0502030303020204" pitchFamily="34" charset="0"/>
              </a:rPr>
              <a:t>r</a:t>
            </a:r>
            <a:r>
              <a:rPr lang="fr-FR" altLang="zh-CN" sz="1400" b="1" dirty="0">
                <a:latin typeface="Candara" panose="020E0502030303020204" pitchFamily="34" charset="0"/>
              </a:rPr>
              <a:t>(θ, ω), 30 km/h, type de chaussée N et A’. Photo de la surface de chaussée N et A’ </a:t>
            </a:r>
            <a:endParaRPr lang="fr-FR" sz="1400" b="1" dirty="0">
              <a:latin typeface="Candara" panose="020E0502030303020204" pitchFamily="34" charset="0"/>
            </a:endParaRPr>
          </a:p>
        </p:txBody>
      </p:sp>
      <p:sp>
        <p:nvSpPr>
          <p:cNvPr id="14" name="日期占位符 13">
            <a:extLst>
              <a:ext uri="{FF2B5EF4-FFF2-40B4-BE49-F238E27FC236}">
                <a16:creationId xmlns:a16="http://schemas.microsoft.com/office/drawing/2014/main" id="{C2F5B309-586B-B9C4-50AD-FA496357E9B1}"/>
              </a:ext>
            </a:extLst>
          </p:cNvPr>
          <p:cNvSpPr>
            <a:spLocks noGrp="1"/>
          </p:cNvSpPr>
          <p:nvPr>
            <p:ph type="dt" sz="half" idx="6"/>
          </p:nvPr>
        </p:nvSpPr>
        <p:spPr/>
        <p:txBody>
          <a:bodyPr/>
          <a:lstStyle/>
          <a:p>
            <a:pPr marL="25169">
              <a:lnSpc>
                <a:spcPts val="1110"/>
              </a:lnSpc>
              <a:defRPr/>
            </a:pPr>
            <a:fld id="{AB9F21EB-5AB7-4993-9A8F-61993675C125}" type="datetime1">
              <a:rPr lang="fr-FR" smtClean="0"/>
              <a:t>24/06/2026</a:t>
            </a:fld>
            <a:endParaRPr lang="fr-FR" dirty="0"/>
          </a:p>
        </p:txBody>
      </p:sp>
      <p:grpSp>
        <p:nvGrpSpPr>
          <p:cNvPr id="27" name="组合 26">
            <a:extLst>
              <a:ext uri="{FF2B5EF4-FFF2-40B4-BE49-F238E27FC236}">
                <a16:creationId xmlns:a16="http://schemas.microsoft.com/office/drawing/2014/main" id="{1FECD794-CEDC-00FB-7D99-F4E16AFE3774}"/>
              </a:ext>
            </a:extLst>
          </p:cNvPr>
          <p:cNvGrpSpPr/>
          <p:nvPr/>
        </p:nvGrpSpPr>
        <p:grpSpPr>
          <a:xfrm>
            <a:off x="7833423" y="2319867"/>
            <a:ext cx="4022986" cy="698337"/>
            <a:chOff x="4480460" y="1360943"/>
            <a:chExt cx="4022986" cy="698337"/>
          </a:xfrm>
        </p:grpSpPr>
        <p:sp>
          <p:nvSpPr>
            <p:cNvPr id="16" name="文本框 15">
              <a:extLst>
                <a:ext uri="{FF2B5EF4-FFF2-40B4-BE49-F238E27FC236}">
                  <a16:creationId xmlns:a16="http://schemas.microsoft.com/office/drawing/2014/main" id="{5F60C9E7-F0BE-0A47-04C8-744B55F8B1F2}"/>
                </a:ext>
              </a:extLst>
            </p:cNvPr>
            <p:cNvSpPr txBox="1"/>
            <p:nvPr/>
          </p:nvSpPr>
          <p:spPr>
            <a:xfrm>
              <a:off x="4480460" y="1360943"/>
              <a:ext cx="4022986" cy="338554"/>
            </a:xfrm>
            <a:prstGeom prst="rect">
              <a:avLst/>
            </a:prstGeom>
            <a:noFill/>
          </p:spPr>
          <p:txBody>
            <a:bodyPr wrap="square" rtlCol="0">
              <a:spAutoFit/>
            </a:bodyPr>
            <a:lstStyle/>
            <a:p>
              <a:r>
                <a:rPr lang="fr-FR" sz="1600" b="1" dirty="0">
                  <a:latin typeface="Candara" panose="020E0502030303020204" pitchFamily="34" charset="0"/>
                </a:rPr>
                <a:t>Vitesse radiale en surface du pneumatique :</a:t>
              </a:r>
            </a:p>
          </p:txBody>
        </p:sp>
        <p:pic>
          <p:nvPicPr>
            <p:cNvPr id="26" name="图片 25">
              <a:extLst>
                <a:ext uri="{FF2B5EF4-FFF2-40B4-BE49-F238E27FC236}">
                  <a16:creationId xmlns:a16="http://schemas.microsoft.com/office/drawing/2014/main" id="{71BB4121-C70A-7BE8-0916-DE72398C7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2403" y="1703662"/>
              <a:ext cx="1949550" cy="355618"/>
            </a:xfrm>
            <a:prstGeom prst="rect">
              <a:avLst/>
            </a:prstGeom>
          </p:spPr>
        </p:pic>
      </p:grpSp>
      <p:grpSp>
        <p:nvGrpSpPr>
          <p:cNvPr id="39" name="组合 38">
            <a:extLst>
              <a:ext uri="{FF2B5EF4-FFF2-40B4-BE49-F238E27FC236}">
                <a16:creationId xmlns:a16="http://schemas.microsoft.com/office/drawing/2014/main" id="{6A3AE3B6-C30C-5E43-1A50-AD63CD5B43ED}"/>
              </a:ext>
            </a:extLst>
          </p:cNvPr>
          <p:cNvGrpSpPr/>
          <p:nvPr/>
        </p:nvGrpSpPr>
        <p:grpSpPr>
          <a:xfrm>
            <a:off x="115711" y="1206579"/>
            <a:ext cx="7502574" cy="4687922"/>
            <a:chOff x="65440" y="1722160"/>
            <a:chExt cx="7502574" cy="4687922"/>
          </a:xfrm>
        </p:grpSpPr>
        <p:pic>
          <p:nvPicPr>
            <p:cNvPr id="17" name="图片 16">
              <a:extLst>
                <a:ext uri="{FF2B5EF4-FFF2-40B4-BE49-F238E27FC236}">
                  <a16:creationId xmlns:a16="http://schemas.microsoft.com/office/drawing/2014/main" id="{249EAAC9-D0BF-23B4-47FE-45F945DE047D}"/>
                </a:ext>
              </a:extLst>
            </p:cNvPr>
            <p:cNvPicPr>
              <a:picLocks noChangeAspect="1"/>
            </p:cNvPicPr>
            <p:nvPr/>
          </p:nvPicPr>
          <p:blipFill>
            <a:blip r:embed="rId5">
              <a:extLst>
                <a:ext uri="{28A0092B-C50C-407E-A947-70E740481C1C}">
                  <a14:useLocalDpi xmlns:a14="http://schemas.microsoft.com/office/drawing/2010/main" val="0"/>
                </a:ext>
              </a:extLst>
            </a:blip>
            <a:srcRect l="8237" r="-1313"/>
            <a:stretch/>
          </p:blipFill>
          <p:spPr>
            <a:xfrm>
              <a:off x="3857280" y="1722160"/>
              <a:ext cx="3710734" cy="2597010"/>
            </a:xfrm>
            <a:prstGeom prst="rect">
              <a:avLst/>
            </a:prstGeom>
          </p:spPr>
        </p:pic>
        <p:pic>
          <p:nvPicPr>
            <p:cNvPr id="9" name="图片 8">
              <a:extLst>
                <a:ext uri="{FF2B5EF4-FFF2-40B4-BE49-F238E27FC236}">
                  <a16:creationId xmlns:a16="http://schemas.microsoft.com/office/drawing/2014/main" id="{D402EAC3-53CA-EFBA-0C1C-EF73C368ED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625" y="4370606"/>
              <a:ext cx="3331132" cy="2039476"/>
            </a:xfrm>
            <a:prstGeom prst="rect">
              <a:avLst/>
            </a:prstGeom>
          </p:spPr>
        </p:pic>
        <p:pic>
          <p:nvPicPr>
            <p:cNvPr id="7" name="图片 6">
              <a:extLst>
                <a:ext uri="{FF2B5EF4-FFF2-40B4-BE49-F238E27FC236}">
                  <a16:creationId xmlns:a16="http://schemas.microsoft.com/office/drawing/2014/main" id="{B0C33995-AE60-00BC-3D7D-11FA5C3C31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7279" y="4376688"/>
              <a:ext cx="3330000" cy="2004953"/>
            </a:xfrm>
            <a:prstGeom prst="rect">
              <a:avLst/>
            </a:prstGeom>
          </p:spPr>
        </p:pic>
        <p:pic>
          <p:nvPicPr>
            <p:cNvPr id="4" name="图片 3">
              <a:extLst>
                <a:ext uri="{FF2B5EF4-FFF2-40B4-BE49-F238E27FC236}">
                  <a16:creationId xmlns:a16="http://schemas.microsoft.com/office/drawing/2014/main" id="{442AB317-8AEF-905A-1B24-0862B69F682E}"/>
                </a:ext>
              </a:extLst>
            </p:cNvPr>
            <p:cNvPicPr>
              <a:picLocks noChangeAspect="1"/>
            </p:cNvPicPr>
            <p:nvPr/>
          </p:nvPicPr>
          <p:blipFill>
            <a:blip r:embed="rId8">
              <a:extLst>
                <a:ext uri="{28A0092B-C50C-407E-A947-70E740481C1C}">
                  <a14:useLocalDpi xmlns:a14="http://schemas.microsoft.com/office/drawing/2010/main" val="0"/>
                </a:ext>
              </a:extLst>
            </a:blip>
            <a:srcRect l="-1333" t="-235" r="9243" b="235"/>
            <a:stretch/>
          </p:blipFill>
          <p:spPr>
            <a:xfrm>
              <a:off x="65440" y="1722160"/>
              <a:ext cx="3763317" cy="2590929"/>
            </a:xfrm>
            <a:prstGeom prst="rect">
              <a:avLst/>
            </a:prstGeom>
          </p:spPr>
        </p:pic>
      </p:grpSp>
      <p:sp>
        <p:nvSpPr>
          <p:cNvPr id="5" name="文本框 4">
            <a:extLst>
              <a:ext uri="{FF2B5EF4-FFF2-40B4-BE49-F238E27FC236}">
                <a16:creationId xmlns:a16="http://schemas.microsoft.com/office/drawing/2014/main" id="{8F391D7A-A428-3622-27BB-727C672A4346}"/>
              </a:ext>
            </a:extLst>
          </p:cNvPr>
          <p:cNvSpPr txBox="1"/>
          <p:nvPr/>
        </p:nvSpPr>
        <p:spPr bwMode="auto">
          <a:xfrm>
            <a:off x="11594799" y="5857787"/>
            <a:ext cx="261610" cy="369332"/>
          </a:xfrm>
          <a:prstGeom prst="rect">
            <a:avLst/>
          </a:prstGeom>
          <a:noFill/>
        </p:spPr>
        <p:txBody>
          <a:bodyPr wrap="none" rtlCol="0">
            <a:spAutoFit/>
          </a:bodyPr>
          <a:lstStyle/>
          <a:p>
            <a:fld id="{003D2B6F-CAFF-4A35-A6EB-75E47E15EF20}" type="slidenum">
              <a:rPr lang="fr-FR" b="1" smtClean="0">
                <a:solidFill>
                  <a:srgbClr val="1717FF"/>
                </a:solidFill>
                <a:effectLst>
                  <a:outerShdw blurRad="38100" dist="38100" dir="2700000" algn="tl">
                    <a:srgbClr val="000000">
                      <a:alpha val="43137"/>
                    </a:srgbClr>
                  </a:outerShdw>
                </a:effectLst>
                <a:latin typeface="Candara" panose="020E0502030303020204" pitchFamily="34" charset="0"/>
              </a:rPr>
              <a:t>9</a:t>
            </a:fld>
            <a:endParaRPr lang="fr-FR" b="1" dirty="0">
              <a:solidFill>
                <a:srgbClr val="1717FF"/>
              </a:solidFill>
              <a:effectLst>
                <a:outerShdw blurRad="38100" dist="38100" dir="2700000" algn="tl">
                  <a:srgbClr val="000000">
                    <a:alpha val="43137"/>
                  </a:srgbClr>
                </a:outerShdw>
              </a:effectLst>
              <a:latin typeface="Candara" panose="020E0502030303020204" pitchFamily="34" charset="0"/>
            </a:endParaRPr>
          </a:p>
        </p:txBody>
      </p:sp>
      <p:sp>
        <p:nvSpPr>
          <p:cNvPr id="6" name="文本框 5">
            <a:extLst>
              <a:ext uri="{FF2B5EF4-FFF2-40B4-BE49-F238E27FC236}">
                <a16:creationId xmlns:a16="http://schemas.microsoft.com/office/drawing/2014/main" id="{70116900-9FB3-5C0F-1E70-FDB5D8B8EC33}"/>
              </a:ext>
            </a:extLst>
          </p:cNvPr>
          <p:cNvSpPr txBox="1"/>
          <p:nvPr/>
        </p:nvSpPr>
        <p:spPr>
          <a:xfrm>
            <a:off x="7833423" y="3230452"/>
            <a:ext cx="4259803" cy="2403863"/>
          </a:xfrm>
          <a:prstGeom prst="rect">
            <a:avLst/>
          </a:prstGeom>
          <a:noFill/>
        </p:spPr>
        <p:txBody>
          <a:bodyPr wrap="square" rtlCol="0">
            <a:spAutoFit/>
          </a:bodyPr>
          <a:lstStyle/>
          <a:p>
            <a:r>
              <a:rPr lang="fr-FR" altLang="zh-CN" b="1" u="sng" dirty="0">
                <a:latin typeface="Candara" panose="020E0502030303020204" pitchFamily="34" charset="0"/>
              </a:rPr>
              <a:t>Cohérence</a:t>
            </a:r>
            <a:r>
              <a:rPr lang="fr-FR" altLang="zh-CN" u="sng" dirty="0">
                <a:latin typeface="Candara" panose="020E0502030303020204" pitchFamily="34" charset="0"/>
              </a:rPr>
              <a:t> :</a:t>
            </a:r>
          </a:p>
          <a:p>
            <a:pPr>
              <a:lnSpc>
                <a:spcPct val="150000"/>
              </a:lnSpc>
            </a:pPr>
            <a:r>
              <a:rPr lang="fr-FR" altLang="zh-CN" dirty="0">
                <a:latin typeface="Candara" panose="020E0502030303020204" pitchFamily="34" charset="0"/>
              </a:rPr>
              <a:t>Le bruit augmente avec le niveau de texture.</a:t>
            </a:r>
          </a:p>
          <a:p>
            <a:pPr marL="285750" indent="-285750">
              <a:lnSpc>
                <a:spcPct val="150000"/>
              </a:lnSpc>
              <a:buFont typeface="Arial" panose="020B0604020202020204" pitchFamily="34" charset="0"/>
              <a:buChar char="•"/>
            </a:pPr>
            <a:r>
              <a:rPr lang="fr-FR" altLang="zh-CN" dirty="0">
                <a:latin typeface="Candara" panose="020E0502030303020204" pitchFamily="34" charset="0"/>
              </a:rPr>
              <a:t>Niveau de texture : A’ &gt; N</a:t>
            </a:r>
          </a:p>
          <a:p>
            <a:pPr marL="285750" indent="-285750">
              <a:lnSpc>
                <a:spcPct val="150000"/>
              </a:lnSpc>
              <a:buFont typeface="Arial" panose="020B0604020202020204" pitchFamily="34" charset="0"/>
              <a:buChar char="•"/>
            </a:pPr>
            <a:r>
              <a:rPr lang="fr-FR" altLang="zh-CN" dirty="0">
                <a:solidFill>
                  <a:srgbClr val="2F6E87"/>
                </a:solidFill>
                <a:latin typeface="Candara" panose="020E0502030303020204" pitchFamily="34" charset="0"/>
              </a:rPr>
              <a:t>Vitesse radiale calculée : A’ &gt; N</a:t>
            </a:r>
          </a:p>
          <a:p>
            <a:pPr marL="285750" indent="-285750">
              <a:lnSpc>
                <a:spcPct val="150000"/>
              </a:lnSpc>
              <a:buFont typeface="Arial" panose="020B0604020202020204" pitchFamily="34" charset="0"/>
              <a:buChar char="•"/>
            </a:pPr>
            <a:r>
              <a:rPr lang="fr-FR" altLang="zh-CN" dirty="0">
                <a:latin typeface="Candara" panose="020E0502030303020204" pitchFamily="34" charset="0"/>
              </a:rPr>
              <a:t>Bruit mesuré : A’ &gt; N</a:t>
            </a:r>
          </a:p>
        </p:txBody>
      </p:sp>
    </p:spTree>
    <p:extLst>
      <p:ext uri="{BB962C8B-B14F-4D97-AF65-F5344CB8AC3E}">
        <p14:creationId xmlns:p14="http://schemas.microsoft.com/office/powerpoint/2010/main" val="33639529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14820</TotalTime>
  <Words>4204</Words>
  <Application>Microsoft Office PowerPoint</Application>
  <PresentationFormat>宽屏</PresentationFormat>
  <Paragraphs>427</Paragraphs>
  <Slides>24</Slides>
  <Notes>24</Notes>
  <HiddenSlides>8</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24</vt:i4>
      </vt:variant>
    </vt:vector>
  </HeadingPairs>
  <TitlesOfParts>
    <vt:vector size="32" baseType="lpstr">
      <vt:lpstr>Aptos</vt:lpstr>
      <vt:lpstr>Arial</vt:lpstr>
      <vt:lpstr>Calibri</vt:lpstr>
      <vt:lpstr>Cambria Math</vt:lpstr>
      <vt:lpstr>Candara</vt:lpstr>
      <vt:lpstr>Times New Roman</vt:lpstr>
      <vt:lpstr>Wingdings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 Jinhong</dc:creator>
  <cp:lastModifiedBy>LI Jinhong</cp:lastModifiedBy>
  <cp:revision>766</cp:revision>
  <dcterms:created xsi:type="dcterms:W3CDTF">2026-01-14T10:44:08Z</dcterms:created>
  <dcterms:modified xsi:type="dcterms:W3CDTF">2026-06-24T07:34:30Z</dcterms:modified>
</cp:coreProperties>
</file>