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B4_6F65197E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8" r:id="rId2"/>
    <p:sldId id="264" r:id="rId3"/>
    <p:sldId id="444" r:id="rId4"/>
    <p:sldId id="260" r:id="rId5"/>
    <p:sldId id="258" r:id="rId6"/>
    <p:sldId id="429" r:id="rId7"/>
    <p:sldId id="430" r:id="rId8"/>
    <p:sldId id="431" r:id="rId9"/>
    <p:sldId id="432" r:id="rId10"/>
    <p:sldId id="434" r:id="rId11"/>
    <p:sldId id="436" r:id="rId12"/>
    <p:sldId id="435" r:id="rId13"/>
    <p:sldId id="437" r:id="rId14"/>
    <p:sldId id="438" r:id="rId15"/>
    <p:sldId id="440" r:id="rId16"/>
    <p:sldId id="439" r:id="rId17"/>
    <p:sldId id="441" r:id="rId18"/>
    <p:sldId id="442" r:id="rId19"/>
    <p:sldId id="44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B2400B-CE58-D8B7-ECE0-5D50C22B3BA0}" name="Matthieu Sineau" initials="MS" userId="S::Matthieu.Sineau@bruitparif.fr::a45e680d-98c4-489d-95a2-08265c6f45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249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72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comments/modernComment_1B4_6F6519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ABB01F-9DC7-45EB-A93F-B6A74994EF94}" authorId="{DBB2400B-CE58-D8B7-ECE0-5D50C22B3BA0}" status="resolved" created="2026-06-22T15:18:43.83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68896638" sldId="436"/>
      <ac:picMk id="14" creationId="{3626AEF4-C855-52D2-41EF-6C3120E1A759}"/>
    </ac:deMkLst>
    <p188:txBody>
      <a:bodyPr/>
      <a:lstStyle/>
      <a:p>
        <a:r>
          <a:rPr lang="fr-FR"/>
          <a:t>Peut-être mettre un bref rappel avant des de la signification des indicateurs (notamment AEI que tout le monde ne connait pas forcément)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31434-FC89-40CF-957F-80029C4549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22B4E6-1519-4971-866D-D5D927ED9037}">
      <dgm:prSet/>
      <dgm:spPr/>
      <dgm:t>
        <a:bodyPr/>
        <a:lstStyle/>
        <a:p>
          <a:r>
            <a:rPr lang="fr-FR" b="1"/>
            <a:t>Données de TMJA et %PL </a:t>
          </a:r>
          <a:r>
            <a:rPr lang="fr-FR"/>
            <a:t>mis en base pour les GITT au niveau national par le CEREMA/NEOVYA : Mixte données de modèle et données réelles</a:t>
          </a:r>
          <a:endParaRPr lang="en-US"/>
        </a:p>
      </dgm:t>
    </dgm:pt>
    <dgm:pt modelId="{3B0DD504-33E4-40AB-B899-87157D0B6C6D}" type="parTrans" cxnId="{A5A4F44E-B776-4FC6-8D3F-9B1338713949}">
      <dgm:prSet/>
      <dgm:spPr/>
      <dgm:t>
        <a:bodyPr/>
        <a:lstStyle/>
        <a:p>
          <a:endParaRPr lang="en-US"/>
        </a:p>
      </dgm:t>
    </dgm:pt>
    <dgm:pt modelId="{3F3FDD60-DAED-4684-8F99-027036E9A2BB}" type="sibTrans" cxnId="{A5A4F44E-B776-4FC6-8D3F-9B1338713949}">
      <dgm:prSet/>
      <dgm:spPr/>
      <dgm:t>
        <a:bodyPr/>
        <a:lstStyle/>
        <a:p>
          <a:endParaRPr lang="en-US"/>
        </a:p>
      </dgm:t>
    </dgm:pt>
    <dgm:pt modelId="{34713C82-FA0C-4330-9761-8FC9C258BDDD}">
      <dgm:prSet/>
      <dgm:spPr/>
      <dgm:t>
        <a:bodyPr/>
        <a:lstStyle/>
        <a:p>
          <a:r>
            <a:rPr lang="fr-FR" b="1"/>
            <a:t>Profils théoriques de composition horaire </a:t>
          </a:r>
          <a:r>
            <a:rPr lang="fr-FR"/>
            <a:t>Jour/Soir/Nuit en fonction de la catégorie d’infrastructure routière</a:t>
          </a:r>
          <a:endParaRPr lang="en-US"/>
        </a:p>
      </dgm:t>
    </dgm:pt>
    <dgm:pt modelId="{2861D369-FAAD-4B59-A2FC-B0F28C4AA3B2}" type="parTrans" cxnId="{13086B69-0EB3-40FE-B015-1E074C919675}">
      <dgm:prSet/>
      <dgm:spPr/>
      <dgm:t>
        <a:bodyPr/>
        <a:lstStyle/>
        <a:p>
          <a:endParaRPr lang="en-US"/>
        </a:p>
      </dgm:t>
    </dgm:pt>
    <dgm:pt modelId="{B7D074D3-40B0-4D99-8C91-39580B342E50}" type="sibTrans" cxnId="{13086B69-0EB3-40FE-B015-1E074C919675}">
      <dgm:prSet/>
      <dgm:spPr/>
      <dgm:t>
        <a:bodyPr/>
        <a:lstStyle/>
        <a:p>
          <a:endParaRPr lang="en-US"/>
        </a:p>
      </dgm:t>
    </dgm:pt>
    <dgm:pt modelId="{95902956-4E12-43E0-A109-BF6BB3058B4F}">
      <dgm:prSet/>
      <dgm:spPr/>
      <dgm:t>
        <a:bodyPr/>
        <a:lstStyle/>
        <a:p>
          <a:r>
            <a:rPr lang="fr-FR" b="1"/>
            <a:t>Revêtement moyen standard</a:t>
          </a:r>
          <a:r>
            <a:rPr lang="fr-FR"/>
            <a:t> : R2 pour l’ensemble de la voirie </a:t>
          </a:r>
          <a:endParaRPr lang="en-US"/>
        </a:p>
      </dgm:t>
    </dgm:pt>
    <dgm:pt modelId="{CE06B512-310D-48C8-9BFE-E7E25EDA3C81}" type="parTrans" cxnId="{6E02A2B9-AF27-4C30-BE1F-02D40046839D}">
      <dgm:prSet/>
      <dgm:spPr/>
      <dgm:t>
        <a:bodyPr/>
        <a:lstStyle/>
        <a:p>
          <a:endParaRPr lang="en-US"/>
        </a:p>
      </dgm:t>
    </dgm:pt>
    <dgm:pt modelId="{F1719121-CD95-4364-970D-CEC074E7AF76}" type="sibTrans" cxnId="{6E02A2B9-AF27-4C30-BE1F-02D40046839D}">
      <dgm:prSet/>
      <dgm:spPr/>
      <dgm:t>
        <a:bodyPr/>
        <a:lstStyle/>
        <a:p>
          <a:endParaRPr lang="en-US"/>
        </a:p>
      </dgm:t>
    </dgm:pt>
    <dgm:pt modelId="{DAD5CBBF-D934-47E9-B7F3-BD800830DBBD}">
      <dgm:prSet/>
      <dgm:spPr/>
      <dgm:t>
        <a:bodyPr/>
        <a:lstStyle/>
        <a:p>
          <a:r>
            <a:rPr lang="fr-FR" b="1"/>
            <a:t>Vitesse limites autorisées </a:t>
          </a:r>
          <a:r>
            <a:rPr lang="fr-FR"/>
            <a:t>par tronçons et par catégorie de véhicule (VL/PL)</a:t>
          </a:r>
          <a:r>
            <a:rPr lang="fr-FR" b="1"/>
            <a:t> </a:t>
          </a:r>
          <a:endParaRPr lang="en-US"/>
        </a:p>
      </dgm:t>
    </dgm:pt>
    <dgm:pt modelId="{7F589518-BDCB-4724-A6BB-4C223DE2B750}" type="parTrans" cxnId="{87586483-1F35-4A59-BF32-B09321639F27}">
      <dgm:prSet/>
      <dgm:spPr/>
      <dgm:t>
        <a:bodyPr/>
        <a:lstStyle/>
        <a:p>
          <a:endParaRPr lang="en-US"/>
        </a:p>
      </dgm:t>
    </dgm:pt>
    <dgm:pt modelId="{AEF370D1-3C46-4326-828E-6E2B906EF38C}" type="sibTrans" cxnId="{87586483-1F35-4A59-BF32-B09321639F27}">
      <dgm:prSet/>
      <dgm:spPr/>
      <dgm:t>
        <a:bodyPr/>
        <a:lstStyle/>
        <a:p>
          <a:endParaRPr lang="en-US"/>
        </a:p>
      </dgm:t>
    </dgm:pt>
    <dgm:pt modelId="{B6BB0EAB-770E-42B5-AC67-8F503CAECAEC}">
      <dgm:prSet/>
      <dgm:spPr/>
      <dgm:t>
        <a:bodyPr/>
        <a:lstStyle/>
        <a:p>
          <a:r>
            <a:rPr lang="fr-FR" b="1"/>
            <a:t>Ajout forfaitaire 2RM</a:t>
          </a:r>
          <a:endParaRPr lang="en-US"/>
        </a:p>
      </dgm:t>
    </dgm:pt>
    <dgm:pt modelId="{3CC1FEFE-8F55-4FDC-940A-EFDD7B7B3F66}" type="parTrans" cxnId="{841C9E74-2942-4DBF-9F44-D6720ED469A2}">
      <dgm:prSet/>
      <dgm:spPr/>
      <dgm:t>
        <a:bodyPr/>
        <a:lstStyle/>
        <a:p>
          <a:endParaRPr lang="en-US"/>
        </a:p>
      </dgm:t>
    </dgm:pt>
    <dgm:pt modelId="{9F95DA3B-98B8-4E78-9A8C-9E5C45A13AE8}" type="sibTrans" cxnId="{841C9E74-2942-4DBF-9F44-D6720ED469A2}">
      <dgm:prSet/>
      <dgm:spPr/>
      <dgm:t>
        <a:bodyPr/>
        <a:lstStyle/>
        <a:p>
          <a:endParaRPr lang="en-US"/>
        </a:p>
      </dgm:t>
    </dgm:pt>
    <dgm:pt modelId="{7D496289-34EF-41C5-9220-C9D67CE528DC}" type="pres">
      <dgm:prSet presAssocID="{35A31434-FC89-40CF-957F-80029C4549E3}" presName="vert0" presStyleCnt="0">
        <dgm:presLayoutVars>
          <dgm:dir/>
          <dgm:animOne val="branch"/>
          <dgm:animLvl val="lvl"/>
        </dgm:presLayoutVars>
      </dgm:prSet>
      <dgm:spPr/>
    </dgm:pt>
    <dgm:pt modelId="{DAD573F7-F37F-44C6-9EC4-8F08DB5AC42B}" type="pres">
      <dgm:prSet presAssocID="{0622B4E6-1519-4971-866D-D5D927ED9037}" presName="thickLine" presStyleLbl="alignNode1" presStyleIdx="0" presStyleCnt="5"/>
      <dgm:spPr/>
    </dgm:pt>
    <dgm:pt modelId="{D4D31D41-EC37-4EEA-9F47-E147D3FCA3E4}" type="pres">
      <dgm:prSet presAssocID="{0622B4E6-1519-4971-866D-D5D927ED9037}" presName="horz1" presStyleCnt="0"/>
      <dgm:spPr/>
    </dgm:pt>
    <dgm:pt modelId="{E9AFE6EB-9E20-451B-9ED0-47BFEDE727BA}" type="pres">
      <dgm:prSet presAssocID="{0622B4E6-1519-4971-866D-D5D927ED9037}" presName="tx1" presStyleLbl="revTx" presStyleIdx="0" presStyleCnt="5"/>
      <dgm:spPr/>
    </dgm:pt>
    <dgm:pt modelId="{E2756A57-41ED-493E-ACB6-7DE329486B64}" type="pres">
      <dgm:prSet presAssocID="{0622B4E6-1519-4971-866D-D5D927ED9037}" presName="vert1" presStyleCnt="0"/>
      <dgm:spPr/>
    </dgm:pt>
    <dgm:pt modelId="{8F9D6395-72AB-4D76-98AF-135097C452BE}" type="pres">
      <dgm:prSet presAssocID="{34713C82-FA0C-4330-9761-8FC9C258BDDD}" presName="thickLine" presStyleLbl="alignNode1" presStyleIdx="1" presStyleCnt="5"/>
      <dgm:spPr/>
    </dgm:pt>
    <dgm:pt modelId="{02C47692-D32A-4F14-8D94-B183C2ADB866}" type="pres">
      <dgm:prSet presAssocID="{34713C82-FA0C-4330-9761-8FC9C258BDDD}" presName="horz1" presStyleCnt="0"/>
      <dgm:spPr/>
    </dgm:pt>
    <dgm:pt modelId="{C6766635-EC9E-4F25-9684-92C4BA945ECB}" type="pres">
      <dgm:prSet presAssocID="{34713C82-FA0C-4330-9761-8FC9C258BDDD}" presName="tx1" presStyleLbl="revTx" presStyleIdx="1" presStyleCnt="5"/>
      <dgm:spPr/>
    </dgm:pt>
    <dgm:pt modelId="{4B8EA13D-EEB0-444A-BA7E-87B412237110}" type="pres">
      <dgm:prSet presAssocID="{34713C82-FA0C-4330-9761-8FC9C258BDDD}" presName="vert1" presStyleCnt="0"/>
      <dgm:spPr/>
    </dgm:pt>
    <dgm:pt modelId="{FB24AB37-9C70-45A9-9408-523168A90D80}" type="pres">
      <dgm:prSet presAssocID="{95902956-4E12-43E0-A109-BF6BB3058B4F}" presName="thickLine" presStyleLbl="alignNode1" presStyleIdx="2" presStyleCnt="5"/>
      <dgm:spPr/>
    </dgm:pt>
    <dgm:pt modelId="{2220B481-58FC-4DE9-B31B-A3C86D74FA85}" type="pres">
      <dgm:prSet presAssocID="{95902956-4E12-43E0-A109-BF6BB3058B4F}" presName="horz1" presStyleCnt="0"/>
      <dgm:spPr/>
    </dgm:pt>
    <dgm:pt modelId="{991344BC-9A2C-4A4C-A284-1CBAF77F5E01}" type="pres">
      <dgm:prSet presAssocID="{95902956-4E12-43E0-A109-BF6BB3058B4F}" presName="tx1" presStyleLbl="revTx" presStyleIdx="2" presStyleCnt="5"/>
      <dgm:spPr/>
    </dgm:pt>
    <dgm:pt modelId="{EDCB1717-2239-4EE0-BE3D-6CD99F875517}" type="pres">
      <dgm:prSet presAssocID="{95902956-4E12-43E0-A109-BF6BB3058B4F}" presName="vert1" presStyleCnt="0"/>
      <dgm:spPr/>
    </dgm:pt>
    <dgm:pt modelId="{674E4077-BA6C-4AA2-A24E-DBCD37CF4B73}" type="pres">
      <dgm:prSet presAssocID="{DAD5CBBF-D934-47E9-B7F3-BD800830DBBD}" presName="thickLine" presStyleLbl="alignNode1" presStyleIdx="3" presStyleCnt="5"/>
      <dgm:spPr/>
    </dgm:pt>
    <dgm:pt modelId="{88326B74-849D-4710-B3EE-C2B258CFBCB4}" type="pres">
      <dgm:prSet presAssocID="{DAD5CBBF-D934-47E9-B7F3-BD800830DBBD}" presName="horz1" presStyleCnt="0"/>
      <dgm:spPr/>
    </dgm:pt>
    <dgm:pt modelId="{596167B9-DA83-49E2-94D6-D6959E0D0170}" type="pres">
      <dgm:prSet presAssocID="{DAD5CBBF-D934-47E9-B7F3-BD800830DBBD}" presName="tx1" presStyleLbl="revTx" presStyleIdx="3" presStyleCnt="5"/>
      <dgm:spPr/>
    </dgm:pt>
    <dgm:pt modelId="{8CA6DC91-3706-49BA-9C50-5D28DC129F74}" type="pres">
      <dgm:prSet presAssocID="{DAD5CBBF-D934-47E9-B7F3-BD800830DBBD}" presName="vert1" presStyleCnt="0"/>
      <dgm:spPr/>
    </dgm:pt>
    <dgm:pt modelId="{B549CF8D-0B03-4C59-A193-A0220913506B}" type="pres">
      <dgm:prSet presAssocID="{B6BB0EAB-770E-42B5-AC67-8F503CAECAEC}" presName="thickLine" presStyleLbl="alignNode1" presStyleIdx="4" presStyleCnt="5"/>
      <dgm:spPr/>
    </dgm:pt>
    <dgm:pt modelId="{8D2BCFD6-5533-49F0-AB8A-2C932E68D9D6}" type="pres">
      <dgm:prSet presAssocID="{B6BB0EAB-770E-42B5-AC67-8F503CAECAEC}" presName="horz1" presStyleCnt="0"/>
      <dgm:spPr/>
    </dgm:pt>
    <dgm:pt modelId="{88C0F81F-CA1E-4DB6-9035-CE3656D37FBF}" type="pres">
      <dgm:prSet presAssocID="{B6BB0EAB-770E-42B5-AC67-8F503CAECAEC}" presName="tx1" presStyleLbl="revTx" presStyleIdx="4" presStyleCnt="5"/>
      <dgm:spPr/>
    </dgm:pt>
    <dgm:pt modelId="{06F773B2-72B5-487B-AE90-D1076B83F0FB}" type="pres">
      <dgm:prSet presAssocID="{B6BB0EAB-770E-42B5-AC67-8F503CAECAEC}" presName="vert1" presStyleCnt="0"/>
      <dgm:spPr/>
    </dgm:pt>
  </dgm:ptLst>
  <dgm:cxnLst>
    <dgm:cxn modelId="{A6D38C61-9FA1-4014-A246-AC9313677674}" type="presOf" srcId="{35A31434-FC89-40CF-957F-80029C4549E3}" destId="{7D496289-34EF-41C5-9220-C9D67CE528DC}" srcOrd="0" destOrd="0" presId="urn:microsoft.com/office/officeart/2008/layout/LinedList"/>
    <dgm:cxn modelId="{4BEED361-1BED-4B83-A365-B463C0E2228F}" type="presOf" srcId="{DAD5CBBF-D934-47E9-B7F3-BD800830DBBD}" destId="{596167B9-DA83-49E2-94D6-D6959E0D0170}" srcOrd="0" destOrd="0" presId="urn:microsoft.com/office/officeart/2008/layout/LinedList"/>
    <dgm:cxn modelId="{13086B69-0EB3-40FE-B015-1E074C919675}" srcId="{35A31434-FC89-40CF-957F-80029C4549E3}" destId="{34713C82-FA0C-4330-9761-8FC9C258BDDD}" srcOrd="1" destOrd="0" parTransId="{2861D369-FAAD-4B59-A2FC-B0F28C4AA3B2}" sibTransId="{B7D074D3-40B0-4D99-8C91-39580B342E50}"/>
    <dgm:cxn modelId="{37B5286A-5B02-4530-93B7-7E7A4E8C678B}" type="presOf" srcId="{34713C82-FA0C-4330-9761-8FC9C258BDDD}" destId="{C6766635-EC9E-4F25-9684-92C4BA945ECB}" srcOrd="0" destOrd="0" presId="urn:microsoft.com/office/officeart/2008/layout/LinedList"/>
    <dgm:cxn modelId="{A5A4F44E-B776-4FC6-8D3F-9B1338713949}" srcId="{35A31434-FC89-40CF-957F-80029C4549E3}" destId="{0622B4E6-1519-4971-866D-D5D927ED9037}" srcOrd="0" destOrd="0" parTransId="{3B0DD504-33E4-40AB-B899-87157D0B6C6D}" sibTransId="{3F3FDD60-DAED-4684-8F99-027036E9A2BB}"/>
    <dgm:cxn modelId="{841C9E74-2942-4DBF-9F44-D6720ED469A2}" srcId="{35A31434-FC89-40CF-957F-80029C4549E3}" destId="{B6BB0EAB-770E-42B5-AC67-8F503CAECAEC}" srcOrd="4" destOrd="0" parTransId="{3CC1FEFE-8F55-4FDC-940A-EFDD7B7B3F66}" sibTransId="{9F95DA3B-98B8-4E78-9A8C-9E5C45A13AE8}"/>
    <dgm:cxn modelId="{87586483-1F35-4A59-BF32-B09321639F27}" srcId="{35A31434-FC89-40CF-957F-80029C4549E3}" destId="{DAD5CBBF-D934-47E9-B7F3-BD800830DBBD}" srcOrd="3" destOrd="0" parTransId="{7F589518-BDCB-4724-A6BB-4C223DE2B750}" sibTransId="{AEF370D1-3C46-4326-828E-6E2B906EF38C}"/>
    <dgm:cxn modelId="{34D2CAA3-FB8E-4255-94F0-DDD80389A1FA}" type="presOf" srcId="{B6BB0EAB-770E-42B5-AC67-8F503CAECAEC}" destId="{88C0F81F-CA1E-4DB6-9035-CE3656D37FBF}" srcOrd="0" destOrd="0" presId="urn:microsoft.com/office/officeart/2008/layout/LinedList"/>
    <dgm:cxn modelId="{6E02A2B9-AF27-4C30-BE1F-02D40046839D}" srcId="{35A31434-FC89-40CF-957F-80029C4549E3}" destId="{95902956-4E12-43E0-A109-BF6BB3058B4F}" srcOrd="2" destOrd="0" parTransId="{CE06B512-310D-48C8-9BFE-E7E25EDA3C81}" sibTransId="{F1719121-CD95-4364-970D-CEC074E7AF76}"/>
    <dgm:cxn modelId="{65FFC3C9-5156-460D-9ACE-3E065CC352DA}" type="presOf" srcId="{95902956-4E12-43E0-A109-BF6BB3058B4F}" destId="{991344BC-9A2C-4A4C-A284-1CBAF77F5E01}" srcOrd="0" destOrd="0" presId="urn:microsoft.com/office/officeart/2008/layout/LinedList"/>
    <dgm:cxn modelId="{9B8492E3-10AB-4457-B94B-ECFE1E8EF967}" type="presOf" srcId="{0622B4E6-1519-4971-866D-D5D927ED9037}" destId="{E9AFE6EB-9E20-451B-9ED0-47BFEDE727BA}" srcOrd="0" destOrd="0" presId="urn:microsoft.com/office/officeart/2008/layout/LinedList"/>
    <dgm:cxn modelId="{161A59D3-990A-4547-B30C-514342EB4065}" type="presParOf" srcId="{7D496289-34EF-41C5-9220-C9D67CE528DC}" destId="{DAD573F7-F37F-44C6-9EC4-8F08DB5AC42B}" srcOrd="0" destOrd="0" presId="urn:microsoft.com/office/officeart/2008/layout/LinedList"/>
    <dgm:cxn modelId="{5B2F0305-CFFE-4649-AB95-C56007809438}" type="presParOf" srcId="{7D496289-34EF-41C5-9220-C9D67CE528DC}" destId="{D4D31D41-EC37-4EEA-9F47-E147D3FCA3E4}" srcOrd="1" destOrd="0" presId="urn:microsoft.com/office/officeart/2008/layout/LinedList"/>
    <dgm:cxn modelId="{4F23A363-D7C8-44B9-B3EC-7704931FA624}" type="presParOf" srcId="{D4D31D41-EC37-4EEA-9F47-E147D3FCA3E4}" destId="{E9AFE6EB-9E20-451B-9ED0-47BFEDE727BA}" srcOrd="0" destOrd="0" presId="urn:microsoft.com/office/officeart/2008/layout/LinedList"/>
    <dgm:cxn modelId="{D56C1720-DC13-48C4-94B0-D6E4C34280AA}" type="presParOf" srcId="{D4D31D41-EC37-4EEA-9F47-E147D3FCA3E4}" destId="{E2756A57-41ED-493E-ACB6-7DE329486B64}" srcOrd="1" destOrd="0" presId="urn:microsoft.com/office/officeart/2008/layout/LinedList"/>
    <dgm:cxn modelId="{A1E17499-8AE6-428B-9B08-4CFF53C4773C}" type="presParOf" srcId="{7D496289-34EF-41C5-9220-C9D67CE528DC}" destId="{8F9D6395-72AB-4D76-98AF-135097C452BE}" srcOrd="2" destOrd="0" presId="urn:microsoft.com/office/officeart/2008/layout/LinedList"/>
    <dgm:cxn modelId="{1C0513A7-779C-40D0-8A27-E5CC8EFF4D2A}" type="presParOf" srcId="{7D496289-34EF-41C5-9220-C9D67CE528DC}" destId="{02C47692-D32A-4F14-8D94-B183C2ADB866}" srcOrd="3" destOrd="0" presId="urn:microsoft.com/office/officeart/2008/layout/LinedList"/>
    <dgm:cxn modelId="{B99D3950-15D0-483D-9567-D56B7FFAC56A}" type="presParOf" srcId="{02C47692-D32A-4F14-8D94-B183C2ADB866}" destId="{C6766635-EC9E-4F25-9684-92C4BA945ECB}" srcOrd="0" destOrd="0" presId="urn:microsoft.com/office/officeart/2008/layout/LinedList"/>
    <dgm:cxn modelId="{345FDE64-3A15-4725-9C00-48C761A194A9}" type="presParOf" srcId="{02C47692-D32A-4F14-8D94-B183C2ADB866}" destId="{4B8EA13D-EEB0-444A-BA7E-87B412237110}" srcOrd="1" destOrd="0" presId="urn:microsoft.com/office/officeart/2008/layout/LinedList"/>
    <dgm:cxn modelId="{8D3AC3F9-8550-4046-841E-A592933C3681}" type="presParOf" srcId="{7D496289-34EF-41C5-9220-C9D67CE528DC}" destId="{FB24AB37-9C70-45A9-9408-523168A90D80}" srcOrd="4" destOrd="0" presId="urn:microsoft.com/office/officeart/2008/layout/LinedList"/>
    <dgm:cxn modelId="{FB9CDF12-2454-476E-9D78-51CD3F456A2D}" type="presParOf" srcId="{7D496289-34EF-41C5-9220-C9D67CE528DC}" destId="{2220B481-58FC-4DE9-B31B-A3C86D74FA85}" srcOrd="5" destOrd="0" presId="urn:microsoft.com/office/officeart/2008/layout/LinedList"/>
    <dgm:cxn modelId="{B3A2C2FB-7D0F-4E29-A628-4254DF7CF048}" type="presParOf" srcId="{2220B481-58FC-4DE9-B31B-A3C86D74FA85}" destId="{991344BC-9A2C-4A4C-A284-1CBAF77F5E01}" srcOrd="0" destOrd="0" presId="urn:microsoft.com/office/officeart/2008/layout/LinedList"/>
    <dgm:cxn modelId="{7979FE74-1B0D-4663-9D29-E7F40C170880}" type="presParOf" srcId="{2220B481-58FC-4DE9-B31B-A3C86D74FA85}" destId="{EDCB1717-2239-4EE0-BE3D-6CD99F875517}" srcOrd="1" destOrd="0" presId="urn:microsoft.com/office/officeart/2008/layout/LinedList"/>
    <dgm:cxn modelId="{C424A516-0DA8-45A1-A3C2-D9A05A9030A3}" type="presParOf" srcId="{7D496289-34EF-41C5-9220-C9D67CE528DC}" destId="{674E4077-BA6C-4AA2-A24E-DBCD37CF4B73}" srcOrd="6" destOrd="0" presId="urn:microsoft.com/office/officeart/2008/layout/LinedList"/>
    <dgm:cxn modelId="{BDA1271E-A480-4394-B414-9B70840C3ED2}" type="presParOf" srcId="{7D496289-34EF-41C5-9220-C9D67CE528DC}" destId="{88326B74-849D-4710-B3EE-C2B258CFBCB4}" srcOrd="7" destOrd="0" presId="urn:microsoft.com/office/officeart/2008/layout/LinedList"/>
    <dgm:cxn modelId="{A0BE32D3-44A7-4832-8773-DB5FF24A74BD}" type="presParOf" srcId="{88326B74-849D-4710-B3EE-C2B258CFBCB4}" destId="{596167B9-DA83-49E2-94D6-D6959E0D0170}" srcOrd="0" destOrd="0" presId="urn:microsoft.com/office/officeart/2008/layout/LinedList"/>
    <dgm:cxn modelId="{DDF7490A-1DDB-4E3A-9327-D722D93EE239}" type="presParOf" srcId="{88326B74-849D-4710-B3EE-C2B258CFBCB4}" destId="{8CA6DC91-3706-49BA-9C50-5D28DC129F74}" srcOrd="1" destOrd="0" presId="urn:microsoft.com/office/officeart/2008/layout/LinedList"/>
    <dgm:cxn modelId="{9050506A-65DE-4735-93BF-7A46AE37D926}" type="presParOf" srcId="{7D496289-34EF-41C5-9220-C9D67CE528DC}" destId="{B549CF8D-0B03-4C59-A193-A0220913506B}" srcOrd="8" destOrd="0" presId="urn:microsoft.com/office/officeart/2008/layout/LinedList"/>
    <dgm:cxn modelId="{D4B87BA0-511F-4965-B3AB-4A93271DE412}" type="presParOf" srcId="{7D496289-34EF-41C5-9220-C9D67CE528DC}" destId="{8D2BCFD6-5533-49F0-AB8A-2C932E68D9D6}" srcOrd="9" destOrd="0" presId="urn:microsoft.com/office/officeart/2008/layout/LinedList"/>
    <dgm:cxn modelId="{35C68A1A-CDD6-4577-B3EE-B0A96875BEB4}" type="presParOf" srcId="{8D2BCFD6-5533-49F0-AB8A-2C932E68D9D6}" destId="{88C0F81F-CA1E-4DB6-9035-CE3656D37FBF}" srcOrd="0" destOrd="0" presId="urn:microsoft.com/office/officeart/2008/layout/LinedList"/>
    <dgm:cxn modelId="{51E67F39-FB1E-4758-9736-A0701048DE46}" type="presParOf" srcId="{8D2BCFD6-5533-49F0-AB8A-2C932E68D9D6}" destId="{06F773B2-72B5-487B-AE90-D1076B83F0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573F7-F37F-44C6-9EC4-8F08DB5AC42B}">
      <dsp:nvSpPr>
        <dsp:cNvPr id="0" name=""/>
        <dsp:cNvSpPr/>
      </dsp:nvSpPr>
      <dsp:spPr>
        <a:xfrm>
          <a:off x="0" y="653"/>
          <a:ext cx="3995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E6EB-9E20-451B-9ED0-47BFEDE727BA}">
      <dsp:nvSpPr>
        <dsp:cNvPr id="0" name=""/>
        <dsp:cNvSpPr/>
      </dsp:nvSpPr>
      <dsp:spPr>
        <a:xfrm>
          <a:off x="0" y="653"/>
          <a:ext cx="3995353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Données de TMJA et %PL </a:t>
          </a:r>
          <a:r>
            <a:rPr lang="fr-FR" sz="1600" kern="1200"/>
            <a:t>mis en base pour les GITT au niveau national par le CEREMA/NEOVYA : Mixte données de modèle et données réelles</a:t>
          </a:r>
          <a:endParaRPr lang="en-US" sz="1600" kern="1200"/>
        </a:p>
      </dsp:txBody>
      <dsp:txXfrm>
        <a:off x="0" y="653"/>
        <a:ext cx="3995353" cy="1070800"/>
      </dsp:txXfrm>
    </dsp:sp>
    <dsp:sp modelId="{8F9D6395-72AB-4D76-98AF-135097C452BE}">
      <dsp:nvSpPr>
        <dsp:cNvPr id="0" name=""/>
        <dsp:cNvSpPr/>
      </dsp:nvSpPr>
      <dsp:spPr>
        <a:xfrm>
          <a:off x="0" y="1071454"/>
          <a:ext cx="3995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66635-EC9E-4F25-9684-92C4BA945ECB}">
      <dsp:nvSpPr>
        <dsp:cNvPr id="0" name=""/>
        <dsp:cNvSpPr/>
      </dsp:nvSpPr>
      <dsp:spPr>
        <a:xfrm>
          <a:off x="0" y="1071454"/>
          <a:ext cx="3995353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Profils théoriques de composition horaire </a:t>
          </a:r>
          <a:r>
            <a:rPr lang="fr-FR" sz="1600" kern="1200"/>
            <a:t>Jour/Soir/Nuit en fonction de la catégorie d’infrastructure routière</a:t>
          </a:r>
          <a:endParaRPr lang="en-US" sz="1600" kern="1200"/>
        </a:p>
      </dsp:txBody>
      <dsp:txXfrm>
        <a:off x="0" y="1071454"/>
        <a:ext cx="3995353" cy="1070800"/>
      </dsp:txXfrm>
    </dsp:sp>
    <dsp:sp modelId="{FB24AB37-9C70-45A9-9408-523168A90D80}">
      <dsp:nvSpPr>
        <dsp:cNvPr id="0" name=""/>
        <dsp:cNvSpPr/>
      </dsp:nvSpPr>
      <dsp:spPr>
        <a:xfrm>
          <a:off x="0" y="2142255"/>
          <a:ext cx="3995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344BC-9A2C-4A4C-A284-1CBAF77F5E01}">
      <dsp:nvSpPr>
        <dsp:cNvPr id="0" name=""/>
        <dsp:cNvSpPr/>
      </dsp:nvSpPr>
      <dsp:spPr>
        <a:xfrm>
          <a:off x="0" y="2142255"/>
          <a:ext cx="3995353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Revêtement moyen standard</a:t>
          </a:r>
          <a:r>
            <a:rPr lang="fr-FR" sz="1600" kern="1200"/>
            <a:t> : R2 pour l’ensemble de la voirie </a:t>
          </a:r>
          <a:endParaRPr lang="en-US" sz="1600" kern="1200"/>
        </a:p>
      </dsp:txBody>
      <dsp:txXfrm>
        <a:off x="0" y="2142255"/>
        <a:ext cx="3995353" cy="1070800"/>
      </dsp:txXfrm>
    </dsp:sp>
    <dsp:sp modelId="{674E4077-BA6C-4AA2-A24E-DBCD37CF4B73}">
      <dsp:nvSpPr>
        <dsp:cNvPr id="0" name=""/>
        <dsp:cNvSpPr/>
      </dsp:nvSpPr>
      <dsp:spPr>
        <a:xfrm>
          <a:off x="0" y="3213056"/>
          <a:ext cx="3995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167B9-DA83-49E2-94D6-D6959E0D0170}">
      <dsp:nvSpPr>
        <dsp:cNvPr id="0" name=""/>
        <dsp:cNvSpPr/>
      </dsp:nvSpPr>
      <dsp:spPr>
        <a:xfrm>
          <a:off x="0" y="3213056"/>
          <a:ext cx="3995353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Vitesse limites autorisées </a:t>
          </a:r>
          <a:r>
            <a:rPr lang="fr-FR" sz="1600" kern="1200"/>
            <a:t>par tronçons et par catégorie de véhicule (VL/PL)</a:t>
          </a:r>
          <a:r>
            <a:rPr lang="fr-FR" sz="1600" b="1" kern="1200"/>
            <a:t> </a:t>
          </a:r>
          <a:endParaRPr lang="en-US" sz="1600" kern="1200"/>
        </a:p>
      </dsp:txBody>
      <dsp:txXfrm>
        <a:off x="0" y="3213056"/>
        <a:ext cx="3995353" cy="1070800"/>
      </dsp:txXfrm>
    </dsp:sp>
    <dsp:sp modelId="{B549CF8D-0B03-4C59-A193-A0220913506B}">
      <dsp:nvSpPr>
        <dsp:cNvPr id="0" name=""/>
        <dsp:cNvSpPr/>
      </dsp:nvSpPr>
      <dsp:spPr>
        <a:xfrm>
          <a:off x="0" y="4283857"/>
          <a:ext cx="3995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0F81F-CA1E-4DB6-9035-CE3656D37FBF}">
      <dsp:nvSpPr>
        <dsp:cNvPr id="0" name=""/>
        <dsp:cNvSpPr/>
      </dsp:nvSpPr>
      <dsp:spPr>
        <a:xfrm>
          <a:off x="0" y="4283857"/>
          <a:ext cx="3995353" cy="107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Ajout forfaitaire 2RM</a:t>
          </a:r>
          <a:endParaRPr lang="en-US" sz="1600" kern="1200"/>
        </a:p>
      </dsp:txBody>
      <dsp:txXfrm>
        <a:off x="0" y="4283857"/>
        <a:ext cx="3995353" cy="107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1367585-7B16-8D25-0036-2FC64A36D6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863C36-36E0-9507-0730-382FAF736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A025-985D-4C00-B763-E7B8AAC9979E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0DBC08-68C5-7939-C1B7-824B253247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C2E446-F411-CB87-FF02-4C9A493A0E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8A912-211D-4AB4-947A-FD58B2315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62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9270C-F806-4638-A44E-6793DB458778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B7D8-9D01-4D31-B3AB-241F4DC16D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852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E9D92-C5CB-4289-8C67-8DF57E605F9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59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1E106-7B3B-68CB-C549-EF9088BB5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3805A9-E0EB-4184-F856-D0E102685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628924-23CC-102D-D026-D98A45E17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5218B-F3F7-01D0-4769-DB620D6BA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3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F087D-3D23-C201-F9FD-D047DBD8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E8E2A1-7974-20F3-55CF-6FAC7E4C9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A1B0DB-4121-CD67-FD6A-597C501C9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A8826-6727-5C9C-2D79-9905C33DC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5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8CB64-40AB-597D-5BC6-CFD7E2F4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7CB1A1-64A2-E913-8EE8-A295DD572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0C34FF-3455-ED71-7B0E-635045892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1A8092-74C7-1947-1B33-6F4619023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6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2B048-ACD5-BD9B-4E31-777331B84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D92030-C794-1D1D-E091-557FF0F35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E4990E-1997-C9B6-82DD-50536B602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CA0D11-884A-5BC8-6543-F57574AB3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5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1AE33-0A3F-AE8D-1707-03DFD7FBF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557F7E-F992-6E9D-22CA-980ABC7EA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856FCA-B889-7FCE-EB5D-E7D4AFE9D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3A2BA5-0F63-7492-C80D-AAF90E3A4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6109C-42DE-3B13-57C7-6A9DB168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17939F-DA96-D360-B730-680748761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43EB5E-C551-29AC-3EDD-45F065917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6E3733-9552-A8D6-FAA7-FF4B308F9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E9D92-C5CB-4289-8C67-8DF57E605F9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23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5AD08C8A-022D-059F-9115-FA300315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B96642A9-503D-E92C-5296-20E4C5BBCB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18681A12-465C-7D15-23E9-74E880D628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83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8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13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5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00DAD-AEE0-369D-90E1-D7A90EFA4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0C7F7D-7971-7A42-29D9-74C0C2E75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D44250-240E-2983-3ADC-5A2F60C0E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6241D0-2F87-F045-1F61-C79455A1A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70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AE007-69B6-F59B-E739-07C73135C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5B1C25-5AB0-6C40-F1C1-7A20F1070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628501-E604-A12B-52FB-6E1320DB4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96D5C0-7BC0-C32B-63F4-4044922FE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9B7D8-9D01-4D31-B3AB-241F4DC16D6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8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1DCFB-32E9-80E2-F7F5-1CBD73A72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9FFB88-8C6A-ECAD-F7EC-D01AC8716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B0D0C-8C0B-67D6-7069-B8AB1AC5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378-5893-4E1E-8B6E-72CA43A2DB88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577E06-04E3-086A-0690-78B3032C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B6A60A-632D-3A3D-249E-EB7BD1EC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45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1DDB6-74B7-6BC8-CCB9-28134CCE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6537B5-8525-0405-FB4D-60DFC6E03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BC6EE-CD34-7ED9-C91B-30B9D280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0369-BCE0-415C-AB93-28744610FC66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6299D8-CD7C-1E17-88DA-25BB6F90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54C1F0-7EA2-E331-C924-8FB1E898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9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DAAFBD-A7C5-1EC2-8715-1137872EF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EFE3E3-75E6-68B3-3A47-2CADCA9CB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A48139-C375-5761-FBEC-4C071314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2056-3F89-4C2E-8E02-1AB30DEA4C39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107FBA-D87F-9E92-94DA-B1077835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6625A-2EFD-A2B5-4718-5A81A8F6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26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7EBB0-EC7F-1733-6611-DCC81805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432106-10D7-8C25-AC85-28E196F4A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BA34B6-630D-5EE6-54C0-D572EDD1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FE72-3633-45B3-A432-7622BD1EC63B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ACD1E-71E7-9406-4DE7-F82AFC6F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91791-7399-1D2A-00CE-070EC4E0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10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13A0F-C752-B1A0-D9A4-B8ADAE4D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4DF83B-87CE-2CF0-649F-2DD6EA99C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1BDB2-9820-910F-90F1-C2B99E3D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B0DE-8F83-4CF0-B317-6648A7FFE41E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E5E9C-E375-9000-72DE-CAE7739C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730EAF-FAE2-1C94-1157-DB71E235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20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19378-813C-07BE-5B62-5B95203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5BBD7-E020-FDD6-FA32-54E1F183C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F97D93-50ED-B180-97A8-C8431D35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E6FA43-1685-092F-3957-D45C5B19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901C-C036-4B68-B0E4-5560DC936A1C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51D9C6-1FC0-4309-7B16-F5608E65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18517D-6820-73B6-7497-8D554D3E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50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86140-B197-956F-507B-ECC2F025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D88EFC-5AB1-31BC-17A9-B268DC6D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41D9A8-99F7-C057-9F58-3C0EFEFDD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2DEFD4-6538-3645-AC41-FC6B70918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8C4CCC-924E-A166-CAA3-4550A25DA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E91FC5-BA65-5A3A-4A1D-D63F61EB1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2EF-C6D4-4202-BA68-E0182CF15F06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0F428D0-2D99-1147-F955-50C43D87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FD2603-12C6-8D74-06FD-1ACB5744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6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FF3B0-B7A5-2409-03F9-C1663878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F70DF8-7C3A-90CF-7DCC-F8848A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A96C-F26B-45B0-9301-F9E66CDEA614}" type="datetime1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61D7A0-2935-A8E3-997B-1D7E0A84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FB715B-D925-2FF6-A48F-14A5EFF9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9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30E627-B4B6-1E7B-B86C-2F8DDEBA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180B-3982-4A42-8144-8238D3E98E61}" type="datetime1">
              <a:rPr lang="fr-FR" smtClean="0"/>
              <a:t>24/06/2026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425E15-3EE6-4799-3646-DF08A9AE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0967CA-796B-4E0F-C24D-5F1E4E87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3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57AC2-8D5B-ADCD-0DBE-C4A9712C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5DA393-F930-96F4-7156-B2ABDD058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C1C90E-EB92-CE1F-94B7-BE2D2D9EF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2B113F-C540-5CEA-1147-F11F9C14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8B4-B5FD-4F07-B84B-6DAAC0C50A98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0DD66F-7F3F-B608-10F4-FD54BD16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B21D32-C52B-D2A7-0BAC-B60DE39C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E540-541C-74E3-C7F1-3033CAC2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B3B85A-7C51-D207-965C-102107EAB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8C230E-7D6F-4B6A-BCCD-3E55E5C44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923F60-542D-5818-F170-3D577324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0EEE-46A0-4000-B0B1-2B9AE1300EF9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8733B3-A80F-2EC5-318A-CFDFD706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083ADE-33D2-DB06-960B-2079F3A2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0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BEBC65-368C-C4E4-27FF-31F3D4DC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50A4E-2FBB-E828-327A-8323D0B89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527EC-7479-E7EF-4D1F-B32402E39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B9FE0-A6EB-42F1-B9F4-FFF6B137CDBD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B2A287-A3B1-9D5D-0900-159FB12E6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93840-6933-1A08-72E1-DCB22C180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58225-1687-4D38-BAB9-220074BF14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10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1B4_6F65197E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8.png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92" y="87490"/>
            <a:ext cx="8911389" cy="66830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1484" y="229853"/>
            <a:ext cx="9806116" cy="5709628"/>
          </a:xfrm>
          <a:solidFill>
            <a:srgbClr val="E84249"/>
          </a:solidFill>
        </p:spPr>
        <p:txBody>
          <a:bodyPr vert="horz" lIns="720000" tIns="720000" rIns="720000" bIns="720000" rtlCol="0" anchor="t" anchorCtr="0">
            <a:normAutofit/>
          </a:bodyPr>
          <a:lstStyle/>
          <a:p>
            <a:r>
              <a:rPr lang="fr-FR" b="1" noProof="0" dirty="0"/>
              <a:t>Étude de sensibilité des données d’entrée routières</a:t>
            </a:r>
            <a:br>
              <a:rPr lang="fr-FR" b="1" noProof="0" dirty="0"/>
            </a:br>
            <a:r>
              <a:rPr lang="fr-FR" b="1" noProof="0" dirty="0"/>
              <a:t>-</a:t>
            </a:r>
            <a:r>
              <a:rPr lang="fr-FR" sz="4000" b="1" noProof="0" dirty="0"/>
              <a:t> </a:t>
            </a:r>
            <a:br>
              <a:rPr lang="fr-FR" sz="4000" b="1" noProof="0" dirty="0"/>
            </a:br>
            <a:r>
              <a:rPr lang="fr-FR" sz="2400" noProof="0" dirty="0"/>
              <a:t>Impact sur les résultats des CBS dans les Hauts-de-Seine (92)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66796-54F4-458B-5B0B-D78DE272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643" y="6081429"/>
            <a:ext cx="2109800" cy="703266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C19783B-F838-E139-92B9-F3F22089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13"/>
    </mc:Choice>
    <mc:Fallback xmlns="">
      <p:transition spd="slow" advTm="413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5E229F-A5E2-9224-3706-D878066C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3" y="0"/>
            <a:ext cx="4848993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FC8BF8-8754-05D8-4E92-31B977ED5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22" y="0"/>
            <a:ext cx="4848993" cy="6858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FDDC8D-77EF-4D21-05D9-1146A545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34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D93F-9B0E-FB0B-69AC-FC4847388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618EAE6-9A53-0128-E503-F85E5FBD2FCA}"/>
              </a:ext>
            </a:extLst>
          </p:cNvPr>
          <p:cNvSpPr txBox="1">
            <a:spLocks/>
          </p:cNvSpPr>
          <p:nvPr/>
        </p:nvSpPr>
        <p:spPr>
          <a:xfrm>
            <a:off x="295361" y="148041"/>
            <a:ext cx="11896639" cy="59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Compositions du trafic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A50A9C-3374-4B6F-9415-E8763978B139}"/>
              </a:ext>
            </a:extLst>
          </p:cNvPr>
          <p:cNvSpPr txBox="1"/>
          <p:nvPr/>
        </p:nvSpPr>
        <p:spPr>
          <a:xfrm>
            <a:off x="1680518" y="6524103"/>
            <a:ext cx="1000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0000"/>
                </a:solidFill>
              </a:rPr>
              <a:t>* Calculs  réalisés sans catégorie 2 et 4a : comparaison avec le forfaitaire sans cat2 et cat 4a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626AEF4-C855-52D2-41EF-6C3120E1A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671675"/>
            <a:ext cx="7800451" cy="592243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33CE7-87B3-5046-2D38-DC3744C4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11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1B0A5F-30C1-E841-E1EC-7F338E0F5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66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83DC103-90AC-2A2A-E8F4-43B8E64265E2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Compositions du trafic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3E6B3EF-8E57-1DE6-7FE1-83E3E82D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7" y="947711"/>
            <a:ext cx="11599593" cy="5385525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328B35-ABA1-DEA3-162E-08C3BB61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2766D2-571B-0879-8A38-A64006768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3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B6C15-5850-962C-4703-CFB2E19E9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6E8F3611-0661-9E06-12C9-38779907F064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</a:t>
            </a:r>
            <a:r>
              <a:rPr lang="fr-FR" sz="3600" b="1" kern="0" cap="all" spc="100" dirty="0">
                <a:solidFill>
                  <a:srgbClr val="E84249"/>
                </a:solidFill>
                <a:latin typeface="+mn-lt"/>
              </a:rPr>
              <a:t>Revêtements de chaussée</a:t>
            </a:r>
            <a:endParaRPr lang="fr-FR" sz="3600" b="1" kern="0" cap="all" spc="100" noProof="0" dirty="0">
              <a:solidFill>
                <a:srgbClr val="E84249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0BE619-713F-59AB-D6E3-5FFA1781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9" y="727589"/>
            <a:ext cx="6063849" cy="613041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739576-FB91-6A4F-CE0B-8628AF7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C478D5-F30B-3099-4B7B-395FE014C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4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5D0D-5112-45B0-0660-1571EC283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7C4FE04-5F5B-A197-3883-6D9D59B82A1E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</a:t>
            </a:r>
            <a:r>
              <a:rPr lang="fr-FR" sz="3600" b="1" kern="0" cap="all" spc="100" dirty="0">
                <a:solidFill>
                  <a:srgbClr val="E84249"/>
                </a:solidFill>
                <a:latin typeface="+mn-lt"/>
              </a:rPr>
              <a:t>Revêtements de chaussée</a:t>
            </a:r>
            <a:endParaRPr lang="fr-FR" sz="3600" b="1" kern="0" cap="all" spc="100" noProof="0" dirty="0">
              <a:solidFill>
                <a:srgbClr val="E84249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6561BB-48FB-4EA7-E4BF-D0D00D6BA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" y="1129588"/>
            <a:ext cx="11201760" cy="520081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8ED62-9448-58E3-B187-745B9CC9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DECE56-A56A-A8A9-0658-8B94E0217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6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5304F-8953-5364-D7EC-B8A46A6F8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DB00872-F1B9-C6F3-1D50-0959151E6CD0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</a:t>
            </a:r>
            <a:r>
              <a:rPr lang="fr-FR" sz="3600" b="1" kern="0" cap="all" spc="100" dirty="0">
                <a:solidFill>
                  <a:srgbClr val="E84249"/>
                </a:solidFill>
                <a:latin typeface="+mn-lt"/>
              </a:rPr>
              <a:t>Vitesses moyennes</a:t>
            </a:r>
            <a:endParaRPr lang="fr-FR" sz="3600" b="1" kern="0" cap="all" spc="100" noProof="0" dirty="0">
              <a:solidFill>
                <a:srgbClr val="E84249"/>
              </a:solidFill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8DF5FC-3409-B21E-0D50-53A953A8B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0" y="725239"/>
            <a:ext cx="5971697" cy="5984721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2CCCA9-E9C9-53C4-7452-014D8CF4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69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732B-D236-2033-AC21-5BD07FA9B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D0FCAD90-274D-75C0-697F-FC21446D8599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</a:t>
            </a:r>
            <a:r>
              <a:rPr lang="fr-FR" sz="3600" b="1" kern="0" cap="all" spc="100" dirty="0">
                <a:solidFill>
                  <a:srgbClr val="E84249"/>
                </a:solidFill>
                <a:latin typeface="+mn-lt"/>
              </a:rPr>
              <a:t>Vitesses moyennes</a:t>
            </a:r>
            <a:endParaRPr lang="fr-FR" sz="3600" b="1" kern="0" cap="all" spc="100" noProof="0" dirty="0">
              <a:solidFill>
                <a:srgbClr val="E84249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FBEE05-6CD5-A8B8-AE40-CCD11ACD8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240" y="1129588"/>
            <a:ext cx="11201759" cy="520081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9FC307-4545-7B4C-FBB3-BBDEEBDC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9E6C63-5E40-6EF1-B631-42EB122CA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A942F-244F-66C9-53B3-7E4978171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5CA0665-54BD-457D-9007-86C300C5E2F0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</a:t>
            </a:r>
            <a:r>
              <a:rPr lang="fr-FR" sz="3600" b="1" kern="0" cap="all" spc="100" dirty="0">
                <a:solidFill>
                  <a:srgbClr val="E84249"/>
                </a:solidFill>
                <a:latin typeface="+mn-lt"/>
              </a:rPr>
              <a:t>TOUTES DONNEES Disponibles</a:t>
            </a:r>
            <a:endParaRPr lang="fr-FR" sz="3600" b="1" kern="0" cap="all" spc="100" noProof="0" dirty="0">
              <a:solidFill>
                <a:srgbClr val="E84249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FCDCCC-3FB7-BD3B-87DA-F33AC94B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51" y="778280"/>
            <a:ext cx="6188697" cy="593168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5B5AA-E898-28D4-24D5-34687165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9222FB-C950-352C-E3B6-EA175A0B7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2ECB-0A07-8D0B-180B-B768A6F1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0D2858D-1481-FC63-422C-E09CFC75567B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Résultats : </a:t>
            </a:r>
            <a:r>
              <a:rPr lang="fr-FR" sz="3600" b="1" kern="0" cap="all" spc="100" dirty="0">
                <a:solidFill>
                  <a:srgbClr val="E84249"/>
                </a:solidFill>
                <a:latin typeface="+mn-lt"/>
              </a:rPr>
              <a:t>TOUTES DONNEES Disponibles</a:t>
            </a:r>
            <a:endParaRPr lang="fr-FR" sz="3600" b="1" kern="0" cap="all" spc="100" noProof="0" dirty="0">
              <a:solidFill>
                <a:srgbClr val="E84249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A9E473-A9F5-45D9-C4C3-3566D9EA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1159691"/>
            <a:ext cx="10261600" cy="476431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72582-A393-0683-A224-1057DDDB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3D8D43-9886-4BAA-BE4A-ABF558673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802E4-0693-E7D8-2920-C7A0818C3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E9FF323-0101-E7F4-E91D-BDCA5106013F}"/>
              </a:ext>
            </a:extLst>
          </p:cNvPr>
          <p:cNvSpPr txBox="1">
            <a:spLocks/>
          </p:cNvSpPr>
          <p:nvPr/>
        </p:nvSpPr>
        <p:spPr>
          <a:xfrm>
            <a:off x="295361" y="73899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Conclusion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C074E5-BF77-B711-0E83-5E2CE078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61" y="636814"/>
            <a:ext cx="11435259" cy="5876221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DCB434-3746-0404-32DF-CC9539C7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97B399-811A-C6D3-E9B7-CF46E907B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369" y="0"/>
            <a:ext cx="729696" cy="7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6519" y="1044973"/>
            <a:ext cx="5634681" cy="5000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marR="381000"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noProof="0" dirty="0">
                <a:solidFill>
                  <a:srgbClr val="DB0A3F"/>
                </a:solidFill>
                <a:effectLst/>
                <a:latin typeface="+mn-lt"/>
              </a:rPr>
              <a:t> Objectif principal :</a:t>
            </a:r>
            <a:r>
              <a:rPr lang="fr-FR" sz="1800" b="0" i="0" u="none" strike="noStrike" noProof="0" dirty="0">
                <a:solidFill>
                  <a:srgbClr val="0C2340"/>
                </a:solidFill>
                <a:effectLst/>
                <a:latin typeface="+mn-lt"/>
              </a:rPr>
              <a:t> Identifier et hiérarchiser les paramètres du trafic routier qui influencent le plus fortement les puissances acoustiques linéiques et l'exposition.</a:t>
            </a:r>
          </a:p>
          <a:p>
            <a:pPr marL="114300" marR="381000" rtl="0" fontAlgn="base">
              <a:buFont typeface="Arial" panose="020B0604020202020204" pitchFamily="34" charset="0"/>
              <a:buChar char="•"/>
            </a:pPr>
            <a:endParaRPr lang="fr-FR" sz="18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 marL="114300" marR="381000"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noProof="0" dirty="0">
                <a:solidFill>
                  <a:srgbClr val="DB0A3F"/>
                </a:solidFill>
                <a:effectLst/>
                <a:latin typeface="+mn-lt"/>
              </a:rPr>
              <a:t> Périmètre d'étude :</a:t>
            </a:r>
            <a:r>
              <a:rPr lang="fr-FR" sz="1800" b="0" i="0" u="none" strike="noStrike" noProof="0" dirty="0">
                <a:solidFill>
                  <a:srgbClr val="0C2340"/>
                </a:solidFill>
                <a:effectLst/>
                <a:latin typeface="+mn-lt"/>
              </a:rPr>
              <a:t> Calculs de sensibilité lancés sur le département du 92 - </a:t>
            </a:r>
            <a:r>
              <a:rPr lang="fr-FR" sz="1800" b="1" i="0" u="none" strike="noStrike" noProof="0" dirty="0">
                <a:solidFill>
                  <a:srgbClr val="DB0A3F"/>
                </a:solidFill>
                <a:effectLst/>
                <a:latin typeface="+mn-lt"/>
              </a:rPr>
              <a:t>25 communes sur 36</a:t>
            </a:r>
            <a:r>
              <a:rPr lang="fr-FR" sz="1800" b="0" i="0" u="none" strike="noStrike" noProof="0" dirty="0">
                <a:solidFill>
                  <a:srgbClr val="0C2340"/>
                </a:solidFill>
                <a:effectLst/>
                <a:latin typeface="+mn-lt"/>
              </a:rPr>
              <a:t>.</a:t>
            </a:r>
          </a:p>
          <a:p>
            <a:pPr marL="114300" marR="381000" rtl="0" fontAlgn="base">
              <a:buFont typeface="Arial" panose="020B0604020202020204" pitchFamily="34" charset="0"/>
              <a:buChar char="•"/>
            </a:pPr>
            <a:endParaRPr lang="fr-FR" sz="18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 marL="114300" marR="381000" rtl="0" fontAlgn="base">
              <a:buFont typeface="Arial" panose="020B0604020202020204" pitchFamily="34" charset="0"/>
              <a:buChar char="•"/>
            </a:pPr>
            <a:r>
              <a:rPr lang="fr-FR" sz="1800" b="1" i="0" u="none" strike="noStrike" noProof="0" dirty="0">
                <a:solidFill>
                  <a:srgbClr val="DB0A3F"/>
                </a:solidFill>
                <a:effectLst/>
                <a:latin typeface="+mn-lt"/>
              </a:rPr>
              <a:t> Calcul :</a:t>
            </a:r>
            <a:r>
              <a:rPr lang="fr-FR" sz="1800" b="0" i="0" u="none" strike="noStrike" noProof="0" dirty="0">
                <a:solidFill>
                  <a:srgbClr val="0C2340"/>
                </a:solidFill>
                <a:effectLst/>
                <a:latin typeface="+mn-lt"/>
              </a:rPr>
              <a:t> Application de la méthode réglementaire européenne </a:t>
            </a:r>
            <a:r>
              <a:rPr lang="fr-FR" sz="1800" b="1" i="0" u="none" strike="noStrike" noProof="0" dirty="0">
                <a:solidFill>
                  <a:srgbClr val="DB0A3F"/>
                </a:solidFill>
                <a:effectLst/>
                <a:latin typeface="+mn-lt"/>
              </a:rPr>
              <a:t>CNOSSOS-FR</a:t>
            </a:r>
            <a:r>
              <a:rPr lang="fr-FR" sz="1800" dirty="0">
                <a:solidFill>
                  <a:srgbClr val="0C2340"/>
                </a:solidFill>
                <a:latin typeface="+mn-lt"/>
              </a:rPr>
              <a:t> – Calcul réalisé sur Mithra-SIG avec les paramètres « E5 »</a:t>
            </a:r>
            <a:endParaRPr lang="fr-FR" sz="1800" b="0" i="0" u="none" strike="noStrike" noProof="0" dirty="0">
              <a:solidFill>
                <a:srgbClr val="0C2340"/>
              </a:solidFill>
              <a:effectLst/>
              <a:latin typeface="+mn-lt"/>
            </a:endParaRPr>
          </a:p>
          <a:p>
            <a:pPr marL="114300" marR="381000" rtl="0" fontAlgn="base">
              <a:buFont typeface="Arial" panose="020B0604020202020204" pitchFamily="34" charset="0"/>
              <a:buChar char="•"/>
            </a:pPr>
            <a:endParaRPr lang="fr-FR" sz="18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 marL="114300" marR="381000" rtl="0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r-FR" sz="1800" b="1" i="0" u="none" strike="noStrike" noProof="0" dirty="0">
                <a:solidFill>
                  <a:srgbClr val="DB0A3F"/>
                </a:solidFill>
                <a:effectLst/>
                <a:latin typeface="+mn-lt"/>
              </a:rPr>
              <a:t> Évaluation de la population :</a:t>
            </a:r>
            <a:r>
              <a:rPr lang="fr-FR" sz="1800" b="0" i="0" u="none" strike="noStrike" noProof="0" dirty="0">
                <a:solidFill>
                  <a:srgbClr val="0C2340"/>
                </a:solidFill>
                <a:effectLst/>
                <a:latin typeface="+mn-lt"/>
              </a:rPr>
              <a:t> Utilisation de la méthode de la médiane pour le décompte des personnes exposées</a:t>
            </a:r>
            <a:r>
              <a:rPr lang="fr-FR" sz="1800" b="0" i="0" u="none" strike="noStrike" noProof="0" dirty="0">
                <a:solidFill>
                  <a:srgbClr val="0C2340"/>
                </a:solidFill>
                <a:effectLst/>
                <a:latin typeface="Arial" panose="020B0604020202020204" pitchFamily="34" charset="0"/>
              </a:rPr>
              <a:t>.</a:t>
            </a:r>
            <a:endParaRPr lang="fr-FR" sz="1800" b="0" i="0" u="none" strike="noStrike" noProof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800" noProof="0" dirty="0">
              <a:solidFill>
                <a:srgbClr val="00689D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519" y="140043"/>
            <a:ext cx="10474969" cy="799671"/>
          </a:xfr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Cadre de l'étude </a:t>
            </a:r>
            <a:endParaRPr lang="fr-FR" sz="2400" noProof="0" dirty="0">
              <a:solidFill>
                <a:srgbClr val="00689D"/>
              </a:solidFill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027"/>
            <a:ext cx="1031712" cy="10317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992D7A-6BED-DA89-FA56-79580B337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957" y="355088"/>
            <a:ext cx="4830909" cy="58960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9C232E0-C0E3-0E4A-A8EC-86525E7A113D}"/>
              </a:ext>
            </a:extLst>
          </p:cNvPr>
          <p:cNvSpPr txBox="1"/>
          <p:nvPr/>
        </p:nvSpPr>
        <p:spPr>
          <a:xfrm>
            <a:off x="7512908" y="6251145"/>
            <a:ext cx="44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Périmètre d’étude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4573A2-89CD-5B2B-7AB1-DCF6E49A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4"/>
    </mc:Choice>
    <mc:Fallback xmlns="">
      <p:transition spd="slow" advTm="395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F5B8C-5726-672E-5F01-125FE1D67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5E75B-82F7-4A2F-7D9E-1F0F24CA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19" y="140043"/>
            <a:ext cx="10474969" cy="799671"/>
          </a:xfr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CNOSSOS-France (2021)</a:t>
            </a:r>
            <a:endParaRPr lang="fr-FR" sz="2400" noProof="0" dirty="0">
              <a:solidFill>
                <a:srgbClr val="00689D"/>
              </a:solidFill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12D0CB-F2F9-C788-73CA-FF1C22C0D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288"/>
            <a:ext cx="1031712" cy="1031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FFDA6-8E02-E7F7-0B20-E837470E707D}"/>
              </a:ext>
            </a:extLst>
          </p:cNvPr>
          <p:cNvSpPr/>
          <p:nvPr/>
        </p:nvSpPr>
        <p:spPr>
          <a:xfrm>
            <a:off x="447457" y="939714"/>
            <a:ext cx="56485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cs typeface="Calibri" panose="020F0502020204030204" pitchFamily="34" charset="0"/>
              </a:rPr>
              <a:t>Classification des véhicules en 4 catégories :</a:t>
            </a:r>
          </a:p>
          <a:p>
            <a:pPr marL="228600" indent="-228600">
              <a:buFont typeface="+mj-lt"/>
              <a:buAutoNum type="arabicPeriod"/>
            </a:pPr>
            <a:endParaRPr lang="fr-FR" sz="1000" dirty="0"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600" dirty="0">
                <a:cs typeface="Calibri" panose="020F0502020204030204" pitchFamily="34" charset="0"/>
              </a:rPr>
              <a:t>Véhicules légers : VL 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600" dirty="0">
                <a:cs typeface="Calibri" panose="020F0502020204030204" pitchFamily="34" charset="0"/>
              </a:rPr>
              <a:t>Véhicules de moyen tonnage 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600" dirty="0">
                <a:cs typeface="Calibri" panose="020F0502020204030204" pitchFamily="34" charset="0"/>
              </a:rPr>
              <a:t>Véhicules lourds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600" dirty="0">
                <a:cs typeface="Calibri" panose="020F0502020204030204" pitchFamily="34" charset="0"/>
              </a:rPr>
              <a:t>Deux-roues motorisés : séparé en deux sous catégories :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sz="1600" dirty="0">
                <a:cs typeface="Calibri" panose="020F0502020204030204" pitchFamily="34" charset="0"/>
              </a:rPr>
              <a:t>Cyclomoteurs à deux, trois et quatre roues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sz="1600" dirty="0">
                <a:cs typeface="Calibri" panose="020F0502020204030204" pitchFamily="34" charset="0"/>
              </a:rPr>
              <a:t>Motocycles avec et sans side-car, tricycles et quadricycles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3FC021-B050-7E8D-3932-FBBCF9668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43" y="1034038"/>
            <a:ext cx="5745263" cy="9880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3AC3B94-EF90-8CF0-59B8-2B5E0DBC1564}"/>
              </a:ext>
            </a:extLst>
          </p:cNvPr>
          <p:cNvSpPr txBox="1"/>
          <p:nvPr/>
        </p:nvSpPr>
        <p:spPr>
          <a:xfrm>
            <a:off x="5931243" y="2116458"/>
            <a:ext cx="62772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cs typeface="Calibri" panose="020F0502020204030204" pitchFamily="34" charset="0"/>
              </a:rPr>
              <a:t>Avec :</a:t>
            </a:r>
          </a:p>
          <a:p>
            <a:r>
              <a:rPr lang="fr-FR" sz="1400" dirty="0" err="1">
                <a:cs typeface="Calibri" panose="020F0502020204030204" pitchFamily="34" charset="0"/>
              </a:rPr>
              <a:t>Lwr,i,m</a:t>
            </a:r>
            <a:r>
              <a:rPr lang="fr-FR" sz="1400" dirty="0">
                <a:cs typeface="Calibri" panose="020F0502020204030204" pitchFamily="34" charset="0"/>
              </a:rPr>
              <a:t> : la puissance acoustique pour le bruit de roulement</a:t>
            </a:r>
          </a:p>
          <a:p>
            <a:r>
              <a:rPr lang="fr-FR" sz="1400" dirty="0" err="1">
                <a:cs typeface="Calibri" panose="020F0502020204030204" pitchFamily="34" charset="0"/>
              </a:rPr>
              <a:t>Lwp,i,m</a:t>
            </a:r>
            <a:r>
              <a:rPr lang="fr-FR" sz="1400" dirty="0">
                <a:cs typeface="Calibri" panose="020F0502020204030204" pitchFamily="34" charset="0"/>
              </a:rPr>
              <a:t> : la puissance acoustique pour le bruit de propulsion</a:t>
            </a:r>
          </a:p>
          <a:p>
            <a:endParaRPr lang="fr-FR" sz="1400" b="1" dirty="0">
              <a:cs typeface="Calibri" panose="020F0502020204030204" pitchFamily="34" charset="0"/>
            </a:endParaRPr>
          </a:p>
          <a:p>
            <a:r>
              <a:rPr lang="fr-FR" sz="1400" b="1" dirty="0">
                <a:cs typeface="Calibri" panose="020F0502020204030204" pitchFamily="34" charset="0"/>
              </a:rPr>
              <a:t>*Pour les deux roues (caté 4), seul le bruit de propulsion est pris en compte.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885519-5733-A846-44A6-2C802A7A5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55" y="4439195"/>
            <a:ext cx="3398645" cy="119755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E2D9B5-87AD-0D9A-6238-EA74A2299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693" y="4377331"/>
            <a:ext cx="6474162" cy="22943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2DBEB3F-67DE-99E7-6537-A81E9C39E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140" y="3716899"/>
            <a:ext cx="6540324" cy="660432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BB0C567-E5A0-42D7-A544-6E40606D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4"/>
    </mc:Choice>
    <mc:Fallback xmlns="">
      <p:transition spd="slow" advTm="395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88B85-4A45-8205-C955-958B25FA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0E341-5AB9-E433-4BCF-176BB144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20" y="134938"/>
            <a:ext cx="10515600" cy="831560"/>
          </a:xfrm>
        </p:spPr>
        <p:txBody>
          <a:bodyPr/>
          <a:lstStyle/>
          <a:p>
            <a:r>
              <a:rPr lang="fr-FR" b="1" dirty="0">
                <a:solidFill>
                  <a:srgbClr val="E84249"/>
                </a:solidFill>
              </a:rPr>
              <a:t>Les indicateurs d’impact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EDBC32-5433-BCF6-1D67-3B8AB999F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0" y="973227"/>
            <a:ext cx="11728360" cy="5426669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E84249"/>
                </a:solidFill>
              </a:rPr>
              <a:t>AEI (</a:t>
            </a:r>
            <a:r>
              <a:rPr lang="fr-FR" sz="2000" i="1" dirty="0" err="1">
                <a:solidFill>
                  <a:srgbClr val="E84249"/>
                </a:solidFill>
              </a:rPr>
              <a:t>Average</a:t>
            </a:r>
            <a:r>
              <a:rPr lang="fr-FR" sz="2000" i="1" dirty="0">
                <a:solidFill>
                  <a:srgbClr val="E84249"/>
                </a:solidFill>
              </a:rPr>
              <a:t> </a:t>
            </a:r>
            <a:r>
              <a:rPr lang="fr-FR" sz="2000" i="1" dirty="0" err="1">
                <a:solidFill>
                  <a:srgbClr val="E84249"/>
                </a:solidFill>
              </a:rPr>
              <a:t>Energetic</a:t>
            </a:r>
            <a:r>
              <a:rPr lang="fr-FR" sz="2000" i="1" dirty="0">
                <a:solidFill>
                  <a:srgbClr val="E84249"/>
                </a:solidFill>
              </a:rPr>
              <a:t> Index</a:t>
            </a:r>
            <a:r>
              <a:rPr lang="fr-FR" sz="2000" dirty="0">
                <a:solidFill>
                  <a:srgbClr val="E84249"/>
                </a:solidFill>
              </a:rPr>
              <a:t>) </a:t>
            </a:r>
            <a:r>
              <a:rPr lang="fr-FR" sz="2000" dirty="0"/>
              <a:t>: Indice moyen d’exposition au bruit généré au sein de la zone d’étude :</a:t>
            </a:r>
          </a:p>
          <a:p>
            <a:endParaRPr lang="fr-FR" sz="2000" dirty="0"/>
          </a:p>
          <a:p>
            <a:r>
              <a:rPr lang="fr-FR" sz="2000" dirty="0"/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000" dirty="0">
                <a:solidFill>
                  <a:srgbClr val="E84249"/>
                </a:solidFill>
              </a:rPr>
              <a:t>&gt;= OMS </a:t>
            </a:r>
            <a:r>
              <a:rPr lang="fr-FR" sz="2000" dirty="0"/>
              <a:t>: Nombre d’habitants qui dépassent les recommandations de l’OMS (53 </a:t>
            </a:r>
            <a:r>
              <a:rPr lang="fr-FR" sz="2000" dirty="0" err="1"/>
              <a:t>dBA</a:t>
            </a:r>
            <a:r>
              <a:rPr lang="fr-FR" sz="2000" dirty="0"/>
              <a:t> </a:t>
            </a:r>
            <a:r>
              <a:rPr lang="fr-FR" sz="2000" dirty="0" err="1"/>
              <a:t>Lden</a:t>
            </a:r>
            <a:r>
              <a:rPr lang="fr-FR" sz="2000" dirty="0"/>
              <a:t> et 45 </a:t>
            </a:r>
            <a:r>
              <a:rPr lang="fr-FR" sz="2000" dirty="0" err="1"/>
              <a:t>dBA</a:t>
            </a:r>
            <a:r>
              <a:rPr lang="fr-FR" sz="2000" dirty="0"/>
              <a:t> Ln)</a:t>
            </a:r>
          </a:p>
          <a:p>
            <a:r>
              <a:rPr lang="fr-FR" sz="2000" dirty="0">
                <a:solidFill>
                  <a:srgbClr val="E84249"/>
                </a:solidFill>
              </a:rPr>
              <a:t>&gt;= VL </a:t>
            </a:r>
            <a:r>
              <a:rPr lang="fr-FR" sz="2000" dirty="0"/>
              <a:t>: Nombre d’habitants qui dépassent les valeurs limites réglementaires (68 </a:t>
            </a:r>
            <a:r>
              <a:rPr lang="fr-FR" sz="2000" dirty="0" err="1"/>
              <a:t>dBA</a:t>
            </a:r>
            <a:r>
              <a:rPr lang="fr-FR" sz="2000" dirty="0"/>
              <a:t> </a:t>
            </a:r>
            <a:r>
              <a:rPr lang="fr-FR" sz="2000" dirty="0" err="1"/>
              <a:t>Lden</a:t>
            </a:r>
            <a:r>
              <a:rPr lang="fr-FR" sz="2000" dirty="0"/>
              <a:t> et 62 dBA pour Ln)</a:t>
            </a:r>
          </a:p>
          <a:p>
            <a:endParaRPr lang="fr-FR" sz="2000" dirty="0"/>
          </a:p>
          <a:p>
            <a:r>
              <a:rPr lang="fr-FR" sz="2000" dirty="0">
                <a:solidFill>
                  <a:srgbClr val="E84249"/>
                </a:solidFill>
              </a:rPr>
              <a:t>Impacts sanitaires :</a:t>
            </a:r>
          </a:p>
          <a:p>
            <a:pPr lvl="1"/>
            <a:r>
              <a:rPr lang="fr-FR" sz="2000" dirty="0">
                <a:solidFill>
                  <a:srgbClr val="E84249"/>
                </a:solidFill>
              </a:rPr>
              <a:t>HA (</a:t>
            </a:r>
            <a:r>
              <a:rPr lang="fr-FR" sz="2000" i="1" dirty="0" err="1">
                <a:solidFill>
                  <a:srgbClr val="E84249"/>
                </a:solidFill>
              </a:rPr>
              <a:t>Highly</a:t>
            </a:r>
            <a:r>
              <a:rPr lang="fr-FR" sz="2000" i="1" dirty="0">
                <a:solidFill>
                  <a:srgbClr val="E84249"/>
                </a:solidFill>
              </a:rPr>
              <a:t> </a:t>
            </a:r>
            <a:r>
              <a:rPr lang="fr-FR" sz="2000" i="1" dirty="0" err="1">
                <a:solidFill>
                  <a:srgbClr val="E84249"/>
                </a:solidFill>
              </a:rPr>
              <a:t>Annoyed</a:t>
            </a:r>
            <a:r>
              <a:rPr lang="fr-FR" sz="2000" dirty="0">
                <a:solidFill>
                  <a:srgbClr val="E84249"/>
                </a:solidFill>
              </a:rPr>
              <a:t>) : </a:t>
            </a:r>
            <a:r>
              <a:rPr lang="fr-FR" sz="2000" dirty="0"/>
              <a:t>Nombre potentiel de cas d’habitants fortement gênés</a:t>
            </a:r>
          </a:p>
          <a:p>
            <a:pPr lvl="1"/>
            <a:r>
              <a:rPr lang="fr-FR" sz="2000" dirty="0">
                <a:solidFill>
                  <a:srgbClr val="E84249"/>
                </a:solidFill>
              </a:rPr>
              <a:t>HSD (</a:t>
            </a:r>
            <a:r>
              <a:rPr lang="fr-FR" sz="2000" i="1" dirty="0" err="1">
                <a:solidFill>
                  <a:srgbClr val="E84249"/>
                </a:solidFill>
              </a:rPr>
              <a:t>Highly</a:t>
            </a:r>
            <a:r>
              <a:rPr lang="fr-FR" sz="2000" i="1" dirty="0">
                <a:solidFill>
                  <a:srgbClr val="E84249"/>
                </a:solidFill>
              </a:rPr>
              <a:t> Sleep </a:t>
            </a:r>
            <a:r>
              <a:rPr lang="fr-FR" sz="2000" i="1" dirty="0" err="1">
                <a:solidFill>
                  <a:srgbClr val="E84249"/>
                </a:solidFill>
              </a:rPr>
              <a:t>Disturbed</a:t>
            </a:r>
            <a:r>
              <a:rPr lang="fr-FR" sz="2000" dirty="0">
                <a:solidFill>
                  <a:srgbClr val="E84249"/>
                </a:solidFill>
              </a:rPr>
              <a:t>) </a:t>
            </a:r>
            <a:r>
              <a:rPr lang="fr-FR" sz="2000" dirty="0"/>
              <a:t>: Nombre potentiel de cas d’habitants fortement perturbés dans leur sommeil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Image 3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FBCC04D7-B37F-90D1-CF56-86E0A731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20279" r="13590" b="19264"/>
          <a:stretch>
            <a:fillRect/>
          </a:stretch>
        </p:blipFill>
        <p:spPr>
          <a:xfrm>
            <a:off x="44041" y="5983337"/>
            <a:ext cx="1036366" cy="8746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5F935C-B7CA-6520-65FD-F96BB6A6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824" y="1426706"/>
            <a:ext cx="4772060" cy="942982"/>
          </a:xfrm>
          <a:prstGeom prst="rect">
            <a:avLst/>
          </a:prstGeom>
          <a:ln w="28575">
            <a:solidFill>
              <a:srgbClr val="E84249"/>
            </a:solidFill>
          </a:ln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735B588-D6AE-7536-7BDB-B4F7ED4D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28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3360" y="1179462"/>
            <a:ext cx="2180183" cy="51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4043" y="1148156"/>
            <a:ext cx="2180183" cy="51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4726" y="1179462"/>
            <a:ext cx="2180183" cy="5150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2953385" y="1827162"/>
            <a:ext cx="18691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u="none" strike="noStrike" cap="none" noProof="0" dirty="0">
                <a:solidFill>
                  <a:srgbClr val="0A2240"/>
                </a:solidFill>
                <a:latin typeface="Lora SemiBold"/>
                <a:ea typeface="Lora SemiBold"/>
                <a:cs typeface="Lora SemiBold"/>
                <a:sym typeface="Lora SemiBold"/>
              </a:rPr>
              <a:t>Effet Composition</a:t>
            </a:r>
            <a:endParaRPr lang="fr-FR" noProof="0" dirty="0"/>
          </a:p>
        </p:txBody>
      </p:sp>
      <p:sp>
        <p:nvSpPr>
          <p:cNvPr id="117" name="Google Shape;117;p15"/>
          <p:cNvSpPr/>
          <p:nvPr/>
        </p:nvSpPr>
        <p:spPr>
          <a:xfrm>
            <a:off x="2953385" y="2103387"/>
            <a:ext cx="1780133" cy="9525"/>
          </a:xfrm>
          <a:prstGeom prst="rect">
            <a:avLst/>
          </a:prstGeom>
          <a:solidFill>
            <a:srgbClr val="0A2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5324068" y="1827162"/>
            <a:ext cx="18691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u="none" strike="noStrike" cap="none" noProof="0" dirty="0">
                <a:solidFill>
                  <a:srgbClr val="0A2240"/>
                </a:solidFill>
                <a:latin typeface="Lora SemiBold"/>
                <a:ea typeface="Lora SemiBold"/>
                <a:cs typeface="Lora SemiBold"/>
                <a:sym typeface="Lora SemiBold"/>
              </a:rPr>
              <a:t>Effet Revêtement</a:t>
            </a:r>
            <a:endParaRPr lang="fr-FR" noProof="0" dirty="0"/>
          </a:p>
        </p:txBody>
      </p:sp>
      <p:sp>
        <p:nvSpPr>
          <p:cNvPr id="119" name="Google Shape;119;p15"/>
          <p:cNvSpPr/>
          <p:nvPr/>
        </p:nvSpPr>
        <p:spPr>
          <a:xfrm>
            <a:off x="5324068" y="2103387"/>
            <a:ext cx="1780133" cy="9525"/>
          </a:xfrm>
          <a:prstGeom prst="rect">
            <a:avLst/>
          </a:prstGeom>
          <a:solidFill>
            <a:srgbClr val="0A2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694751" y="1827162"/>
            <a:ext cx="18691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u="none" strike="noStrike" cap="none" noProof="0" dirty="0">
                <a:solidFill>
                  <a:srgbClr val="0A2240"/>
                </a:solidFill>
                <a:latin typeface="Lora SemiBold"/>
                <a:ea typeface="Lora SemiBold"/>
                <a:cs typeface="Lora SemiBold"/>
                <a:sym typeface="Lora SemiBold"/>
              </a:rPr>
              <a:t>Effet Vitesse Moyenne</a:t>
            </a:r>
            <a:endParaRPr lang="fr-FR" noProof="0" dirty="0"/>
          </a:p>
        </p:txBody>
      </p:sp>
      <p:sp>
        <p:nvSpPr>
          <p:cNvPr id="121" name="Google Shape;121;p15"/>
          <p:cNvSpPr/>
          <p:nvPr/>
        </p:nvSpPr>
        <p:spPr>
          <a:xfrm>
            <a:off x="7694751" y="2322462"/>
            <a:ext cx="1780133" cy="9525"/>
          </a:xfrm>
          <a:prstGeom prst="rect">
            <a:avLst/>
          </a:prstGeom>
          <a:solidFill>
            <a:srgbClr val="0A22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3385" y="1427112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4068" y="1427112"/>
            <a:ext cx="3048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94751" y="1427112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3008894" y="2560083"/>
            <a:ext cx="1869139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975" b="1" i="0" u="none" strike="noStrike" cap="none" noProof="0" dirty="0">
                <a:solidFill>
                  <a:srgbClr val="D81159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•  </a:t>
            </a:r>
            <a:r>
              <a:rPr lang="fr-FR" sz="1200" i="0" u="none" strike="noStrike" cap="none" noProof="0" dirty="0">
                <a:ea typeface="Plus Jakarta Sans"/>
                <a:cs typeface="Plus Jakarta Sans"/>
                <a:sym typeface="Plus Jakarta Sans"/>
              </a:rPr>
              <a:t>Suppression des catégories</a:t>
            </a: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 2 et 4a</a:t>
            </a:r>
          </a:p>
          <a:p>
            <a:pPr marL="171450" marR="0" lvl="0" indent="-17145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Effet du profil réel Jour/Soir/nuit </a:t>
            </a:r>
          </a:p>
          <a:p>
            <a:pPr marL="171450" marR="0" lvl="0" indent="-17145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Données %PL réelles quand disponibles</a:t>
            </a:r>
          </a:p>
          <a:p>
            <a:pPr marL="171450" marR="0" lvl="0" indent="-17145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Composition du parc spécifique au 92 pour les %2RM</a:t>
            </a:r>
          </a:p>
        </p:txBody>
      </p:sp>
      <p:sp>
        <p:nvSpPr>
          <p:cNvPr id="137" name="Google Shape;137;p15"/>
          <p:cNvSpPr txBox="1"/>
          <p:nvPr/>
        </p:nvSpPr>
        <p:spPr>
          <a:xfrm>
            <a:off x="2953385" y="3995886"/>
            <a:ext cx="8572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89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noProof="0" dirty="0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D1D55D2D-96D8-5B81-3186-6962B9770D64}"/>
              </a:ext>
            </a:extLst>
          </p:cNvPr>
          <p:cNvSpPr txBox="1">
            <a:spLocks/>
          </p:cNvSpPr>
          <p:nvPr/>
        </p:nvSpPr>
        <p:spPr>
          <a:xfrm>
            <a:off x="229458" y="229558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Méthode : Etude des différents paramètres</a:t>
            </a:r>
          </a:p>
        </p:txBody>
      </p:sp>
      <p:sp>
        <p:nvSpPr>
          <p:cNvPr id="39" name="Google Shape;134;p15">
            <a:extLst>
              <a:ext uri="{FF2B5EF4-FFF2-40B4-BE49-F238E27FC236}">
                <a16:creationId xmlns:a16="http://schemas.microsoft.com/office/drawing/2014/main" id="{3981A95E-E5D9-5DF6-A474-9E846982D421}"/>
              </a:ext>
            </a:extLst>
          </p:cNvPr>
          <p:cNvSpPr txBox="1"/>
          <p:nvPr/>
        </p:nvSpPr>
        <p:spPr>
          <a:xfrm>
            <a:off x="5324068" y="2416652"/>
            <a:ext cx="1869139" cy="284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>
              <a:lnSpc>
                <a:spcPct val="139897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Utilisation des données APACHE (</a:t>
            </a:r>
            <a:r>
              <a:rPr lang="fr-FR" sz="1200" noProof="0" dirty="0"/>
              <a:t>Auscultation du Profil Acoustique des Chaussées et de leur Efficacité énergétique) pour la modélisation </a:t>
            </a:r>
          </a:p>
          <a:p>
            <a:pPr marL="171450" lvl="0" indent="-171450">
              <a:lnSpc>
                <a:spcPct val="139897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Remplissage des tronçons sans données par la médiane des données APACHE sur le 92. </a:t>
            </a:r>
          </a:p>
        </p:txBody>
      </p:sp>
      <p:sp>
        <p:nvSpPr>
          <p:cNvPr id="41" name="Google Shape;134;p15">
            <a:extLst>
              <a:ext uri="{FF2B5EF4-FFF2-40B4-BE49-F238E27FC236}">
                <a16:creationId xmlns:a16="http://schemas.microsoft.com/office/drawing/2014/main" id="{8BC686F1-187A-D2CD-9416-54CE2F9E1BBA}"/>
              </a:ext>
            </a:extLst>
          </p:cNvPr>
          <p:cNvSpPr txBox="1"/>
          <p:nvPr/>
        </p:nvSpPr>
        <p:spPr>
          <a:xfrm>
            <a:off x="7729277" y="2587033"/>
            <a:ext cx="186913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>
              <a:lnSpc>
                <a:spcPct val="139897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Application des vitesses moyennes disponibles sur le 92 (FCD/SITER)</a:t>
            </a:r>
            <a:r>
              <a:rPr lang="fr-FR" sz="1200" noProof="0" dirty="0"/>
              <a:t> </a:t>
            </a:r>
          </a:p>
          <a:p>
            <a:pPr marL="171450" lvl="0" indent="-171450">
              <a:lnSpc>
                <a:spcPct val="139897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200" noProof="0" dirty="0">
                <a:ea typeface="Plus Jakarta Sans"/>
                <a:cs typeface="Plus Jakarta Sans"/>
                <a:sym typeface="Plus Jakarta Sans"/>
              </a:rPr>
              <a:t>Remplissage des tronçons sans données à partir d’un multiplicateur des vitesses limites calculés sur l’ensemble des données disponibles sur l’IDF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CAD29F31-6D40-B3A2-5072-DD6622EA00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288"/>
            <a:ext cx="1031712" cy="103171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618F2A-CA7C-3BF9-5FE5-3C253121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7B53CD00-46DE-38C4-3A4A-5CEC0E88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1">
            <a:extLst>
              <a:ext uri="{FF2B5EF4-FFF2-40B4-BE49-F238E27FC236}">
                <a16:creationId xmlns:a16="http://schemas.microsoft.com/office/drawing/2014/main" id="{D6F28B2D-7E49-9933-492E-CFFB3C2C39D5}"/>
              </a:ext>
            </a:extLst>
          </p:cNvPr>
          <p:cNvSpPr txBox="1">
            <a:spLocks/>
          </p:cNvSpPr>
          <p:nvPr/>
        </p:nvSpPr>
        <p:spPr>
          <a:xfrm>
            <a:off x="229458" y="229558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Méthode Forfaitaire « nationale »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098B23-8112-BDDC-8BEA-44B66FB55F1D}"/>
              </a:ext>
            </a:extLst>
          </p:cNvPr>
          <p:cNvSpPr txBox="1"/>
          <p:nvPr/>
        </p:nvSpPr>
        <p:spPr>
          <a:xfrm>
            <a:off x="3583458" y="6581001"/>
            <a:ext cx="9341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noProof="0" dirty="0"/>
              <a:t>Source : https://docs.numerique.gouv.fr/docs/7e287fa1-d85f-4e38-8ecc-3bc37eee8f7b/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A2B849-EAA6-0B34-8761-1CB038BD0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" y="5762804"/>
            <a:ext cx="1031712" cy="10317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A24508-CEFE-66B4-A31C-7F2748C14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48" y="1026609"/>
            <a:ext cx="4334715" cy="2031545"/>
          </a:xfrm>
          <a:prstGeom prst="rect">
            <a:avLst/>
          </a:prstGeom>
          <a:noFill/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63EBB60-3F01-FE5F-D7CA-4A67DAF5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10865"/>
              </p:ext>
            </p:extLst>
          </p:nvPr>
        </p:nvGraphicFramePr>
        <p:xfrm>
          <a:off x="5390462" y="3222300"/>
          <a:ext cx="5727700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2932140795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3792562498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364070276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1368404967"/>
                    </a:ext>
                  </a:extLst>
                </a:gridCol>
                <a:gridCol w="979805">
                  <a:extLst>
                    <a:ext uri="{9D8B030D-6E8A-4147-A177-3AD203B41FA5}">
                      <a16:colId xmlns:a16="http://schemas.microsoft.com/office/drawing/2014/main" val="3298729119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380207611"/>
                    </a:ext>
                  </a:extLst>
                </a:gridCol>
                <a:gridCol w="1081405">
                  <a:extLst>
                    <a:ext uri="{9D8B030D-6E8A-4147-A177-3AD203B41FA5}">
                      <a16:colId xmlns:a16="http://schemas.microsoft.com/office/drawing/2014/main" val="715092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 AR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Coefficient horaire Cerema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% TMJA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442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Journée/h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Soirée/h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Nuit/h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Jour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Soir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Nuit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56954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VL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17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18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100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70.6%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22.2%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8.0%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2026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PL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19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28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50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63.2%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14.3%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16.0%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9275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061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1" kern="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VU</a:t>
                      </a:r>
                    </a:p>
                  </a:txBody>
                  <a:tcPr marL="44450" marR="44450" marT="0" marB="0" anchor="ctr">
                    <a:solidFill>
                      <a:srgbClr val="15608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1" kern="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Coefficient horaire Cerema</a:t>
                      </a:r>
                    </a:p>
                  </a:txBody>
                  <a:tcPr marL="44450" marR="44450" marT="0" marB="0" anchor="b"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1" kern="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TMJA</a:t>
                      </a:r>
                    </a:p>
                  </a:txBody>
                  <a:tcPr marL="44450" marR="44450" marT="0" marB="0" anchor="b"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81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Journée/h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Soirée/h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Nuit/h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Jour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Soir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Nuit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8933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VL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16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20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143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75.0%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20.0%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5.6%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2270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PL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15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36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91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80.0%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11.1%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kern="0" noProof="0" dirty="0">
                          <a:effectLst/>
                        </a:rPr>
                        <a:t>8.8%</a:t>
                      </a:r>
                      <a:endParaRPr lang="fr-FR" sz="110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070129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EAF7C0A-E3D2-86C8-968B-D72453C65659}"/>
              </a:ext>
            </a:extLst>
          </p:cNvPr>
          <p:cNvSpPr txBox="1"/>
          <p:nvPr/>
        </p:nvSpPr>
        <p:spPr>
          <a:xfrm>
            <a:off x="5663513" y="4968071"/>
            <a:ext cx="6462584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i="1" kern="1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Composition du trafic J/S/N forfaitaire Cerema pour les infras AR et VU </a:t>
            </a:r>
          </a:p>
        </p:txBody>
      </p:sp>
      <p:pic>
        <p:nvPicPr>
          <p:cNvPr id="21" name="Google Shape;165;p17" descr="image.png">
            <a:extLst>
              <a:ext uri="{FF2B5EF4-FFF2-40B4-BE49-F238E27FC236}">
                <a16:creationId xmlns:a16="http://schemas.microsoft.com/office/drawing/2014/main" id="{061994F1-6910-1F31-CF30-35AC220C8C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7545" y="5579502"/>
            <a:ext cx="2634615" cy="8212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6D26D0F-0543-D549-1440-444C9AC3DC07}"/>
              </a:ext>
            </a:extLst>
          </p:cNvPr>
          <p:cNvSpPr txBox="1"/>
          <p:nvPr/>
        </p:nvSpPr>
        <p:spPr>
          <a:xfrm>
            <a:off x="7152640" y="5696480"/>
            <a:ext cx="282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noProof="0" dirty="0">
                <a:solidFill>
                  <a:schemeClr val="bg1"/>
                </a:solidFill>
              </a:rPr>
              <a:t>AR : + 1.59% * </a:t>
            </a:r>
            <a:r>
              <a:rPr lang="fr-FR" noProof="0" dirty="0" err="1">
                <a:solidFill>
                  <a:schemeClr val="bg1"/>
                </a:solidFill>
              </a:rPr>
              <a:t>Trafic_h</a:t>
            </a:r>
            <a:endParaRPr lang="fr-FR" noProof="0" dirty="0">
              <a:solidFill>
                <a:schemeClr val="bg1"/>
              </a:solidFill>
            </a:endParaRPr>
          </a:p>
          <a:p>
            <a:pPr lvl="0"/>
            <a:r>
              <a:rPr lang="fr-FR" noProof="0" dirty="0">
                <a:solidFill>
                  <a:schemeClr val="bg1"/>
                </a:solidFill>
              </a:rPr>
              <a:t>VU : + 3.</a:t>
            </a:r>
            <a:r>
              <a:rPr lang="fr-FR" dirty="0">
                <a:solidFill>
                  <a:schemeClr val="bg1"/>
                </a:solidFill>
              </a:rPr>
              <a:t>45% *</a:t>
            </a:r>
            <a:r>
              <a:rPr lang="fr-FR" noProof="0" dirty="0">
                <a:solidFill>
                  <a:schemeClr val="bg1"/>
                </a:solidFill>
              </a:rPr>
              <a:t> </a:t>
            </a:r>
            <a:r>
              <a:rPr lang="fr-FR" noProof="0" dirty="0" err="1">
                <a:solidFill>
                  <a:schemeClr val="bg1"/>
                </a:solidFill>
              </a:rPr>
              <a:t>Trafic_h</a:t>
            </a:r>
            <a:endParaRPr lang="fr-FR" noProof="0" dirty="0">
              <a:solidFill>
                <a:schemeClr val="bg1"/>
              </a:solidFill>
            </a:endParaRPr>
          </a:p>
          <a:p>
            <a:endParaRPr lang="fr-FR" noProof="0" dirty="0">
              <a:solidFill>
                <a:schemeClr val="bg1"/>
              </a:solidFill>
            </a:endParaRPr>
          </a:p>
        </p:txBody>
      </p:sp>
      <p:graphicFrame>
        <p:nvGraphicFramePr>
          <p:cNvPr id="40" name="ZoneTexte 1">
            <a:extLst>
              <a:ext uri="{FF2B5EF4-FFF2-40B4-BE49-F238E27FC236}">
                <a16:creationId xmlns:a16="http://schemas.microsoft.com/office/drawing/2014/main" id="{DF8EB2B9-9F57-ACF2-7372-947AFC7881BA}"/>
              </a:ext>
            </a:extLst>
          </p:cNvPr>
          <p:cNvGraphicFramePr/>
          <p:nvPr/>
        </p:nvGraphicFramePr>
        <p:xfrm>
          <a:off x="642550" y="1375719"/>
          <a:ext cx="3995353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B3024D8-82F7-0E6F-8BE5-0CB2A3FE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83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4B043FB-27B9-8587-F40E-5CAB3A48A1CC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Composition horaire Réelle de Trafic </a:t>
            </a:r>
          </a:p>
        </p:txBody>
      </p:sp>
      <p:graphicFrame>
        <p:nvGraphicFramePr>
          <p:cNvPr id="5" name="Google Shape;166;p17">
            <a:extLst>
              <a:ext uri="{FF2B5EF4-FFF2-40B4-BE49-F238E27FC236}">
                <a16:creationId xmlns:a16="http://schemas.microsoft.com/office/drawing/2014/main" id="{4DE6E922-77CB-953A-3FB5-C60E97F88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396086"/>
              </p:ext>
            </p:extLst>
          </p:nvPr>
        </p:nvGraphicFramePr>
        <p:xfrm>
          <a:off x="599440" y="1029229"/>
          <a:ext cx="10668000" cy="14859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2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FFFFFF"/>
                          </a:solidFill>
                          <a:sym typeface="Plus Jakarta Sans SemiBold"/>
                        </a:rPr>
                        <a:t>Catégorie de véhicule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FFFFFF"/>
                          </a:solidFill>
                          <a:sym typeface="Plus Jakarta Sans SemiBold"/>
                        </a:rPr>
                        <a:t>Journée (6h - 18h)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FFFFFF"/>
                          </a:solidFill>
                          <a:sym typeface="Plus Jakarta Sans SemiBold"/>
                        </a:rPr>
                        <a:t>Soirée (18h - 22h)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FFFFFF"/>
                          </a:solidFill>
                          <a:sym typeface="Plus Jakarta Sans SemiBold"/>
                        </a:rPr>
                        <a:t>Nuit (22h - 6h)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Véhicules Légers (VL)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63.0 % 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22.3 %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14.6 %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Poids Lourds (PL)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67.0 %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19.4 %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13.6 %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1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Deux-Roues Motorisés (2RM)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58.2 %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28.1 %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500" b="0" u="none" strike="noStrike" cap="none" noProof="0" dirty="0">
                          <a:solidFill>
                            <a:srgbClr val="000000"/>
                          </a:solidFill>
                          <a:sym typeface="Plus Jakarta Sans"/>
                        </a:rPr>
                        <a:t>13.8 %</a:t>
                      </a:r>
                      <a:endParaRPr lang="fr-FR" sz="1500" noProof="0" dirty="0"/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AC5A7E3-7047-0FDD-5E51-B8213E4AFDE0}"/>
              </a:ext>
            </a:extLst>
          </p:cNvPr>
          <p:cNvSpPr txBox="1"/>
          <p:nvPr/>
        </p:nvSpPr>
        <p:spPr>
          <a:xfrm>
            <a:off x="1315720" y="2515129"/>
            <a:ext cx="956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noProof="0" dirty="0"/>
              <a:t>Composition horaire par catégorie recalculées à partir des points de comptage sur le 92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5EE87CA-11A1-363C-F08A-B9E13F755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53615"/>
              </p:ext>
            </p:extLst>
          </p:nvPr>
        </p:nvGraphicFramePr>
        <p:xfrm>
          <a:off x="3699509" y="3047497"/>
          <a:ext cx="4467861" cy="229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339">
                  <a:extLst>
                    <a:ext uri="{9D8B030D-6E8A-4147-A177-3AD203B41FA5}">
                      <a16:colId xmlns:a16="http://schemas.microsoft.com/office/drawing/2014/main" val="3522142500"/>
                    </a:ext>
                  </a:extLst>
                </a:gridCol>
                <a:gridCol w="928962">
                  <a:extLst>
                    <a:ext uri="{9D8B030D-6E8A-4147-A177-3AD203B41FA5}">
                      <a16:colId xmlns:a16="http://schemas.microsoft.com/office/drawing/2014/main" val="2315486378"/>
                    </a:ext>
                  </a:extLst>
                </a:gridCol>
                <a:gridCol w="849334">
                  <a:extLst>
                    <a:ext uri="{9D8B030D-6E8A-4147-A177-3AD203B41FA5}">
                      <a16:colId xmlns:a16="http://schemas.microsoft.com/office/drawing/2014/main" val="1488922287"/>
                    </a:ext>
                  </a:extLst>
                </a:gridCol>
                <a:gridCol w="1203226">
                  <a:extLst>
                    <a:ext uri="{9D8B030D-6E8A-4147-A177-3AD203B41FA5}">
                      <a16:colId xmlns:a16="http://schemas.microsoft.com/office/drawing/2014/main" val="1929892096"/>
                    </a:ext>
                  </a:extLst>
                </a:gridCol>
              </a:tblGrid>
              <a:tr h="55341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b="1" u="none" strike="noStrike" noProof="0" dirty="0">
                          <a:effectLst/>
                        </a:rPr>
                        <a:t>Période</a:t>
                      </a:r>
                      <a:endParaRPr lang="fr-FR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%VL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%PL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%2RM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770054"/>
                  </a:ext>
                </a:extLst>
              </a:tr>
              <a:tr h="5810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b="1" u="none" strike="noStrike" noProof="0" dirty="0">
                          <a:effectLst/>
                        </a:rPr>
                        <a:t>Jour</a:t>
                      </a:r>
                      <a:endParaRPr lang="fr-FR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85.8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5.2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9.0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7485782"/>
                  </a:ext>
                </a:extLst>
              </a:tr>
              <a:tr h="5810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b="1" u="none" strike="noStrike" noProof="0" dirty="0">
                          <a:effectLst/>
                        </a:rPr>
                        <a:t>Soir</a:t>
                      </a:r>
                      <a:endParaRPr lang="fr-FR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83.8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4.0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12.2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084268"/>
                  </a:ext>
                </a:extLst>
              </a:tr>
              <a:tr h="5810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b="1" u="none" strike="noStrike" noProof="0" dirty="0">
                          <a:effectLst/>
                        </a:rPr>
                        <a:t>Nuit</a:t>
                      </a:r>
                      <a:endParaRPr lang="fr-FR" sz="15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86.4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4.4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500" u="none" strike="noStrike" noProof="0" dirty="0">
                          <a:effectLst/>
                        </a:rPr>
                        <a:t>9.2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048445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395C8B8-D424-CF2B-F97F-EADEDE449175}"/>
              </a:ext>
            </a:extLst>
          </p:cNvPr>
          <p:cNvSpPr txBox="1"/>
          <p:nvPr/>
        </p:nvSpPr>
        <p:spPr>
          <a:xfrm>
            <a:off x="1966457" y="5507197"/>
            <a:ext cx="956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noProof="0" dirty="0"/>
              <a:t>Composition moyenne du trafic à partir des points de comptage sur le 92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E8F43E-4721-456E-20B0-65635C432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" y="5826288"/>
            <a:ext cx="1031712" cy="1031712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0B38ED7-DFBA-484A-516F-763C8FB5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41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9621DA98-971A-35D4-2774-43BAA1F5C44A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Données de chaussée : APACHE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0C4EC9-389E-B5F0-CB38-A753CDA851A9}"/>
              </a:ext>
            </a:extLst>
          </p:cNvPr>
          <p:cNvSpPr txBox="1"/>
          <p:nvPr/>
        </p:nvSpPr>
        <p:spPr>
          <a:xfrm>
            <a:off x="528320" y="1249680"/>
            <a:ext cx="6482080" cy="517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645D43-DBB1-26AB-7CAC-564E72C31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757058"/>
            <a:ext cx="8133457" cy="4937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E8344F5-F976-B5C2-1E34-965B4DF7DBA2}"/>
                  </a:ext>
                </a:extLst>
              </p:cNvPr>
              <p:cNvSpPr txBox="1"/>
              <p:nvPr/>
            </p:nvSpPr>
            <p:spPr>
              <a:xfrm>
                <a:off x="690880" y="774427"/>
                <a:ext cx="3078480" cy="5309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fr-FR" dirty="0"/>
                  <a:t>Données de qualité de revêtement APACHE récoltées entre Juin 2024 et mai 2026</a:t>
                </a:r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fr-FR" dirty="0"/>
                  <a:t>Environ 50% du réseau GITT couvert (le reste est en cours)</a:t>
                </a:r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fr-FR" dirty="0"/>
                  <a:t>Pour les tronçons sans données, on garde le </a:t>
                </a:r>
                <a:r>
                  <a:rPr lang="fr-FR" dirty="0" err="1"/>
                  <a:t>delta_Renault</a:t>
                </a:r>
                <a:r>
                  <a:rPr lang="fr-FR" dirty="0"/>
                  <a:t> médian (8,2 dB(A).</a:t>
                </a:r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fr-FR" dirty="0"/>
                  <a:t>Utilisation du delta Renault tel quel directement sur la puissance acoustique de roulement : Calcul réalisé en R2 :</a:t>
                </a:r>
                <a:br>
                  <a:rPr lang="fr-FR" dirty="0"/>
                </a:br>
                <a:endParaRPr lang="fr-FR" dirty="0"/>
              </a:p>
              <a:p>
                <a:pPr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b="1" i="1" smtClean="0"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lang="fr-FR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fr-FR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500" b="1" i="1" smtClean="0"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lang="fr-FR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15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m:rPr>
                              <m:nor/>
                            </m:rP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Renault</m:t>
                          </m:r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fr-FR" sz="1500" b="1" i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E8344F5-F976-B5C2-1E34-965B4DF7D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" y="774427"/>
                <a:ext cx="3078480" cy="5309146"/>
              </a:xfrm>
              <a:prstGeom prst="rect">
                <a:avLst/>
              </a:prstGeom>
              <a:blipFill>
                <a:blip r:embed="rId4"/>
                <a:stretch>
                  <a:fillRect l="-1188" t="-459" r="-2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9738DF2A-D068-A89D-F349-7768D729E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6014004"/>
            <a:ext cx="843996" cy="8439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6ABC2D2-2626-1C37-AEF5-AD9ADAC283B6}"/>
              </a:ext>
            </a:extLst>
          </p:cNvPr>
          <p:cNvSpPr txBox="1"/>
          <p:nvPr/>
        </p:nvSpPr>
        <p:spPr>
          <a:xfrm>
            <a:off x="1507526" y="6159510"/>
            <a:ext cx="1000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0000"/>
                </a:solidFill>
              </a:rPr>
              <a:t>* Simplification du modèle </a:t>
            </a:r>
            <a:r>
              <a:rPr lang="fr-FR" sz="1400" i="1" dirty="0" err="1">
                <a:solidFill>
                  <a:srgbClr val="FF0000"/>
                </a:solidFill>
              </a:rPr>
              <a:t>cnossos</a:t>
            </a:r>
            <a:r>
              <a:rPr lang="fr-FR" sz="1400" i="1" dirty="0">
                <a:solidFill>
                  <a:srgbClr val="FF0000"/>
                </a:solidFill>
              </a:rPr>
              <a:t>, l'interaction du revêtement sur le bruit moteur n'est pas prise en compte ici, ce dernier étant calculé de manière constante sur la base de la référence R2.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9518C4-824A-066B-70E7-4EFE2081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11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A8E18-23C2-EDAD-88BC-E5CE85DD3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D8BF36-3546-D372-A4C5-43DDE28DF2DF}"/>
              </a:ext>
            </a:extLst>
          </p:cNvPr>
          <p:cNvSpPr txBox="1">
            <a:spLocks/>
          </p:cNvSpPr>
          <p:nvPr/>
        </p:nvSpPr>
        <p:spPr>
          <a:xfrm>
            <a:off x="295361" y="148040"/>
            <a:ext cx="11896639" cy="79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360000" tIns="0" rIns="360000" bIns="36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600" b="1" kern="0" cap="all" spc="100" noProof="0" dirty="0">
                <a:solidFill>
                  <a:srgbClr val="E84249"/>
                </a:solidFill>
                <a:latin typeface="+mn-lt"/>
              </a:rPr>
              <a:t>Données : Vitesses moyennes</a:t>
            </a:r>
          </a:p>
        </p:txBody>
      </p:sp>
      <p:pic>
        <p:nvPicPr>
          <p:cNvPr id="9" name="Google Shape;206;p19" descr="image.png">
            <a:extLst>
              <a:ext uri="{FF2B5EF4-FFF2-40B4-BE49-F238E27FC236}">
                <a16:creationId xmlns:a16="http://schemas.microsoft.com/office/drawing/2014/main" id="{3BC21547-ADB7-DF26-29AD-8A59345321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660" y="781451"/>
            <a:ext cx="5128260" cy="290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7;p19" descr="image.png">
            <a:extLst>
              <a:ext uri="{FF2B5EF4-FFF2-40B4-BE49-F238E27FC236}">
                <a16:creationId xmlns:a16="http://schemas.microsoft.com/office/drawing/2014/main" id="{9E209287-C0D1-E540-3652-579AA5FA41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660" y="3912384"/>
            <a:ext cx="5143500" cy="27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8;p19">
            <a:extLst>
              <a:ext uri="{FF2B5EF4-FFF2-40B4-BE49-F238E27FC236}">
                <a16:creationId xmlns:a16="http://schemas.microsoft.com/office/drawing/2014/main" id="{D1B1F77B-FB4D-D93C-CA0A-987823ADFA5A}"/>
              </a:ext>
            </a:extLst>
          </p:cNvPr>
          <p:cNvSpPr txBox="1"/>
          <p:nvPr/>
        </p:nvSpPr>
        <p:spPr>
          <a:xfrm>
            <a:off x="694690" y="969670"/>
            <a:ext cx="48806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u="none" strike="noStrike" cap="none" noProof="0" dirty="0">
                <a:solidFill>
                  <a:srgbClr val="0A2240"/>
                </a:solidFill>
                <a:ea typeface="Lora SemiBold"/>
                <a:cs typeface="Lora SemiBold"/>
                <a:sym typeface="Lora SemiBold"/>
              </a:rPr>
              <a:t>Bases de données : </a:t>
            </a:r>
            <a:endParaRPr lang="fr-FR" noProof="0" dirty="0"/>
          </a:p>
        </p:txBody>
      </p:sp>
      <p:sp>
        <p:nvSpPr>
          <p:cNvPr id="15" name="Google Shape;209;p19">
            <a:extLst>
              <a:ext uri="{FF2B5EF4-FFF2-40B4-BE49-F238E27FC236}">
                <a16:creationId xmlns:a16="http://schemas.microsoft.com/office/drawing/2014/main" id="{2EB6D933-8EE1-CF33-9E00-9D99A196680D}"/>
              </a:ext>
            </a:extLst>
          </p:cNvPr>
          <p:cNvSpPr/>
          <p:nvPr/>
        </p:nvSpPr>
        <p:spPr>
          <a:xfrm>
            <a:off x="694690" y="1283994"/>
            <a:ext cx="4648200" cy="45719"/>
          </a:xfrm>
          <a:prstGeom prst="rect">
            <a:avLst/>
          </a:prstGeom>
          <a:solidFill>
            <a:srgbClr val="D81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0;p19">
            <a:extLst>
              <a:ext uri="{FF2B5EF4-FFF2-40B4-BE49-F238E27FC236}">
                <a16:creationId xmlns:a16="http://schemas.microsoft.com/office/drawing/2014/main" id="{73BB6B1C-F70C-54B2-4EFD-BD296D2C913E}"/>
              </a:ext>
            </a:extLst>
          </p:cNvPr>
          <p:cNvSpPr txBox="1"/>
          <p:nvPr/>
        </p:nvSpPr>
        <p:spPr>
          <a:xfrm>
            <a:off x="694690" y="1355879"/>
            <a:ext cx="46482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0" u="none" strike="noStrike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Deux sources de données réelles ont été fusionnées pour affiner le profil de vitesse :</a:t>
            </a:r>
            <a:endParaRPr lang="fr-FR" sz="1500" noProof="0" dirty="0"/>
          </a:p>
        </p:txBody>
      </p:sp>
      <p:sp>
        <p:nvSpPr>
          <p:cNvPr id="19" name="Google Shape;211;p19">
            <a:extLst>
              <a:ext uri="{FF2B5EF4-FFF2-40B4-BE49-F238E27FC236}">
                <a16:creationId xmlns:a16="http://schemas.microsoft.com/office/drawing/2014/main" id="{EBEAC866-EE71-D905-0886-3F4E653549E4}"/>
              </a:ext>
            </a:extLst>
          </p:cNvPr>
          <p:cNvSpPr txBox="1"/>
          <p:nvPr/>
        </p:nvSpPr>
        <p:spPr>
          <a:xfrm>
            <a:off x="687070" y="4262565"/>
            <a:ext cx="48806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u="none" strike="noStrike" cap="none" noProof="0" dirty="0">
                <a:solidFill>
                  <a:srgbClr val="0A2240"/>
                </a:solidFill>
                <a:ea typeface="Lora SemiBold"/>
                <a:cs typeface="Lora SemiBold"/>
                <a:sym typeface="Lora SemiBold"/>
              </a:rPr>
              <a:t>Règles d’implémentations :</a:t>
            </a:r>
            <a:endParaRPr lang="fr-FR" noProof="0" dirty="0"/>
          </a:p>
        </p:txBody>
      </p:sp>
      <p:sp>
        <p:nvSpPr>
          <p:cNvPr id="21" name="Google Shape;212;p19">
            <a:extLst>
              <a:ext uri="{FF2B5EF4-FFF2-40B4-BE49-F238E27FC236}">
                <a16:creationId xmlns:a16="http://schemas.microsoft.com/office/drawing/2014/main" id="{65D64C10-B963-348B-C4A2-789F9B75706B}"/>
              </a:ext>
            </a:extLst>
          </p:cNvPr>
          <p:cNvSpPr/>
          <p:nvPr/>
        </p:nvSpPr>
        <p:spPr>
          <a:xfrm>
            <a:off x="698500" y="4560123"/>
            <a:ext cx="4655820" cy="56376"/>
          </a:xfrm>
          <a:prstGeom prst="rect">
            <a:avLst/>
          </a:prstGeom>
          <a:solidFill>
            <a:srgbClr val="D81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13;p19">
            <a:extLst>
              <a:ext uri="{FF2B5EF4-FFF2-40B4-BE49-F238E27FC236}">
                <a16:creationId xmlns:a16="http://schemas.microsoft.com/office/drawing/2014/main" id="{C3D1E86E-7371-4D8D-6BDE-F1C323EC5B97}"/>
              </a:ext>
            </a:extLst>
          </p:cNvPr>
          <p:cNvSpPr txBox="1"/>
          <p:nvPr/>
        </p:nvSpPr>
        <p:spPr>
          <a:xfrm>
            <a:off x="576649" y="4633266"/>
            <a:ext cx="502151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0" u="none" strike="noStrike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1 - Les vitesses moyennes réelles du réseau sont conservées.</a:t>
            </a:r>
            <a:endParaRPr lang="fr-FR" sz="1500" noProof="0" dirty="0"/>
          </a:p>
        </p:txBody>
      </p:sp>
      <p:sp>
        <p:nvSpPr>
          <p:cNvPr id="25" name="Google Shape;214;p19">
            <a:extLst>
              <a:ext uri="{FF2B5EF4-FFF2-40B4-BE49-F238E27FC236}">
                <a16:creationId xmlns:a16="http://schemas.microsoft.com/office/drawing/2014/main" id="{17C9549E-5AB4-5960-5F4D-3B8121762C66}"/>
              </a:ext>
            </a:extLst>
          </p:cNvPr>
          <p:cNvSpPr txBox="1"/>
          <p:nvPr/>
        </p:nvSpPr>
        <p:spPr>
          <a:xfrm>
            <a:off x="591889" y="5013049"/>
            <a:ext cx="4991031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i="0" u="none" strike="noStrike" kern="1000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2 - Calcul estimatif de vitesses moyennes </a:t>
            </a:r>
            <a:r>
              <a:rPr lang="fr-FR" sz="1500" kern="100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en appliquant un </a:t>
            </a:r>
            <a:r>
              <a:rPr lang="fr-FR" sz="1500" i="0" u="none" strike="noStrike" kern="1000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ratio jour/soir</a:t>
            </a:r>
            <a:r>
              <a:rPr lang="fr-FR" sz="1500" kern="1000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/nuit aux vitesses limites (ratio à partir de toutes les données disponibles en île de France).</a:t>
            </a:r>
          </a:p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kern="1000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3 - Bornage des vitesses entre 20 et 130 km/h (CNOSSOS)</a:t>
            </a:r>
            <a:r>
              <a:rPr lang="fr-FR" sz="1500" i="0" u="none" strike="noStrike" kern="1000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 </a:t>
            </a:r>
            <a:endParaRPr lang="fr-FR" sz="1500" kern="1000" noProof="0" dirty="0"/>
          </a:p>
        </p:txBody>
      </p:sp>
      <p:sp>
        <p:nvSpPr>
          <p:cNvPr id="27" name="Google Shape;215;p19">
            <a:extLst>
              <a:ext uri="{FF2B5EF4-FFF2-40B4-BE49-F238E27FC236}">
                <a16:creationId xmlns:a16="http://schemas.microsoft.com/office/drawing/2014/main" id="{BABD7AF9-3186-16F5-517A-B884B860D569}"/>
              </a:ext>
            </a:extLst>
          </p:cNvPr>
          <p:cNvSpPr txBox="1"/>
          <p:nvPr/>
        </p:nvSpPr>
        <p:spPr>
          <a:xfrm>
            <a:off x="694690" y="6166131"/>
            <a:ext cx="4648200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25" b="0" i="0" u="none" strike="noStrike" cap="none" noProof="0" dirty="0">
                <a:solidFill>
                  <a:srgbClr val="D81159"/>
                </a:solidFill>
                <a:latin typeface="Plus Jakarta Sans Medium"/>
                <a:ea typeface="Plus Jakarta Sans Medium"/>
                <a:cs typeface="Plus Jakarta Sans Medium"/>
                <a:sym typeface="Plus Jakarta Sans Medium"/>
              </a:rPr>
              <a:t>Les poids lourds sont quant à eux systématiquement capés à leur vitesses limites autorisées.</a:t>
            </a:r>
            <a:endParaRPr lang="fr-FR" noProof="0" dirty="0"/>
          </a:p>
        </p:txBody>
      </p:sp>
      <p:sp>
        <p:nvSpPr>
          <p:cNvPr id="31" name="Google Shape;217;p19">
            <a:extLst>
              <a:ext uri="{FF2B5EF4-FFF2-40B4-BE49-F238E27FC236}">
                <a16:creationId xmlns:a16="http://schemas.microsoft.com/office/drawing/2014/main" id="{0C3ED4C2-B335-A024-ED4A-09349BE42869}"/>
              </a:ext>
            </a:extLst>
          </p:cNvPr>
          <p:cNvSpPr txBox="1"/>
          <p:nvPr/>
        </p:nvSpPr>
        <p:spPr>
          <a:xfrm>
            <a:off x="837565" y="2147886"/>
            <a:ext cx="450532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1- Données FCD (DRIEAT 2025) :</a:t>
            </a:r>
            <a:r>
              <a:rPr lang="fr-FR" sz="1500" b="0" i="0" u="none" strike="noStrike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 Vitesses moyennes routières sur le réseau national.</a:t>
            </a:r>
            <a:endParaRPr lang="fr-FR" sz="1500" noProof="0" dirty="0"/>
          </a:p>
        </p:txBody>
      </p:sp>
      <p:sp>
        <p:nvSpPr>
          <p:cNvPr id="35" name="Google Shape;219;p19">
            <a:extLst>
              <a:ext uri="{FF2B5EF4-FFF2-40B4-BE49-F238E27FC236}">
                <a16:creationId xmlns:a16="http://schemas.microsoft.com/office/drawing/2014/main" id="{B9456EA2-54DB-2882-4BF4-4D77FBD54718}"/>
              </a:ext>
            </a:extLst>
          </p:cNvPr>
          <p:cNvSpPr txBox="1"/>
          <p:nvPr/>
        </p:nvSpPr>
        <p:spPr>
          <a:xfrm>
            <a:off x="837565" y="2939893"/>
            <a:ext cx="4505325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2- Données SITER (2022-2023) :</a:t>
            </a:r>
            <a:r>
              <a:rPr lang="fr-FR" sz="1500" b="0" i="0" u="none" strike="noStrike" cap="none" noProof="0" dirty="0">
                <a:solidFill>
                  <a:srgbClr val="1E293B"/>
                </a:solidFill>
                <a:ea typeface="Plus Jakarta Sans"/>
                <a:cs typeface="Plus Jakarta Sans"/>
                <a:sym typeface="Plus Jakarta Sans"/>
              </a:rPr>
              <a:t> Boucles permanentes de comptage sur les RD du 92.</a:t>
            </a:r>
            <a:endParaRPr lang="fr-FR" sz="1500" noProof="0" dirty="0"/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7781CD25-2E6A-B46A-C309-B8C2CAACC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77508"/>
              </p:ext>
            </p:extLst>
          </p:nvPr>
        </p:nvGraphicFramePr>
        <p:xfrm>
          <a:off x="5880372" y="969670"/>
          <a:ext cx="5856968" cy="2389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812115311"/>
                    </a:ext>
                  </a:extLst>
                </a:gridCol>
                <a:gridCol w="1074970">
                  <a:extLst>
                    <a:ext uri="{9D8B030D-6E8A-4147-A177-3AD203B41FA5}">
                      <a16:colId xmlns:a16="http://schemas.microsoft.com/office/drawing/2014/main" val="1278228207"/>
                    </a:ext>
                  </a:extLst>
                </a:gridCol>
                <a:gridCol w="1464242">
                  <a:extLst>
                    <a:ext uri="{9D8B030D-6E8A-4147-A177-3AD203B41FA5}">
                      <a16:colId xmlns:a16="http://schemas.microsoft.com/office/drawing/2014/main" val="2678582625"/>
                    </a:ext>
                  </a:extLst>
                </a:gridCol>
                <a:gridCol w="1464242">
                  <a:extLst>
                    <a:ext uri="{9D8B030D-6E8A-4147-A177-3AD203B41FA5}">
                      <a16:colId xmlns:a16="http://schemas.microsoft.com/office/drawing/2014/main" val="348534502"/>
                    </a:ext>
                  </a:extLst>
                </a:gridCol>
              </a:tblGrid>
              <a:tr h="677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Départemental (SITER + points de comptage)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Jour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Nuit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942588"/>
                  </a:ext>
                </a:extLst>
              </a:tr>
              <a:tr h="332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30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0.95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0.93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1.11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917771"/>
                  </a:ext>
                </a:extLst>
              </a:tr>
              <a:tr h="332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50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0.65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0.66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0.75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9059889"/>
                  </a:ext>
                </a:extLst>
              </a:tr>
              <a:tr h="332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70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0.99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0.99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1.04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8803172"/>
                  </a:ext>
                </a:extLst>
              </a:tr>
              <a:tr h="332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80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0.83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0.85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0.91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779652"/>
                  </a:ext>
                </a:extLst>
              </a:tr>
              <a:tr h="332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90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0.89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0.89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0.92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2138340"/>
                  </a:ext>
                </a:extLst>
              </a:tr>
            </a:tbl>
          </a:graphicData>
        </a:graphic>
      </p:graphicFrame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4C527C8C-4A24-018D-3CCF-089C47931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75915"/>
              </p:ext>
            </p:extLst>
          </p:nvPr>
        </p:nvGraphicFramePr>
        <p:xfrm>
          <a:off x="5880372" y="4321682"/>
          <a:ext cx="5909724" cy="141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431">
                  <a:extLst>
                    <a:ext uri="{9D8B030D-6E8A-4147-A177-3AD203B41FA5}">
                      <a16:colId xmlns:a16="http://schemas.microsoft.com/office/drawing/2014/main" val="827654771"/>
                    </a:ext>
                  </a:extLst>
                </a:gridCol>
                <a:gridCol w="1477431">
                  <a:extLst>
                    <a:ext uri="{9D8B030D-6E8A-4147-A177-3AD203B41FA5}">
                      <a16:colId xmlns:a16="http://schemas.microsoft.com/office/drawing/2014/main" val="3038242151"/>
                    </a:ext>
                  </a:extLst>
                </a:gridCol>
                <a:gridCol w="1477431">
                  <a:extLst>
                    <a:ext uri="{9D8B030D-6E8A-4147-A177-3AD203B41FA5}">
                      <a16:colId xmlns:a16="http://schemas.microsoft.com/office/drawing/2014/main" val="806274886"/>
                    </a:ext>
                  </a:extLst>
                </a:gridCol>
                <a:gridCol w="1477431">
                  <a:extLst>
                    <a:ext uri="{9D8B030D-6E8A-4147-A177-3AD203B41FA5}">
                      <a16:colId xmlns:a16="http://schemas.microsoft.com/office/drawing/2014/main" val="1415654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National (FCD)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Jour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Soir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Nuit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2996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50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0.77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0.75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0.91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8922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70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0.86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0.90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1.05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4393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90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0.88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0.89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1.04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405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110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0.94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0.96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1.00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4384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130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1.01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>
                          <a:effectLst/>
                        </a:rPr>
                        <a:t>1.02</a:t>
                      </a:r>
                      <a:endParaRPr lang="fr-FR" sz="15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500" kern="100" dirty="0">
                          <a:effectLst/>
                        </a:rPr>
                        <a:t>0.99</a:t>
                      </a:r>
                      <a:endParaRPr lang="fr-FR" sz="15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159587"/>
                  </a:ext>
                </a:extLst>
              </a:tr>
            </a:tbl>
          </a:graphicData>
        </a:graphic>
      </p:graphicFrame>
      <p:sp>
        <p:nvSpPr>
          <p:cNvPr id="38" name="ZoneTexte 37">
            <a:extLst>
              <a:ext uri="{FF2B5EF4-FFF2-40B4-BE49-F238E27FC236}">
                <a16:creationId xmlns:a16="http://schemas.microsoft.com/office/drawing/2014/main" id="{3DF092EC-E1BD-A478-9E60-4ABF02DD1BBA}"/>
              </a:ext>
            </a:extLst>
          </p:cNvPr>
          <p:cNvSpPr txBox="1"/>
          <p:nvPr/>
        </p:nvSpPr>
        <p:spPr>
          <a:xfrm>
            <a:off x="6500151" y="3359224"/>
            <a:ext cx="517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Ratio entre vitesse moyenne et vitesse limite à partir des points de comptage permanent et temporaire sur le réseau départemental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50AEE8AB-5661-99FF-2D7E-0579C522C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75" y="5910658"/>
            <a:ext cx="878671" cy="878671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221B1A2E-2A1E-C93E-FD47-98E94FE5B0F8}"/>
              </a:ext>
            </a:extLst>
          </p:cNvPr>
          <p:cNvSpPr txBox="1"/>
          <p:nvPr/>
        </p:nvSpPr>
        <p:spPr>
          <a:xfrm>
            <a:off x="6593842" y="5778130"/>
            <a:ext cx="5170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Ratio entre vitesse moyenne et vitesse limite à partir de données FCD (DRIEAT) sur le réseau national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15CE08-9AE8-6956-114C-DAECB870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8225-1687-4D38-BAB9-220074BF14B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76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1160</Words>
  <Application>Microsoft Office PowerPoint</Application>
  <PresentationFormat>Grand écran</PresentationFormat>
  <Paragraphs>247</Paragraphs>
  <Slides>19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Cambria Math</vt:lpstr>
      <vt:lpstr>Lora SemiBold</vt:lpstr>
      <vt:lpstr>Plus Jakarta Sans</vt:lpstr>
      <vt:lpstr>Plus Jakarta Sans Medium</vt:lpstr>
      <vt:lpstr>Plus Jakarta Sans SemiBold</vt:lpstr>
      <vt:lpstr>Thème Office</vt:lpstr>
      <vt:lpstr>Étude de sensibilité des données d’entrée routières -  Impact sur les résultats des CBS dans les Hauts-de-Seine (92)</vt:lpstr>
      <vt:lpstr>Cadre de l'étude </vt:lpstr>
      <vt:lpstr>CNOSSOS-France (2021)</vt:lpstr>
      <vt:lpstr>Les indicateurs d’impact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Hellot</dc:creator>
  <cp:lastModifiedBy>Manuel Hellot</cp:lastModifiedBy>
  <cp:revision>23</cp:revision>
  <dcterms:created xsi:type="dcterms:W3CDTF">2026-06-22T08:40:37Z</dcterms:created>
  <dcterms:modified xsi:type="dcterms:W3CDTF">2026-06-24T07:51:34Z</dcterms:modified>
</cp:coreProperties>
</file>