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9" r:id="rId4"/>
  </p:sldMasterIdLst>
  <p:notesMasterIdLst>
    <p:notesMasterId r:id="rId29"/>
  </p:notesMasterIdLst>
  <p:handoutMasterIdLst>
    <p:handoutMasterId r:id="rId30"/>
  </p:handoutMasterIdLst>
  <p:sldIdLst>
    <p:sldId id="1276" r:id="rId5"/>
    <p:sldId id="1272" r:id="rId6"/>
    <p:sldId id="1279" r:id="rId7"/>
    <p:sldId id="1302" r:id="rId8"/>
    <p:sldId id="1285" r:id="rId9"/>
    <p:sldId id="1310" r:id="rId10"/>
    <p:sldId id="1311" r:id="rId11"/>
    <p:sldId id="1312" r:id="rId12"/>
    <p:sldId id="1282" r:id="rId13"/>
    <p:sldId id="1295" r:id="rId14"/>
    <p:sldId id="1296" r:id="rId15"/>
    <p:sldId id="1298" r:id="rId16"/>
    <p:sldId id="1297" r:id="rId17"/>
    <p:sldId id="1303" r:id="rId18"/>
    <p:sldId id="1304" r:id="rId19"/>
    <p:sldId id="1305" r:id="rId20"/>
    <p:sldId id="1313" r:id="rId21"/>
    <p:sldId id="1299" r:id="rId22"/>
    <p:sldId id="1284" r:id="rId23"/>
    <p:sldId id="1306" r:id="rId24"/>
    <p:sldId id="1307" r:id="rId25"/>
    <p:sldId id="1314" r:id="rId26"/>
    <p:sldId id="1292" r:id="rId27"/>
    <p:sldId id="1294" r:id="rId28"/>
  </p:sldIdLst>
  <p:sldSz cx="9906000" cy="6858000" type="A4"/>
  <p:notesSz cx="9944100" cy="6805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BE4A3F-8975-B880-BEFB-ACFBAD1B2228}" name="LACROIX Pierre-Yves" initials="PL" userId="S::pierre-yves.lacroix@arteliagroup.com::734235f7-8a07-45c7-97db-919c13833f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00695E"/>
    <a:srgbClr val="FFFFFF"/>
    <a:srgbClr val="005277"/>
    <a:srgbClr val="003555"/>
    <a:srgbClr val="1E6783"/>
    <a:srgbClr val="7F7F7F"/>
    <a:srgbClr val="98C1D7"/>
    <a:srgbClr val="5392AB"/>
    <a:srgbClr val="497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6005" autoAdjust="0"/>
  </p:normalViewPr>
  <p:slideViewPr>
    <p:cSldViewPr snapToGrid="0">
      <p:cViewPr varScale="1">
        <p:scale>
          <a:sx n="106" d="100"/>
          <a:sy n="106" d="100"/>
        </p:scale>
        <p:origin x="702" y="1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8A7-4CE6-82D4-C205BE10168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8A7-4CE6-82D4-C205BE10168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8A7-4CE6-82D4-C205BE10168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8A7-4CE6-82D4-C205BE101686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8A7-4CE6-82D4-C205BE10168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C7C848A-A8BA-49D1-8E08-F0BF886DC395}" type="CATEGORYNAME">
                      <a:rPr lang="en-US"/>
                      <a:pPr>
                        <a:defRPr/>
                      </a:pPr>
                      <a:t>[NOM DE CATÉGORIE]</a:t>
                    </a:fld>
                    <a:r>
                      <a:rPr lang="en-US"/>
                      <a:t> </a:t>
                    </a:r>
                    <a:fld id="{47E89A20-C715-440F-9D2F-DE3C6B78B075}" type="VALUE">
                      <a:rPr lang="en-US"/>
                      <a:pPr>
                        <a:defRPr/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8A7-4CE6-82D4-C205BE10168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31ABD2-8F96-492A-8571-C8C901798360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endParaRPr lang="en-US"/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/>
                      <a:t> </a:t>
                    </a:r>
                    <a:fld id="{96EE1948-028B-477C-8419-FA8E7DA482EA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8A7-4CE6-82D4-C205BE10168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82E8F1-37AA-447A-BBE9-C415116DBF25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/>
                      <a:t> </a:t>
                    </a:r>
                    <a:fld id="{B9327B47-E395-4AC1-9C38-DFA07F558FE5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8A7-4CE6-82D4-C205BE10168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8A6F182-83F0-45F3-938F-F2B3AB36FF5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/>
                      <a:t> </a:t>
                    </a:r>
                    <a:fld id="{6481D83B-2D3E-450B-B17C-0548769815E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8A7-4CE6-82D4-C205BE101686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A8A0D2A-7B84-4E3D-AF18-2D572ECEE8E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/>
                      <a:t> </a:t>
                    </a:r>
                    <a:fld id="{D7A54F60-FE0C-439D-A167-36F6649F9043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8A7-4CE6-82D4-C205BE10168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Feuil1!$A$14:$A$18</c:f>
              <c:strCache>
                <c:ptCount val="5"/>
                <c:pt idx="0">
                  <c:v>Mobilité</c:v>
                </c:pt>
                <c:pt idx="1">
                  <c:v>Eau</c:v>
                </c:pt>
                <c:pt idx="2">
                  <c:v>Energie</c:v>
                </c:pt>
                <c:pt idx="3">
                  <c:v>Bâtiment</c:v>
                </c:pt>
                <c:pt idx="4">
                  <c:v>Industrie</c:v>
                </c:pt>
              </c:strCache>
            </c:strRef>
          </c:cat>
          <c:val>
            <c:numRef>
              <c:f>Feuil1!$B$14:$B$18</c:f>
              <c:numCache>
                <c:formatCode>0%</c:formatCode>
                <c:ptCount val="5"/>
                <c:pt idx="0">
                  <c:v>0.21</c:v>
                </c:pt>
                <c:pt idx="1">
                  <c:v>0.15</c:v>
                </c:pt>
                <c:pt idx="2">
                  <c:v>0.12</c:v>
                </c:pt>
                <c:pt idx="3">
                  <c:v>0.33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A7-4CE6-82D4-C205BE1016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9108" cy="341462"/>
          </a:xfrm>
          <a:prstGeom prst="rect">
            <a:avLst/>
          </a:prstGeom>
        </p:spPr>
        <p:txBody>
          <a:bodyPr vert="horz" lIns="90860" tIns="45430" rIns="90860" bIns="45430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32699" y="2"/>
            <a:ext cx="4309108" cy="341462"/>
          </a:xfrm>
          <a:prstGeom prst="rect">
            <a:avLst/>
          </a:prstGeom>
        </p:spPr>
        <p:txBody>
          <a:bodyPr vert="horz" lIns="90860" tIns="45430" rIns="90860" bIns="45430" rtlCol="0"/>
          <a:lstStyle>
            <a:lvl1pPr algn="r">
              <a:defRPr sz="1100"/>
            </a:lvl1pPr>
          </a:lstStyle>
          <a:p>
            <a:fld id="{D1147983-604A-4921-8864-1735EB17FE7C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4" y="6464158"/>
            <a:ext cx="4309108" cy="341461"/>
          </a:xfrm>
          <a:prstGeom prst="rect">
            <a:avLst/>
          </a:prstGeom>
        </p:spPr>
        <p:txBody>
          <a:bodyPr vert="horz" lIns="90860" tIns="45430" rIns="90860" bIns="45430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32699" y="6464158"/>
            <a:ext cx="4309108" cy="341461"/>
          </a:xfrm>
          <a:prstGeom prst="rect">
            <a:avLst/>
          </a:prstGeom>
        </p:spPr>
        <p:txBody>
          <a:bodyPr vert="horz" lIns="90860" tIns="45430" rIns="90860" bIns="45430" rtlCol="0" anchor="b"/>
          <a:lstStyle>
            <a:lvl1pPr algn="r">
              <a:defRPr sz="1100"/>
            </a:lvl1pPr>
          </a:lstStyle>
          <a:p>
            <a:fld id="{1BBE7DE4-330E-44F8-85F0-BAF0884F8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8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9108" cy="341462"/>
          </a:xfrm>
          <a:prstGeom prst="rect">
            <a:avLst/>
          </a:prstGeom>
        </p:spPr>
        <p:txBody>
          <a:bodyPr vert="horz" lIns="90860" tIns="45430" rIns="90860" bIns="45430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2699" y="2"/>
            <a:ext cx="4309108" cy="341462"/>
          </a:xfrm>
          <a:prstGeom prst="rect">
            <a:avLst/>
          </a:prstGeom>
        </p:spPr>
        <p:txBody>
          <a:bodyPr vert="horz" lIns="90860" tIns="45430" rIns="90860" bIns="45430" rtlCol="0"/>
          <a:lstStyle>
            <a:lvl1pPr algn="r">
              <a:defRPr sz="1100"/>
            </a:lvl1pPr>
          </a:lstStyle>
          <a:p>
            <a:fld id="{67378556-2DE2-48F8-A932-01D9B811C0B9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13113" y="850900"/>
            <a:ext cx="3317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60" tIns="45430" rIns="90860" bIns="4543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4410" y="3275207"/>
            <a:ext cx="7955280" cy="2679712"/>
          </a:xfrm>
          <a:prstGeom prst="rect">
            <a:avLst/>
          </a:prstGeom>
        </p:spPr>
        <p:txBody>
          <a:bodyPr vert="horz" lIns="90860" tIns="45430" rIns="90860" bIns="4543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6464158"/>
            <a:ext cx="4309108" cy="341461"/>
          </a:xfrm>
          <a:prstGeom prst="rect">
            <a:avLst/>
          </a:prstGeom>
        </p:spPr>
        <p:txBody>
          <a:bodyPr vert="horz" lIns="90860" tIns="45430" rIns="90860" bIns="45430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2699" y="6464158"/>
            <a:ext cx="4309108" cy="341461"/>
          </a:xfrm>
          <a:prstGeom prst="rect">
            <a:avLst/>
          </a:prstGeom>
        </p:spPr>
        <p:txBody>
          <a:bodyPr vert="horz" lIns="90860" tIns="45430" rIns="90860" bIns="45430" rtlCol="0" anchor="b"/>
          <a:lstStyle>
            <a:lvl1pPr algn="r">
              <a:defRPr sz="1100"/>
            </a:lvl1pPr>
          </a:lstStyle>
          <a:p>
            <a:fld id="{40D44A39-91CF-4D5A-983D-6A274315BB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169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5F3BC5-6A75-8D93-AF45-9D073A12C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1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5920-5199-847D-46D8-39A7C88B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DCE6EE-AEFD-8889-0465-1DDCBA3AD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646DF5-9413-5B38-E1AA-239F27FE1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484621-F116-56CB-81E2-75C6170C9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19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E2DAC-BB43-6D17-2383-C97EA384B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78DB7C-BC72-6DF0-17D4-5C5052B88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A4EF01-413C-29CF-DC3F-315589E15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01F5BA-505E-0A39-307B-17DFA5341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734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AA4F-4D4D-34BF-EAD7-52695D46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A49BAA-79B0-5743-202A-FDF30334F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DADCB-D9FC-28A5-83A2-5E31E12B2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7F95E5-0008-B614-DFB9-382FD294D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03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E32E7-C56A-68E2-ACD8-4586C6E2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987C29-34CA-845C-39F8-E778B51FE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324614-A4E2-0409-DCEA-2C63CB1F6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2D632-3FAD-71BC-ADD7-7E45DB8FF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57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6AE5-FB2B-724B-398E-A532A6D91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1C7960D-7C9A-2EA9-C702-B9181C2A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D662AC5-AA94-C639-D4E1-C0C98546C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3F9D4E-9286-4E62-BB41-9C5D82F03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677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FD42E-20A5-E503-DFEF-05DA722C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BACE102-DB0D-2568-96F1-8D2CA6718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74B86C-F5C1-5401-3FAD-AD0038F36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F82894-2DCD-A122-D9B3-77CAB58EC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303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676BD-8CB6-3041-55EC-7568E97B4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D61485-0298-CB92-7445-7A004D55B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00FA52-3D52-D8F8-8B68-B6F7DBAB2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73B334-FE53-A84B-EE93-6FBA81F4C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52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D577E-ACA1-7E57-383D-4CBE56BBC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6743A2-4F82-89A6-9D18-FA4F522BF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D5C792-E9A1-6CEF-04A0-316BF47AE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CF34DF-6EF3-DC53-ACF5-3D9284813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0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2619BD-C665-7785-1A10-191E8A4A1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981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05D6-49EC-ECD3-0D69-5284D5A6E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F51DB2-490A-3E3E-4072-8CB0E8FB0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60C057-7036-A587-D904-508E88642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8B8E04-817D-CA43-FAAA-B98822C05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89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5DDCC4-2435-07D9-1E72-57649C4D6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046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8351-F8D9-7CA2-FDD3-CD51BC83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C5EF37-650B-71E4-D397-2B3E167C2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1BFAA0B-31A0-C3A8-A479-5B3ADD609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614E77-E5CB-DE13-FF92-41026390E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60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4E0EE-B3A1-130C-DF1A-38BBA4EB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E2BFF9-DF5C-313F-6558-C4A83C8FD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373A65-225A-3D41-19B7-BD387D020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3B590A-0462-2B73-482A-22917E8E9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731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033E5-4EBB-DF07-A79A-2D88F4E81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AB95BB-ECB1-6BC5-764E-0094FD6A7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0C0B0C4-52CB-4F39-B269-28F42B56A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2AD17A-B908-8BBE-DF40-505F3C3FE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986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47C7A-7CA1-8A2C-71A5-6671C586E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DD73D0-7FD4-F63D-A3B8-D00B329F8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76A13C-DBDF-63AB-0DCD-A69B2A3EA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4436C1-CFEC-7A21-9F2A-226041E46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5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F5635-5E05-C07A-DA76-2F47F1EE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756ED2-0E86-F0AA-C10B-2A1BBBAD6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396A92F-0815-1FAC-9A22-79D9CF48C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913047-AF0F-1767-F690-43605DE77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14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754B60-3509-4947-E2DC-4DF552CE1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17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DA099-E58D-55CF-FAB2-1B2BF695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B9882D2-FCFA-A978-D48A-1C1772878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2AEF31-E396-4E26-CD8A-C8FDAC65D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0714E6-1234-9526-18C4-172A42873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45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E42D0-4A04-0F13-051A-12CED58EB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115E679-EA2D-6527-614E-86088212C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8ABA5A-F4D6-76F6-48E8-2E5061FBF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2344EE-43A3-3892-E90E-36C636110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667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E77C1-9434-09D7-5218-AB29ACC9A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149063-A15D-0278-1182-637BFA57D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18BDD86-FCDD-3128-0F74-B6D4D9FAA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43EB9F-C093-52F8-1B02-00498234C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54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5DF59A-1489-E1C0-2BE9-D4C5CB1F4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38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5E0FD-3663-C74F-A13D-76491826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6F336A2-B8F5-2E51-BFAB-6316801CF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13113" y="850900"/>
            <a:ext cx="3317875" cy="229711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88BBEA-75C2-7444-3197-39F804CC4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581AD8-D171-C2CE-74C1-5042FF832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4A39-91CF-4D5A-983D-6A274315BB7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00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0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7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580" y="-12700"/>
            <a:ext cx="2138866" cy="6870700"/>
          </a:xfrm>
          <a:prstGeom prst="rect">
            <a:avLst/>
          </a:prstGeom>
          <a:solidFill>
            <a:srgbClr val="00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1134821" y="616988"/>
            <a:ext cx="1411816" cy="152447"/>
          </a:xfrm>
          <a:prstGeom prst="rect">
            <a:avLst/>
          </a:prstGeom>
          <a:solidFill>
            <a:srgbClr val="005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628228" y="519750"/>
            <a:ext cx="5868206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142588" y="1399118"/>
            <a:ext cx="1878164" cy="4059764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25">
                <a:solidFill>
                  <a:schemeClr val="bg1"/>
                </a:solidFill>
                <a:latin typeface="+mj-lt"/>
              </a:defRPr>
            </a:lvl1pPr>
            <a:lvl2pPr marL="371466" indent="0" algn="ctr">
              <a:buNone/>
              <a:defRPr sz="1625"/>
            </a:lvl2pPr>
            <a:lvl3pPr marL="742931" indent="0" algn="ctr">
              <a:buNone/>
              <a:defRPr sz="1463"/>
            </a:lvl3pPr>
            <a:lvl4pPr marL="1114397" indent="0" algn="ctr">
              <a:buNone/>
              <a:defRPr sz="1300"/>
            </a:lvl4pPr>
            <a:lvl5pPr marL="1485863" indent="0" algn="ctr">
              <a:buNone/>
              <a:defRPr sz="1300"/>
            </a:lvl5pPr>
            <a:lvl6pPr marL="1857329" indent="0" algn="ctr">
              <a:buNone/>
              <a:defRPr sz="1300"/>
            </a:lvl6pPr>
            <a:lvl7pPr marL="2228794" indent="0" algn="ctr">
              <a:buNone/>
              <a:defRPr sz="1300"/>
            </a:lvl7pPr>
            <a:lvl8pPr marL="2600260" indent="0" algn="ctr">
              <a:buNone/>
              <a:defRPr sz="1300"/>
            </a:lvl8pPr>
            <a:lvl9pPr marL="2971726" indent="0" algn="ctr">
              <a:buNone/>
              <a:defRPr sz="13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D407066-4F5D-4D05-AB4A-F50DA3C7E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5" t="9346" r="9102" b="27964"/>
          <a:stretch/>
        </p:blipFill>
        <p:spPr>
          <a:xfrm rot="5400000" flipH="1">
            <a:off x="1141170" y="6084102"/>
            <a:ext cx="1399118" cy="152447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34244B8D-AFC5-49C1-9ECF-16FCCB699B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59F7EF8-5827-40E4-B1FD-8DF5C3403E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5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141589" y="4567899"/>
            <a:ext cx="19797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950" baseline="30000" dirty="0">
                <a:solidFill>
                  <a:srgbClr val="003555"/>
                </a:solidFill>
                <a:latin typeface="+mj-lt"/>
                <a:cs typeface="Calibri" panose="020F0502020204030204" pitchFamily="34" charset="0"/>
              </a:rPr>
              <a:t> www.arteliagroup.com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619966" y="4265440"/>
            <a:ext cx="2281500" cy="154800"/>
          </a:xfrm>
          <a:prstGeom prst="rect">
            <a:avLst/>
          </a:prstGeom>
          <a:solidFill>
            <a:srgbClr val="00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106" y="3673545"/>
            <a:ext cx="2069989" cy="83433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94F09AD-2E89-4597-B788-FF1523BAD6D6}"/>
              </a:ext>
            </a:extLst>
          </p:cNvPr>
          <p:cNvGrpSpPr/>
          <p:nvPr userDrawn="1"/>
        </p:nvGrpSpPr>
        <p:grpSpPr>
          <a:xfrm>
            <a:off x="1" y="4265440"/>
            <a:ext cx="4699767" cy="154800"/>
            <a:chOff x="0" y="1713325"/>
            <a:chExt cx="5784329" cy="1548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CF7ADA-DE46-4709-BC64-8F9A51DE1E2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0" t="3208" b="67746"/>
            <a:stretch/>
          </p:blipFill>
          <p:spPr>
            <a:xfrm>
              <a:off x="2488203" y="1713325"/>
              <a:ext cx="3296126" cy="1548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ABDCF4-71AB-46CC-91F3-605A03E01CB5}"/>
                </a:ext>
              </a:extLst>
            </p:cNvPr>
            <p:cNvSpPr/>
            <p:nvPr userDrawn="1"/>
          </p:nvSpPr>
          <p:spPr>
            <a:xfrm>
              <a:off x="0" y="1713325"/>
              <a:ext cx="2556000" cy="154800"/>
            </a:xfrm>
            <a:prstGeom prst="rect">
              <a:avLst/>
            </a:prstGeom>
            <a:solidFill>
              <a:srgbClr val="00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</p:grpSp>
    </p:spTree>
    <p:extLst>
      <p:ext uri="{BB962C8B-B14F-4D97-AF65-F5344CB8AC3E}">
        <p14:creationId xmlns:p14="http://schemas.microsoft.com/office/powerpoint/2010/main" val="2314485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580" y="-12700"/>
            <a:ext cx="2138866" cy="6870700"/>
          </a:xfrm>
          <a:prstGeom prst="rect">
            <a:avLst/>
          </a:prstGeom>
          <a:solidFill>
            <a:srgbClr val="00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1134821" y="616988"/>
            <a:ext cx="1411816" cy="152447"/>
          </a:xfrm>
          <a:prstGeom prst="rect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628228" y="735413"/>
            <a:ext cx="7124579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142588" y="1399118"/>
            <a:ext cx="1878164" cy="4059764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25">
                <a:solidFill>
                  <a:schemeClr val="bg1"/>
                </a:solidFill>
                <a:latin typeface="+mj-lt"/>
              </a:defRPr>
            </a:lvl1pPr>
            <a:lvl2pPr marL="371466" indent="0" algn="ctr">
              <a:buNone/>
              <a:defRPr sz="1625"/>
            </a:lvl2pPr>
            <a:lvl3pPr marL="742931" indent="0" algn="ctr">
              <a:buNone/>
              <a:defRPr sz="1463"/>
            </a:lvl3pPr>
            <a:lvl4pPr marL="1114397" indent="0" algn="ctr">
              <a:buNone/>
              <a:defRPr sz="1300"/>
            </a:lvl4pPr>
            <a:lvl5pPr marL="1485863" indent="0" algn="ctr">
              <a:buNone/>
              <a:defRPr sz="1300"/>
            </a:lvl5pPr>
            <a:lvl6pPr marL="1857329" indent="0" algn="ctr">
              <a:buNone/>
              <a:defRPr sz="1300"/>
            </a:lvl6pPr>
            <a:lvl7pPr marL="2228794" indent="0" algn="ctr">
              <a:buNone/>
              <a:defRPr sz="1300"/>
            </a:lvl7pPr>
            <a:lvl8pPr marL="2600260" indent="0" algn="ctr">
              <a:buNone/>
              <a:defRPr sz="1300"/>
            </a:lvl8pPr>
            <a:lvl9pPr marL="2971726" indent="0" algn="ctr">
              <a:buNone/>
              <a:defRPr sz="13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628701" y="1173881"/>
            <a:ext cx="7124104" cy="412750"/>
          </a:xfrm>
          <a:prstGeom prst="rect">
            <a:avLst/>
          </a:prstGeom>
        </p:spPr>
        <p:txBody>
          <a:bodyPr/>
          <a:lstStyle>
            <a:lvl1pPr marL="0" indent="0" algn="l" defTabSz="742931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lang="fr-FR" sz="1625" kern="1200" dirty="0">
                <a:solidFill>
                  <a:srgbClr val="0035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5EB76E-E98A-4180-A56D-C72025507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5" t="9346" r="9102" b="27964"/>
          <a:stretch/>
        </p:blipFill>
        <p:spPr>
          <a:xfrm rot="5400000" flipH="1">
            <a:off x="1141170" y="6084102"/>
            <a:ext cx="1399118" cy="152447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C087BEB5-40BF-4FDD-9658-8EA6416328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3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923973" y="503255"/>
            <a:ext cx="5868206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142588" y="1399118"/>
            <a:ext cx="1878164" cy="4059764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25">
                <a:solidFill>
                  <a:schemeClr val="bg1"/>
                </a:solidFill>
                <a:latin typeface="+mj-lt"/>
              </a:defRPr>
            </a:lvl1pPr>
            <a:lvl2pPr marL="371466" indent="0" algn="ctr">
              <a:buNone/>
              <a:defRPr sz="1625"/>
            </a:lvl2pPr>
            <a:lvl3pPr marL="742931" indent="0" algn="ctr">
              <a:buNone/>
              <a:defRPr sz="1463"/>
            </a:lvl3pPr>
            <a:lvl4pPr marL="1114397" indent="0" algn="ctr">
              <a:buNone/>
              <a:defRPr sz="1300"/>
            </a:lvl4pPr>
            <a:lvl5pPr marL="1485863" indent="0" algn="ctr">
              <a:buNone/>
              <a:defRPr sz="1300"/>
            </a:lvl5pPr>
            <a:lvl6pPr marL="1857329" indent="0" algn="ctr">
              <a:buNone/>
              <a:defRPr sz="1300"/>
            </a:lvl6pPr>
            <a:lvl7pPr marL="2228794" indent="0" algn="ctr">
              <a:buNone/>
              <a:defRPr sz="1300"/>
            </a:lvl7pPr>
            <a:lvl8pPr marL="2600260" indent="0" algn="ctr">
              <a:buNone/>
              <a:defRPr sz="1300"/>
            </a:lvl8pPr>
            <a:lvl9pPr marL="2971726" indent="0" algn="ctr">
              <a:buNone/>
              <a:defRPr sz="13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34244B8D-AFC5-49C1-9ECF-16FCCB699B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59F7EF8-5827-40E4-B1FD-8DF5C3403E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8CF7EE-8C54-487A-B59C-31EE5D70471B}"/>
              </a:ext>
            </a:extLst>
          </p:cNvPr>
          <p:cNvGrpSpPr/>
          <p:nvPr userDrawn="1"/>
        </p:nvGrpSpPr>
        <p:grpSpPr>
          <a:xfrm>
            <a:off x="12295" y="-4598"/>
            <a:ext cx="1824481" cy="1072157"/>
            <a:chOff x="-5" y="-19858"/>
            <a:chExt cx="2245514" cy="1072157"/>
          </a:xfrm>
        </p:grpSpPr>
        <p:sp>
          <p:nvSpPr>
            <p:cNvPr id="14" name="object 123">
              <a:extLst>
                <a:ext uri="{FF2B5EF4-FFF2-40B4-BE49-F238E27FC236}">
                  <a16:creationId xmlns:a16="http://schemas.microsoft.com/office/drawing/2014/main" id="{3175FCA6-97B4-4ABA-B3EA-12F11F0E4933}"/>
                </a:ext>
              </a:extLst>
            </p:cNvPr>
            <p:cNvSpPr/>
            <p:nvPr/>
          </p:nvSpPr>
          <p:spPr>
            <a:xfrm>
              <a:off x="450613" y="-19857"/>
              <a:ext cx="1794896" cy="1072156"/>
            </a:xfrm>
            <a:custGeom>
              <a:avLst/>
              <a:gdLst/>
              <a:ahLst/>
              <a:cxnLst/>
              <a:rect l="l" t="t" r="r" b="b"/>
              <a:pathLst>
                <a:path w="2251075" h="1022985">
                  <a:moveTo>
                    <a:pt x="1548066" y="1022819"/>
                  </a:moveTo>
                  <a:lnTo>
                    <a:pt x="0" y="1022819"/>
                  </a:lnTo>
                  <a:lnTo>
                    <a:pt x="702964" y="0"/>
                  </a:lnTo>
                  <a:lnTo>
                    <a:pt x="2251031" y="0"/>
                  </a:lnTo>
                  <a:lnTo>
                    <a:pt x="1548066" y="1022819"/>
                  </a:lnTo>
                  <a:close/>
                </a:path>
              </a:pathLst>
            </a:custGeom>
            <a:solidFill>
              <a:srgbClr val="003556"/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16" name="object 124">
              <a:extLst>
                <a:ext uri="{FF2B5EF4-FFF2-40B4-BE49-F238E27FC236}">
                  <a16:creationId xmlns:a16="http://schemas.microsoft.com/office/drawing/2014/main" id="{EFF75E8D-4BA7-43DD-A2E5-EA27B4B7B5C2}"/>
                </a:ext>
              </a:extLst>
            </p:cNvPr>
            <p:cNvSpPr/>
            <p:nvPr/>
          </p:nvSpPr>
          <p:spPr>
            <a:xfrm>
              <a:off x="38167" y="-19858"/>
              <a:ext cx="814665" cy="1072156"/>
            </a:xfrm>
            <a:custGeom>
              <a:avLst/>
              <a:gdLst/>
              <a:ahLst/>
              <a:cxnLst/>
              <a:rect l="l" t="t" r="r" b="b"/>
              <a:pathLst>
                <a:path w="1021715" h="1022985">
                  <a:moveTo>
                    <a:pt x="0" y="1022821"/>
                  </a:moveTo>
                  <a:lnTo>
                    <a:pt x="318516" y="1022821"/>
                  </a:lnTo>
                  <a:lnTo>
                    <a:pt x="1021481" y="0"/>
                  </a:lnTo>
                  <a:lnTo>
                    <a:pt x="702965" y="0"/>
                  </a:lnTo>
                  <a:lnTo>
                    <a:pt x="0" y="1022821"/>
                  </a:lnTo>
                  <a:close/>
                </a:path>
              </a:pathLst>
            </a:custGeom>
            <a:solidFill>
              <a:srgbClr val="005D8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17" name="object 125">
              <a:extLst>
                <a:ext uri="{FF2B5EF4-FFF2-40B4-BE49-F238E27FC236}">
                  <a16:creationId xmlns:a16="http://schemas.microsoft.com/office/drawing/2014/main" id="{2D00AD5F-2DB3-4D8E-9319-F937B934B668}"/>
                </a:ext>
              </a:extLst>
            </p:cNvPr>
            <p:cNvSpPr/>
            <p:nvPr/>
          </p:nvSpPr>
          <p:spPr>
            <a:xfrm>
              <a:off x="-5" y="-19858"/>
              <a:ext cx="910359" cy="1072156"/>
            </a:xfrm>
            <a:custGeom>
              <a:avLst/>
              <a:gdLst/>
              <a:ahLst/>
              <a:cxnLst/>
              <a:rect l="l" t="t" r="r" b="b"/>
              <a:pathLst>
                <a:path w="1141730" h="1022985">
                  <a:moveTo>
                    <a:pt x="950302" y="0"/>
                  </a:moveTo>
                  <a:lnTo>
                    <a:pt x="702970" y="0"/>
                  </a:lnTo>
                  <a:lnTo>
                    <a:pt x="0" y="1022832"/>
                  </a:lnTo>
                  <a:lnTo>
                    <a:pt x="247332" y="1022832"/>
                  </a:lnTo>
                  <a:lnTo>
                    <a:pt x="950302" y="0"/>
                  </a:lnTo>
                  <a:close/>
                </a:path>
                <a:path w="1141730" h="1022985">
                  <a:moveTo>
                    <a:pt x="1141387" y="0"/>
                  </a:moveTo>
                  <a:lnTo>
                    <a:pt x="1031303" y="0"/>
                  </a:lnTo>
                  <a:lnTo>
                    <a:pt x="328333" y="1022832"/>
                  </a:lnTo>
                  <a:lnTo>
                    <a:pt x="438416" y="1022832"/>
                  </a:lnTo>
                  <a:lnTo>
                    <a:pt x="1141387" y="0"/>
                  </a:lnTo>
                  <a:close/>
                </a:path>
              </a:pathLst>
            </a:custGeom>
            <a:solidFill>
              <a:srgbClr val="005D8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5EA31559-7658-4F0F-AE02-0C4FBD314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7487"/>
          <a:stretch/>
        </p:blipFill>
        <p:spPr>
          <a:xfrm>
            <a:off x="616667" y="478354"/>
            <a:ext cx="819000" cy="33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35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836776" y="460302"/>
            <a:ext cx="3636949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42588" y="1399118"/>
            <a:ext cx="1878164" cy="40597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00">
                <a:solidFill>
                  <a:srgbClr val="003556"/>
                </a:solidFill>
                <a:latin typeface="+mj-lt"/>
              </a:defRPr>
            </a:lvl1pPr>
            <a:lvl2pPr marL="371466" indent="0" algn="ctr">
              <a:buNone/>
              <a:defRPr sz="1625"/>
            </a:lvl2pPr>
            <a:lvl3pPr marL="742931" indent="0" algn="ctr">
              <a:buNone/>
              <a:defRPr sz="1463"/>
            </a:lvl3pPr>
            <a:lvl4pPr marL="1114397" indent="0" algn="ctr">
              <a:buNone/>
              <a:defRPr sz="1300"/>
            </a:lvl4pPr>
            <a:lvl5pPr marL="1485863" indent="0" algn="ctr">
              <a:buNone/>
              <a:defRPr sz="1300"/>
            </a:lvl5pPr>
            <a:lvl6pPr marL="1857329" indent="0" algn="ctr">
              <a:buNone/>
              <a:defRPr sz="1300"/>
            </a:lvl6pPr>
            <a:lvl7pPr marL="2228794" indent="0" algn="ctr">
              <a:buNone/>
              <a:defRPr sz="1300"/>
            </a:lvl7pPr>
            <a:lvl8pPr marL="2600260" indent="0" algn="ctr">
              <a:buNone/>
              <a:defRPr sz="1300"/>
            </a:lvl8pPr>
            <a:lvl9pPr marL="2971726" indent="0" algn="ctr">
              <a:buNone/>
              <a:defRPr sz="13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99A4F6C-FB06-4EC1-80A7-507148FE2C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1C368236-F61C-46A2-85D6-CF3677A6D7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313A6A93-648C-419C-8642-EFEA6FA13B4B}"/>
              </a:ext>
            </a:extLst>
          </p:cNvPr>
          <p:cNvGrpSpPr/>
          <p:nvPr userDrawn="1"/>
        </p:nvGrpSpPr>
        <p:grpSpPr>
          <a:xfrm>
            <a:off x="12295" y="-4598"/>
            <a:ext cx="1824481" cy="1072157"/>
            <a:chOff x="-5" y="-19858"/>
            <a:chExt cx="2245514" cy="1072157"/>
          </a:xfrm>
        </p:grpSpPr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FA5CAB8D-334D-4D6A-BBF6-A1D94E3A8B85}"/>
                </a:ext>
              </a:extLst>
            </p:cNvPr>
            <p:cNvSpPr/>
            <p:nvPr/>
          </p:nvSpPr>
          <p:spPr>
            <a:xfrm>
              <a:off x="450613" y="-19857"/>
              <a:ext cx="1794896" cy="1072156"/>
            </a:xfrm>
            <a:custGeom>
              <a:avLst/>
              <a:gdLst/>
              <a:ahLst/>
              <a:cxnLst/>
              <a:rect l="l" t="t" r="r" b="b"/>
              <a:pathLst>
                <a:path w="2251075" h="1022985">
                  <a:moveTo>
                    <a:pt x="1548066" y="1022819"/>
                  </a:moveTo>
                  <a:lnTo>
                    <a:pt x="0" y="1022819"/>
                  </a:lnTo>
                  <a:lnTo>
                    <a:pt x="702964" y="0"/>
                  </a:lnTo>
                  <a:lnTo>
                    <a:pt x="2251031" y="0"/>
                  </a:lnTo>
                  <a:lnTo>
                    <a:pt x="1548066" y="1022819"/>
                  </a:lnTo>
                  <a:close/>
                </a:path>
              </a:pathLst>
            </a:custGeom>
            <a:solidFill>
              <a:srgbClr val="003556"/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39" name="object 124">
              <a:extLst>
                <a:ext uri="{FF2B5EF4-FFF2-40B4-BE49-F238E27FC236}">
                  <a16:creationId xmlns:a16="http://schemas.microsoft.com/office/drawing/2014/main" id="{CB04220B-7040-4AB8-BFB7-92C3548D8661}"/>
                </a:ext>
              </a:extLst>
            </p:cNvPr>
            <p:cNvSpPr/>
            <p:nvPr/>
          </p:nvSpPr>
          <p:spPr>
            <a:xfrm>
              <a:off x="38167" y="-19858"/>
              <a:ext cx="814665" cy="1072156"/>
            </a:xfrm>
            <a:custGeom>
              <a:avLst/>
              <a:gdLst/>
              <a:ahLst/>
              <a:cxnLst/>
              <a:rect l="l" t="t" r="r" b="b"/>
              <a:pathLst>
                <a:path w="1021715" h="1022985">
                  <a:moveTo>
                    <a:pt x="0" y="1022821"/>
                  </a:moveTo>
                  <a:lnTo>
                    <a:pt x="318516" y="1022821"/>
                  </a:lnTo>
                  <a:lnTo>
                    <a:pt x="1021481" y="0"/>
                  </a:lnTo>
                  <a:lnTo>
                    <a:pt x="702965" y="0"/>
                  </a:lnTo>
                  <a:lnTo>
                    <a:pt x="0" y="1022821"/>
                  </a:lnTo>
                  <a:close/>
                </a:path>
              </a:pathLst>
            </a:custGeom>
            <a:solidFill>
              <a:srgbClr val="005D8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40" name="object 125">
              <a:extLst>
                <a:ext uri="{FF2B5EF4-FFF2-40B4-BE49-F238E27FC236}">
                  <a16:creationId xmlns:a16="http://schemas.microsoft.com/office/drawing/2014/main" id="{8C62D035-00E4-481F-9836-D65D7A22633F}"/>
                </a:ext>
              </a:extLst>
            </p:cNvPr>
            <p:cNvSpPr/>
            <p:nvPr/>
          </p:nvSpPr>
          <p:spPr>
            <a:xfrm>
              <a:off x="-5" y="-19858"/>
              <a:ext cx="910359" cy="1072156"/>
            </a:xfrm>
            <a:custGeom>
              <a:avLst/>
              <a:gdLst/>
              <a:ahLst/>
              <a:cxnLst/>
              <a:rect l="l" t="t" r="r" b="b"/>
              <a:pathLst>
                <a:path w="1141730" h="1022985">
                  <a:moveTo>
                    <a:pt x="950302" y="0"/>
                  </a:moveTo>
                  <a:lnTo>
                    <a:pt x="702970" y="0"/>
                  </a:lnTo>
                  <a:lnTo>
                    <a:pt x="0" y="1022832"/>
                  </a:lnTo>
                  <a:lnTo>
                    <a:pt x="247332" y="1022832"/>
                  </a:lnTo>
                  <a:lnTo>
                    <a:pt x="950302" y="0"/>
                  </a:lnTo>
                  <a:close/>
                </a:path>
                <a:path w="1141730" h="1022985">
                  <a:moveTo>
                    <a:pt x="1141387" y="0"/>
                  </a:moveTo>
                  <a:lnTo>
                    <a:pt x="1031303" y="0"/>
                  </a:lnTo>
                  <a:lnTo>
                    <a:pt x="328333" y="1022832"/>
                  </a:lnTo>
                  <a:lnTo>
                    <a:pt x="438416" y="1022832"/>
                  </a:lnTo>
                  <a:lnTo>
                    <a:pt x="1141387" y="0"/>
                  </a:lnTo>
                  <a:close/>
                </a:path>
              </a:pathLst>
            </a:custGeom>
            <a:solidFill>
              <a:srgbClr val="005D8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4B092EF3-DBBB-466A-97E7-48F644D63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7487"/>
          <a:stretch/>
        </p:blipFill>
        <p:spPr>
          <a:xfrm>
            <a:off x="616667" y="478354"/>
            <a:ext cx="819000" cy="333865"/>
          </a:xfrm>
          <a:prstGeom prst="rect">
            <a:avLst/>
          </a:prstGeom>
        </p:spPr>
      </p:pic>
      <p:pic>
        <p:nvPicPr>
          <p:cNvPr id="3" name="Image 2" descr="Une image contenant carte, atlas, texte&#10;&#10;Description générée automatiquement">
            <a:extLst>
              <a:ext uri="{FF2B5EF4-FFF2-40B4-BE49-F238E27FC236}">
                <a16:creationId xmlns:a16="http://schemas.microsoft.com/office/drawing/2014/main" id="{D04D7DA3-FC98-4324-850B-A81998D20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06" b="4649"/>
          <a:stretch/>
        </p:blipFill>
        <p:spPr>
          <a:xfrm>
            <a:off x="2520480" y="745748"/>
            <a:ext cx="7378724" cy="57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86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836776" y="460302"/>
            <a:ext cx="3636949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99A4F6C-FB06-4EC1-80A7-507148FE2C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1C368236-F61C-46A2-85D6-CF3677A6D7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313A6A93-648C-419C-8642-EFEA6FA13B4B}"/>
              </a:ext>
            </a:extLst>
          </p:cNvPr>
          <p:cNvGrpSpPr/>
          <p:nvPr userDrawn="1"/>
        </p:nvGrpSpPr>
        <p:grpSpPr>
          <a:xfrm>
            <a:off x="12295" y="-4598"/>
            <a:ext cx="1824481" cy="1072157"/>
            <a:chOff x="-5" y="-19858"/>
            <a:chExt cx="2245514" cy="1072157"/>
          </a:xfrm>
        </p:grpSpPr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FA5CAB8D-334D-4D6A-BBF6-A1D94E3A8B85}"/>
                </a:ext>
              </a:extLst>
            </p:cNvPr>
            <p:cNvSpPr/>
            <p:nvPr/>
          </p:nvSpPr>
          <p:spPr>
            <a:xfrm>
              <a:off x="450613" y="-19857"/>
              <a:ext cx="1794896" cy="1072156"/>
            </a:xfrm>
            <a:custGeom>
              <a:avLst/>
              <a:gdLst/>
              <a:ahLst/>
              <a:cxnLst/>
              <a:rect l="l" t="t" r="r" b="b"/>
              <a:pathLst>
                <a:path w="2251075" h="1022985">
                  <a:moveTo>
                    <a:pt x="1548066" y="1022819"/>
                  </a:moveTo>
                  <a:lnTo>
                    <a:pt x="0" y="1022819"/>
                  </a:lnTo>
                  <a:lnTo>
                    <a:pt x="702964" y="0"/>
                  </a:lnTo>
                  <a:lnTo>
                    <a:pt x="2251031" y="0"/>
                  </a:lnTo>
                  <a:lnTo>
                    <a:pt x="1548066" y="1022819"/>
                  </a:lnTo>
                  <a:close/>
                </a:path>
              </a:pathLst>
            </a:custGeom>
            <a:solidFill>
              <a:srgbClr val="003556"/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39" name="object 124">
              <a:extLst>
                <a:ext uri="{FF2B5EF4-FFF2-40B4-BE49-F238E27FC236}">
                  <a16:creationId xmlns:a16="http://schemas.microsoft.com/office/drawing/2014/main" id="{CB04220B-7040-4AB8-BFB7-92C3548D8661}"/>
                </a:ext>
              </a:extLst>
            </p:cNvPr>
            <p:cNvSpPr/>
            <p:nvPr/>
          </p:nvSpPr>
          <p:spPr>
            <a:xfrm>
              <a:off x="38167" y="-19858"/>
              <a:ext cx="814665" cy="1072156"/>
            </a:xfrm>
            <a:custGeom>
              <a:avLst/>
              <a:gdLst/>
              <a:ahLst/>
              <a:cxnLst/>
              <a:rect l="l" t="t" r="r" b="b"/>
              <a:pathLst>
                <a:path w="1021715" h="1022985">
                  <a:moveTo>
                    <a:pt x="0" y="1022821"/>
                  </a:moveTo>
                  <a:lnTo>
                    <a:pt x="318516" y="1022821"/>
                  </a:lnTo>
                  <a:lnTo>
                    <a:pt x="1021481" y="0"/>
                  </a:lnTo>
                  <a:lnTo>
                    <a:pt x="702965" y="0"/>
                  </a:lnTo>
                  <a:lnTo>
                    <a:pt x="0" y="1022821"/>
                  </a:lnTo>
                  <a:close/>
                </a:path>
              </a:pathLst>
            </a:custGeom>
            <a:solidFill>
              <a:srgbClr val="005D8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40" name="object 125">
              <a:extLst>
                <a:ext uri="{FF2B5EF4-FFF2-40B4-BE49-F238E27FC236}">
                  <a16:creationId xmlns:a16="http://schemas.microsoft.com/office/drawing/2014/main" id="{8C62D035-00E4-481F-9836-D65D7A22633F}"/>
                </a:ext>
              </a:extLst>
            </p:cNvPr>
            <p:cNvSpPr/>
            <p:nvPr/>
          </p:nvSpPr>
          <p:spPr>
            <a:xfrm>
              <a:off x="-5" y="-19858"/>
              <a:ext cx="910359" cy="1072156"/>
            </a:xfrm>
            <a:custGeom>
              <a:avLst/>
              <a:gdLst/>
              <a:ahLst/>
              <a:cxnLst/>
              <a:rect l="l" t="t" r="r" b="b"/>
              <a:pathLst>
                <a:path w="1141730" h="1022985">
                  <a:moveTo>
                    <a:pt x="950302" y="0"/>
                  </a:moveTo>
                  <a:lnTo>
                    <a:pt x="702970" y="0"/>
                  </a:lnTo>
                  <a:lnTo>
                    <a:pt x="0" y="1022832"/>
                  </a:lnTo>
                  <a:lnTo>
                    <a:pt x="247332" y="1022832"/>
                  </a:lnTo>
                  <a:lnTo>
                    <a:pt x="950302" y="0"/>
                  </a:lnTo>
                  <a:close/>
                </a:path>
                <a:path w="1141730" h="1022985">
                  <a:moveTo>
                    <a:pt x="1141387" y="0"/>
                  </a:moveTo>
                  <a:lnTo>
                    <a:pt x="1031303" y="0"/>
                  </a:lnTo>
                  <a:lnTo>
                    <a:pt x="328333" y="1022832"/>
                  </a:lnTo>
                  <a:lnTo>
                    <a:pt x="438416" y="1022832"/>
                  </a:lnTo>
                  <a:lnTo>
                    <a:pt x="1141387" y="0"/>
                  </a:lnTo>
                  <a:close/>
                </a:path>
              </a:pathLst>
            </a:custGeom>
            <a:solidFill>
              <a:srgbClr val="005D8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4B092EF3-DBBB-466A-97E7-48F644D63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7487"/>
          <a:stretch/>
        </p:blipFill>
        <p:spPr>
          <a:xfrm>
            <a:off x="616667" y="478354"/>
            <a:ext cx="819000" cy="33386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6A8FD1E-3417-47CC-853A-574BC489717B}"/>
              </a:ext>
            </a:extLst>
          </p:cNvPr>
          <p:cNvGrpSpPr/>
          <p:nvPr userDrawn="1"/>
        </p:nvGrpSpPr>
        <p:grpSpPr>
          <a:xfrm>
            <a:off x="3553987" y="1046371"/>
            <a:ext cx="3201304" cy="5610660"/>
            <a:chOff x="2935150" y="1110511"/>
            <a:chExt cx="3651178" cy="528718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83AE2BF6-EF3A-41F8-A0D9-833819CC2F16}"/>
                </a:ext>
              </a:extLst>
            </p:cNvPr>
            <p:cNvGrpSpPr/>
            <p:nvPr userDrawn="1"/>
          </p:nvGrpSpPr>
          <p:grpSpPr>
            <a:xfrm>
              <a:off x="2935150" y="1110511"/>
              <a:ext cx="3651178" cy="5287187"/>
              <a:chOff x="2942910" y="1110511"/>
              <a:chExt cx="3651178" cy="5287187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00FE56E3-2CD8-405D-B4FB-30CC1AC9388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r="66346" b="6455"/>
              <a:stretch/>
            </p:blipFill>
            <p:spPr>
              <a:xfrm>
                <a:off x="2942910" y="1110511"/>
                <a:ext cx="2971770" cy="5287187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529176-4232-485F-A742-7D6BF5C89034}"/>
                  </a:ext>
                </a:extLst>
              </p:cNvPr>
              <p:cNvSpPr/>
              <p:nvPr userDrawn="1"/>
            </p:nvSpPr>
            <p:spPr>
              <a:xfrm>
                <a:off x="5395119" y="1181939"/>
                <a:ext cx="1198969" cy="1856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3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E6B2109-EAD1-4A2D-AEF8-02EAFBD19D7D}"/>
                </a:ext>
              </a:extLst>
            </p:cNvPr>
            <p:cNvSpPr txBox="1"/>
            <p:nvPr userDrawn="1"/>
          </p:nvSpPr>
          <p:spPr>
            <a:xfrm>
              <a:off x="4399232" y="3209364"/>
              <a:ext cx="723014" cy="192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31" b="1" dirty="0">
                  <a:solidFill>
                    <a:srgbClr val="003557"/>
                  </a:solidFill>
                </a:rPr>
                <a:t>Montréal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D0A0F72-C990-407E-8147-85AF3ECE6856}"/>
                </a:ext>
              </a:extLst>
            </p:cNvPr>
            <p:cNvSpPr txBox="1"/>
            <p:nvPr userDrawn="1"/>
          </p:nvSpPr>
          <p:spPr>
            <a:xfrm>
              <a:off x="3676318" y="3013381"/>
              <a:ext cx="595424" cy="15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8" b="1" dirty="0">
                  <a:solidFill>
                    <a:srgbClr val="003557"/>
                  </a:solidFill>
                </a:rPr>
                <a:t>Vancouver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3A7D59D-18F7-4681-BC00-E6FF56A82719}"/>
                </a:ext>
              </a:extLst>
            </p:cNvPr>
            <p:cNvSpPr/>
            <p:nvPr userDrawn="1"/>
          </p:nvSpPr>
          <p:spPr>
            <a:xfrm>
              <a:off x="3720351" y="3105019"/>
              <a:ext cx="54000" cy="54000"/>
            </a:xfrm>
            <a:prstGeom prst="ellipse">
              <a:avLst/>
            </a:prstGeom>
            <a:solidFill>
              <a:srgbClr val="00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4455158-B5BC-4DE2-8EAC-E732DCB319AD}"/>
                </a:ext>
              </a:extLst>
            </p:cNvPr>
            <p:cNvSpPr/>
            <p:nvPr userDrawn="1"/>
          </p:nvSpPr>
          <p:spPr>
            <a:xfrm>
              <a:off x="4941399" y="3358353"/>
              <a:ext cx="90000" cy="90000"/>
            </a:xfrm>
            <a:prstGeom prst="ellipse">
              <a:avLst/>
            </a:prstGeom>
            <a:solidFill>
              <a:srgbClr val="259BC1"/>
            </a:solidFill>
            <a:ln w="6350">
              <a:solidFill>
                <a:srgbClr val="0052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EFB1C21-0C88-4B34-9D73-017B87E72FB2}"/>
                </a:ext>
              </a:extLst>
            </p:cNvPr>
            <p:cNvSpPr txBox="1"/>
            <p:nvPr userDrawn="1"/>
          </p:nvSpPr>
          <p:spPr>
            <a:xfrm>
              <a:off x="4760739" y="2900950"/>
              <a:ext cx="574159" cy="15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8" b="1" dirty="0">
                  <a:solidFill>
                    <a:srgbClr val="003557"/>
                  </a:solidFill>
                </a:rPr>
                <a:t>Labrador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20A88A2-BF06-4B8F-A659-1FE15B75C27A}"/>
                </a:ext>
              </a:extLst>
            </p:cNvPr>
            <p:cNvSpPr/>
            <p:nvPr userDrawn="1"/>
          </p:nvSpPr>
          <p:spPr>
            <a:xfrm>
              <a:off x="5219927" y="2972633"/>
              <a:ext cx="54000" cy="54000"/>
            </a:xfrm>
            <a:prstGeom prst="ellipse">
              <a:avLst/>
            </a:prstGeom>
            <a:solidFill>
              <a:srgbClr val="00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DB261AD-B269-42AC-A556-6F27AD46AAE2}"/>
                </a:ext>
              </a:extLst>
            </p:cNvPr>
            <p:cNvSpPr txBox="1"/>
            <p:nvPr userDrawn="1"/>
          </p:nvSpPr>
          <p:spPr>
            <a:xfrm>
              <a:off x="4504768" y="3337574"/>
              <a:ext cx="437166" cy="15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8" b="1" dirty="0">
                  <a:solidFill>
                    <a:srgbClr val="003557"/>
                  </a:solidFill>
                </a:rPr>
                <a:t>Ottawa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27FC766-A1D8-4F4C-812F-FE51E2100C27}"/>
                </a:ext>
              </a:extLst>
            </p:cNvPr>
            <p:cNvSpPr txBox="1"/>
            <p:nvPr userDrawn="1"/>
          </p:nvSpPr>
          <p:spPr>
            <a:xfrm>
              <a:off x="4355832" y="3447121"/>
              <a:ext cx="574159" cy="15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8" b="1" dirty="0">
                  <a:solidFill>
                    <a:srgbClr val="003557"/>
                  </a:solidFill>
                </a:rPr>
                <a:t>Toronto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EB6E85E-07D3-4182-A8E3-8732D479F9BF}"/>
                </a:ext>
              </a:extLst>
            </p:cNvPr>
            <p:cNvSpPr/>
            <p:nvPr userDrawn="1"/>
          </p:nvSpPr>
          <p:spPr>
            <a:xfrm>
              <a:off x="4813206" y="3519004"/>
              <a:ext cx="54000" cy="54000"/>
            </a:xfrm>
            <a:prstGeom prst="ellipse">
              <a:avLst/>
            </a:prstGeom>
            <a:solidFill>
              <a:srgbClr val="00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5A2E486-A7A8-4ACD-BE89-6A694EB412CD}"/>
                </a:ext>
              </a:extLst>
            </p:cNvPr>
            <p:cNvSpPr/>
            <p:nvPr userDrawn="1"/>
          </p:nvSpPr>
          <p:spPr>
            <a:xfrm>
              <a:off x="4887399" y="3413875"/>
              <a:ext cx="54000" cy="54000"/>
            </a:xfrm>
            <a:prstGeom prst="ellipse">
              <a:avLst/>
            </a:prstGeom>
            <a:solidFill>
              <a:srgbClr val="00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9E4CC4A-F972-4BA5-92C0-E07B716459FE}"/>
                </a:ext>
              </a:extLst>
            </p:cNvPr>
            <p:cNvSpPr txBox="1"/>
            <p:nvPr userDrawn="1"/>
          </p:nvSpPr>
          <p:spPr>
            <a:xfrm>
              <a:off x="4886766" y="3171354"/>
              <a:ext cx="437166" cy="15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8" b="1" dirty="0">
                  <a:solidFill>
                    <a:srgbClr val="003557"/>
                  </a:solidFill>
                </a:rPr>
                <a:t>Québec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1263484-EDF7-4149-B554-44B4E83CBF68}"/>
                </a:ext>
              </a:extLst>
            </p:cNvPr>
            <p:cNvSpPr/>
            <p:nvPr userDrawn="1"/>
          </p:nvSpPr>
          <p:spPr>
            <a:xfrm>
              <a:off x="5013936" y="3318010"/>
              <a:ext cx="54000" cy="54000"/>
            </a:xfrm>
            <a:prstGeom prst="ellipse">
              <a:avLst/>
            </a:prstGeom>
            <a:solidFill>
              <a:srgbClr val="00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9E51DEF1-4DDB-451A-AC41-74DD2F1410C6}"/>
              </a:ext>
            </a:extLst>
          </p:cNvPr>
          <p:cNvSpPr txBox="1"/>
          <p:nvPr userDrawn="1"/>
        </p:nvSpPr>
        <p:spPr>
          <a:xfrm>
            <a:off x="6802761" y="3439712"/>
            <a:ext cx="99494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Québec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B151D71-98F6-4D5E-BB9A-795BBA26A450}"/>
              </a:ext>
            </a:extLst>
          </p:cNvPr>
          <p:cNvSpPr txBox="1"/>
          <p:nvPr userDrawn="1"/>
        </p:nvSpPr>
        <p:spPr>
          <a:xfrm>
            <a:off x="6799600" y="1965087"/>
            <a:ext cx="1492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00" b="1" dirty="0">
                <a:solidFill>
                  <a:srgbClr val="003557"/>
                </a:solidFill>
              </a:rPr>
              <a:t>Montréal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B141B0A-DAB1-46EB-BFD6-9309299A5179}"/>
              </a:ext>
            </a:extLst>
          </p:cNvPr>
          <p:cNvSpPr txBox="1"/>
          <p:nvPr userDrawn="1"/>
        </p:nvSpPr>
        <p:spPr>
          <a:xfrm>
            <a:off x="6802761" y="2286134"/>
            <a:ext cx="137872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Baie Comeau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30886C1-58CB-4DF5-AA05-C9F43B6EFAA6}"/>
              </a:ext>
            </a:extLst>
          </p:cNvPr>
          <p:cNvSpPr txBox="1"/>
          <p:nvPr userDrawn="1"/>
        </p:nvSpPr>
        <p:spPr>
          <a:xfrm>
            <a:off x="6802761" y="2478397"/>
            <a:ext cx="122905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Granby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86622A2-E4BD-49C7-B5B6-72540D094B2C}"/>
              </a:ext>
            </a:extLst>
          </p:cNvPr>
          <p:cNvSpPr txBox="1"/>
          <p:nvPr userDrawn="1"/>
        </p:nvSpPr>
        <p:spPr>
          <a:xfrm>
            <a:off x="6802761" y="2862923"/>
            <a:ext cx="92388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Laval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FCB1B73-C967-44D5-A7B5-ADA7614E03CF}"/>
              </a:ext>
            </a:extLst>
          </p:cNvPr>
          <p:cNvSpPr txBox="1"/>
          <p:nvPr userDrawn="1"/>
        </p:nvSpPr>
        <p:spPr>
          <a:xfrm>
            <a:off x="6802761" y="3055186"/>
            <a:ext cx="122905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Longueuil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6D28CA3-97E7-43FA-A2BA-17B5B9F49D64}"/>
              </a:ext>
            </a:extLst>
          </p:cNvPr>
          <p:cNvSpPr txBox="1"/>
          <p:nvPr userDrawn="1"/>
        </p:nvSpPr>
        <p:spPr>
          <a:xfrm>
            <a:off x="6802762" y="3631975"/>
            <a:ext cx="2090841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Sainte-Agathe-des-Monts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A1A3107-9777-4ECF-A5ED-24EA62B40D7A}"/>
              </a:ext>
            </a:extLst>
          </p:cNvPr>
          <p:cNvSpPr txBox="1"/>
          <p:nvPr userDrawn="1"/>
        </p:nvSpPr>
        <p:spPr>
          <a:xfrm>
            <a:off x="6802761" y="3824238"/>
            <a:ext cx="201397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Saint-Jean-sur-Richelieu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5F1A261-E365-43E5-9C27-D6004971D52A}"/>
              </a:ext>
            </a:extLst>
          </p:cNvPr>
          <p:cNvSpPr txBox="1"/>
          <p:nvPr userDrawn="1"/>
        </p:nvSpPr>
        <p:spPr>
          <a:xfrm>
            <a:off x="6802762" y="4016501"/>
            <a:ext cx="2050879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Saint-Mathieu-de-Beloeil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59075AB-F025-40CE-A1F9-3AAC75262B9A}"/>
              </a:ext>
            </a:extLst>
          </p:cNvPr>
          <p:cNvSpPr txBox="1"/>
          <p:nvPr userDrawn="1"/>
        </p:nvSpPr>
        <p:spPr>
          <a:xfrm>
            <a:off x="6802761" y="4208764"/>
            <a:ext cx="127557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Sept-Îles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895138E-BA13-40BA-911F-89D5E621233A}"/>
              </a:ext>
            </a:extLst>
          </p:cNvPr>
          <p:cNvSpPr txBox="1"/>
          <p:nvPr userDrawn="1"/>
        </p:nvSpPr>
        <p:spPr>
          <a:xfrm>
            <a:off x="6802760" y="4401027"/>
            <a:ext cx="114402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Sherbrooke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7D960D4E-E98F-496E-BD2A-39F30E9ED07E}"/>
              </a:ext>
            </a:extLst>
          </p:cNvPr>
          <p:cNvSpPr txBox="1"/>
          <p:nvPr userDrawn="1"/>
        </p:nvSpPr>
        <p:spPr>
          <a:xfrm>
            <a:off x="6802762" y="4785553"/>
            <a:ext cx="1334202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Trois-Rivières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60B7999-9B56-41A4-81FA-3097C7AB6E03}"/>
              </a:ext>
            </a:extLst>
          </p:cNvPr>
          <p:cNvSpPr txBox="1"/>
          <p:nvPr userDrawn="1"/>
        </p:nvSpPr>
        <p:spPr>
          <a:xfrm>
            <a:off x="6802762" y="3247449"/>
            <a:ext cx="90238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Ottawa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9DE3DAE-E50F-444F-9B89-8662506E2D39}"/>
              </a:ext>
            </a:extLst>
          </p:cNvPr>
          <p:cNvSpPr txBox="1"/>
          <p:nvPr userDrawn="1"/>
        </p:nvSpPr>
        <p:spPr>
          <a:xfrm>
            <a:off x="6802761" y="2670660"/>
            <a:ext cx="107791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Labrador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21FBA04-7C68-4EE4-B315-7EC87EF1D1E3}"/>
              </a:ext>
            </a:extLst>
          </p:cNvPr>
          <p:cNvSpPr txBox="1"/>
          <p:nvPr userDrawn="1"/>
        </p:nvSpPr>
        <p:spPr>
          <a:xfrm>
            <a:off x="6802761" y="4977809"/>
            <a:ext cx="1117840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Vancouver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BE850F5-666E-4658-BAF6-AF9EAE1B5533}"/>
              </a:ext>
            </a:extLst>
          </p:cNvPr>
          <p:cNvSpPr txBox="1"/>
          <p:nvPr userDrawn="1"/>
        </p:nvSpPr>
        <p:spPr>
          <a:xfrm>
            <a:off x="6802761" y="4593290"/>
            <a:ext cx="107791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75" b="0" dirty="0">
                <a:solidFill>
                  <a:srgbClr val="003557"/>
                </a:solidFill>
              </a:rPr>
              <a:t>Toronto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07A1FD35-4B76-45DF-B66D-154E11C33E16}"/>
              </a:ext>
            </a:extLst>
          </p:cNvPr>
          <p:cNvCxnSpPr>
            <a:cxnSpLocks/>
          </p:cNvCxnSpPr>
          <p:nvPr userDrawn="1"/>
        </p:nvCxnSpPr>
        <p:spPr>
          <a:xfrm>
            <a:off x="6720361" y="1997901"/>
            <a:ext cx="1" cy="3204000"/>
          </a:xfrm>
          <a:prstGeom prst="line">
            <a:avLst/>
          </a:prstGeom>
          <a:ln w="12700">
            <a:solidFill>
              <a:srgbClr val="36B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8C376F0C-EB7B-445E-8A6E-B8258F88C838}"/>
              </a:ext>
            </a:extLst>
          </p:cNvPr>
          <p:cNvSpPr/>
          <p:nvPr userDrawn="1"/>
        </p:nvSpPr>
        <p:spPr>
          <a:xfrm>
            <a:off x="6669674" y="2071078"/>
            <a:ext cx="104413" cy="128508"/>
          </a:xfrm>
          <a:prstGeom prst="ellipse">
            <a:avLst/>
          </a:prstGeom>
          <a:solidFill>
            <a:srgbClr val="12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</p:spTree>
    <p:extLst>
      <p:ext uri="{BB962C8B-B14F-4D97-AF65-F5344CB8AC3E}">
        <p14:creationId xmlns:p14="http://schemas.microsoft.com/office/powerpoint/2010/main" val="80243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836776" y="460302"/>
            <a:ext cx="3636949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99A4F6C-FB06-4EC1-80A7-507148FE2C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13A6A93-648C-419C-8642-EFEA6FA13B4B}"/>
              </a:ext>
            </a:extLst>
          </p:cNvPr>
          <p:cNvGrpSpPr/>
          <p:nvPr userDrawn="1"/>
        </p:nvGrpSpPr>
        <p:grpSpPr>
          <a:xfrm>
            <a:off x="12295" y="-4598"/>
            <a:ext cx="1824481" cy="1072157"/>
            <a:chOff x="-5" y="-19858"/>
            <a:chExt cx="2245514" cy="1072157"/>
          </a:xfrm>
        </p:grpSpPr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FA5CAB8D-334D-4D6A-BBF6-A1D94E3A8B85}"/>
                </a:ext>
              </a:extLst>
            </p:cNvPr>
            <p:cNvSpPr/>
            <p:nvPr/>
          </p:nvSpPr>
          <p:spPr>
            <a:xfrm>
              <a:off x="450613" y="-19857"/>
              <a:ext cx="1794896" cy="1072156"/>
            </a:xfrm>
            <a:custGeom>
              <a:avLst/>
              <a:gdLst/>
              <a:ahLst/>
              <a:cxnLst/>
              <a:rect l="l" t="t" r="r" b="b"/>
              <a:pathLst>
                <a:path w="2251075" h="1022985">
                  <a:moveTo>
                    <a:pt x="1548066" y="1022819"/>
                  </a:moveTo>
                  <a:lnTo>
                    <a:pt x="0" y="1022819"/>
                  </a:lnTo>
                  <a:lnTo>
                    <a:pt x="702964" y="0"/>
                  </a:lnTo>
                  <a:lnTo>
                    <a:pt x="2251031" y="0"/>
                  </a:lnTo>
                  <a:lnTo>
                    <a:pt x="1548066" y="1022819"/>
                  </a:lnTo>
                  <a:close/>
                </a:path>
              </a:pathLst>
            </a:custGeom>
            <a:solidFill>
              <a:srgbClr val="003556"/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39" name="object 124">
              <a:extLst>
                <a:ext uri="{FF2B5EF4-FFF2-40B4-BE49-F238E27FC236}">
                  <a16:creationId xmlns:a16="http://schemas.microsoft.com/office/drawing/2014/main" id="{CB04220B-7040-4AB8-BFB7-92C3548D8661}"/>
                </a:ext>
              </a:extLst>
            </p:cNvPr>
            <p:cNvSpPr/>
            <p:nvPr/>
          </p:nvSpPr>
          <p:spPr>
            <a:xfrm>
              <a:off x="38167" y="-19858"/>
              <a:ext cx="814665" cy="1072156"/>
            </a:xfrm>
            <a:custGeom>
              <a:avLst/>
              <a:gdLst/>
              <a:ahLst/>
              <a:cxnLst/>
              <a:rect l="l" t="t" r="r" b="b"/>
              <a:pathLst>
                <a:path w="1021715" h="1022985">
                  <a:moveTo>
                    <a:pt x="0" y="1022821"/>
                  </a:moveTo>
                  <a:lnTo>
                    <a:pt x="318516" y="1022821"/>
                  </a:lnTo>
                  <a:lnTo>
                    <a:pt x="1021481" y="0"/>
                  </a:lnTo>
                  <a:lnTo>
                    <a:pt x="702965" y="0"/>
                  </a:lnTo>
                  <a:lnTo>
                    <a:pt x="0" y="1022821"/>
                  </a:lnTo>
                  <a:close/>
                </a:path>
              </a:pathLst>
            </a:custGeom>
            <a:solidFill>
              <a:srgbClr val="005D8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40" name="object 125">
              <a:extLst>
                <a:ext uri="{FF2B5EF4-FFF2-40B4-BE49-F238E27FC236}">
                  <a16:creationId xmlns:a16="http://schemas.microsoft.com/office/drawing/2014/main" id="{8C62D035-00E4-481F-9836-D65D7A22633F}"/>
                </a:ext>
              </a:extLst>
            </p:cNvPr>
            <p:cNvSpPr/>
            <p:nvPr/>
          </p:nvSpPr>
          <p:spPr>
            <a:xfrm>
              <a:off x="-5" y="-19858"/>
              <a:ext cx="910359" cy="1072156"/>
            </a:xfrm>
            <a:custGeom>
              <a:avLst/>
              <a:gdLst/>
              <a:ahLst/>
              <a:cxnLst/>
              <a:rect l="l" t="t" r="r" b="b"/>
              <a:pathLst>
                <a:path w="1141730" h="1022985">
                  <a:moveTo>
                    <a:pt x="950302" y="0"/>
                  </a:moveTo>
                  <a:lnTo>
                    <a:pt x="702970" y="0"/>
                  </a:lnTo>
                  <a:lnTo>
                    <a:pt x="0" y="1022832"/>
                  </a:lnTo>
                  <a:lnTo>
                    <a:pt x="247332" y="1022832"/>
                  </a:lnTo>
                  <a:lnTo>
                    <a:pt x="950302" y="0"/>
                  </a:lnTo>
                  <a:close/>
                </a:path>
                <a:path w="1141730" h="1022985">
                  <a:moveTo>
                    <a:pt x="1141387" y="0"/>
                  </a:moveTo>
                  <a:lnTo>
                    <a:pt x="1031303" y="0"/>
                  </a:lnTo>
                  <a:lnTo>
                    <a:pt x="328333" y="1022832"/>
                  </a:lnTo>
                  <a:lnTo>
                    <a:pt x="438416" y="1022832"/>
                  </a:lnTo>
                  <a:lnTo>
                    <a:pt x="1141387" y="0"/>
                  </a:lnTo>
                  <a:close/>
                </a:path>
              </a:pathLst>
            </a:custGeom>
            <a:solidFill>
              <a:srgbClr val="005D8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4B092EF3-DBBB-466A-97E7-48F644D63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7487"/>
          <a:stretch/>
        </p:blipFill>
        <p:spPr>
          <a:xfrm>
            <a:off x="616667" y="478354"/>
            <a:ext cx="819000" cy="33386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A44BDB3-FDD1-4FF4-9E83-4D9B1139CFF2}"/>
              </a:ext>
            </a:extLst>
          </p:cNvPr>
          <p:cNvGrpSpPr/>
          <p:nvPr userDrawn="1"/>
        </p:nvGrpSpPr>
        <p:grpSpPr>
          <a:xfrm>
            <a:off x="7605079" y="1880092"/>
            <a:ext cx="2213194" cy="3276000"/>
            <a:chOff x="9360096" y="1880092"/>
            <a:chExt cx="2723931" cy="3276000"/>
          </a:xfrm>
        </p:grpSpPr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EB9E3566-9C7E-4937-AD5F-4D550FCFA7DC}"/>
                </a:ext>
              </a:extLst>
            </p:cNvPr>
            <p:cNvSpPr txBox="1"/>
            <p:nvPr userDrawn="1"/>
          </p:nvSpPr>
          <p:spPr>
            <a:xfrm>
              <a:off x="10359228" y="4900658"/>
              <a:ext cx="1512216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Ho Chi Minh city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33EC32F-7FCC-483F-A600-B749BEACF997}"/>
                </a:ext>
              </a:extLst>
            </p:cNvPr>
            <p:cNvSpPr txBox="1"/>
            <p:nvPr userDrawn="1"/>
          </p:nvSpPr>
          <p:spPr>
            <a:xfrm>
              <a:off x="9512115" y="2028260"/>
              <a:ext cx="956419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Australie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087020C-8163-42B3-8789-CAC9FDD3F9D4}"/>
                </a:ext>
              </a:extLst>
            </p:cNvPr>
            <p:cNvSpPr txBox="1"/>
            <p:nvPr userDrawn="1"/>
          </p:nvSpPr>
          <p:spPr>
            <a:xfrm>
              <a:off x="9512115" y="2293254"/>
              <a:ext cx="1245993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Cambodge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A206FA6-61A7-4BBD-B8B8-64652DBD89E2}"/>
                </a:ext>
              </a:extLst>
            </p:cNvPr>
            <p:cNvSpPr txBox="1"/>
            <p:nvPr userDrawn="1"/>
          </p:nvSpPr>
          <p:spPr>
            <a:xfrm>
              <a:off x="10359228" y="2320686"/>
              <a:ext cx="1724799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975" b="0" dirty="0">
                  <a:solidFill>
                    <a:srgbClr val="003556"/>
                  </a:solidFill>
                  <a:latin typeface="+mn-lt"/>
                </a:rPr>
                <a:t>Phnom Penh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2D83841B-C77B-4174-B39E-055E0D28979A}"/>
                </a:ext>
              </a:extLst>
            </p:cNvPr>
            <p:cNvSpPr txBox="1"/>
            <p:nvPr userDrawn="1"/>
          </p:nvSpPr>
          <p:spPr>
            <a:xfrm>
              <a:off x="9512115" y="3262885"/>
              <a:ext cx="1056744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Malaisie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A3F7C81-1CF9-4E3A-8113-3EB47A554957}"/>
                </a:ext>
              </a:extLst>
            </p:cNvPr>
            <p:cNvSpPr txBox="1"/>
            <p:nvPr userDrawn="1"/>
          </p:nvSpPr>
          <p:spPr>
            <a:xfrm>
              <a:off x="9512115" y="3537627"/>
              <a:ext cx="1284761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Philippines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5609609-46BA-4FB7-9CD8-8AF8D6FB3AF5}"/>
                </a:ext>
              </a:extLst>
            </p:cNvPr>
            <p:cNvSpPr txBox="1"/>
            <p:nvPr userDrawn="1"/>
          </p:nvSpPr>
          <p:spPr>
            <a:xfrm>
              <a:off x="9512115" y="3931821"/>
              <a:ext cx="979021" cy="254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1056" b="1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Singapour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53FC577-6E4B-48E5-981D-4F753A54F7E7}"/>
                </a:ext>
              </a:extLst>
            </p:cNvPr>
            <p:cNvSpPr txBox="1"/>
            <p:nvPr userDrawn="1"/>
          </p:nvSpPr>
          <p:spPr>
            <a:xfrm>
              <a:off x="9512115" y="2808690"/>
              <a:ext cx="938173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Indonésie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A9C876A2-98C2-46C0-A109-F17313B09181}"/>
                </a:ext>
              </a:extLst>
            </p:cNvPr>
            <p:cNvSpPr txBox="1"/>
            <p:nvPr userDrawn="1"/>
          </p:nvSpPr>
          <p:spPr>
            <a:xfrm>
              <a:off x="10359228" y="2820091"/>
              <a:ext cx="979021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Jakarta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931B1095-35B8-44C5-A103-3FBCA3B584D2}"/>
                </a:ext>
              </a:extLst>
            </p:cNvPr>
            <p:cNvSpPr txBox="1"/>
            <p:nvPr userDrawn="1"/>
          </p:nvSpPr>
          <p:spPr>
            <a:xfrm>
              <a:off x="9512115" y="4222332"/>
              <a:ext cx="1006445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Thaïlande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A1DB9FB9-2F52-493E-A68B-0220D57F154C}"/>
                </a:ext>
              </a:extLst>
            </p:cNvPr>
            <p:cNvSpPr txBox="1"/>
            <p:nvPr userDrawn="1"/>
          </p:nvSpPr>
          <p:spPr>
            <a:xfrm>
              <a:off x="9512115" y="4492091"/>
              <a:ext cx="1114441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Vietnam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8FB5653-7811-4A24-A331-FCA8810AC440}"/>
                </a:ext>
              </a:extLst>
            </p:cNvPr>
            <p:cNvSpPr txBox="1"/>
            <p:nvPr userDrawn="1"/>
          </p:nvSpPr>
          <p:spPr>
            <a:xfrm>
              <a:off x="10359228" y="4709155"/>
              <a:ext cx="1470852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Hanoï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BCD13201-CA9C-403A-9671-DCDAB7971BCF}"/>
                </a:ext>
              </a:extLst>
            </p:cNvPr>
            <p:cNvSpPr txBox="1"/>
            <p:nvPr userDrawn="1"/>
          </p:nvSpPr>
          <p:spPr>
            <a:xfrm>
              <a:off x="10359228" y="4514452"/>
              <a:ext cx="770648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Danang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6FE2054A-5915-4190-AA62-B38F199B0936}"/>
                </a:ext>
              </a:extLst>
            </p:cNvPr>
            <p:cNvSpPr txBox="1"/>
            <p:nvPr userDrawn="1"/>
          </p:nvSpPr>
          <p:spPr>
            <a:xfrm>
              <a:off x="9512115" y="2545826"/>
              <a:ext cx="735552" cy="25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371466"/>
              <a:r>
                <a:rPr lang="fr-FR" sz="1056" b="1" dirty="0">
                  <a:solidFill>
                    <a:srgbClr val="003556"/>
                  </a:solidFill>
                  <a:latin typeface="+mn-lt"/>
                  <a:cs typeface="Calibri Light" panose="020F0302020204030204" pitchFamily="34" charset="0"/>
                </a:rPr>
                <a:t>Inde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78182CF6-C9A9-4E13-8B0B-E13789E93B71}"/>
                </a:ext>
              </a:extLst>
            </p:cNvPr>
            <p:cNvSpPr txBox="1"/>
            <p:nvPr userDrawn="1"/>
          </p:nvSpPr>
          <p:spPr>
            <a:xfrm>
              <a:off x="10359228" y="2569814"/>
              <a:ext cx="837704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Chennai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BE6AC5EB-7AA0-4124-B036-27932F6A7E1E}"/>
                </a:ext>
              </a:extLst>
            </p:cNvPr>
            <p:cNvSpPr txBox="1"/>
            <p:nvPr userDrawn="1"/>
          </p:nvSpPr>
          <p:spPr>
            <a:xfrm>
              <a:off x="10359228" y="3275168"/>
              <a:ext cx="1238121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Kuala Lumpur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53510EC9-5012-4071-A160-CDBEF1A08109}"/>
                </a:ext>
              </a:extLst>
            </p:cNvPr>
            <p:cNvSpPr txBox="1"/>
            <p:nvPr userDrawn="1"/>
          </p:nvSpPr>
          <p:spPr>
            <a:xfrm>
              <a:off x="10359228" y="3551441"/>
              <a:ext cx="1114987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Makati City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05B380F1-46B0-41D7-9853-7399E2068354}"/>
                </a:ext>
              </a:extLst>
            </p:cNvPr>
            <p:cNvSpPr txBox="1"/>
            <p:nvPr userDrawn="1"/>
          </p:nvSpPr>
          <p:spPr>
            <a:xfrm>
              <a:off x="10359228" y="3749939"/>
              <a:ext cx="1724798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San Juan City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E8C81E5E-F23E-4A7A-AA15-1C071E53CF8E}"/>
                </a:ext>
              </a:extLst>
            </p:cNvPr>
            <p:cNvSpPr txBox="1"/>
            <p:nvPr userDrawn="1"/>
          </p:nvSpPr>
          <p:spPr>
            <a:xfrm>
              <a:off x="10359228" y="4242394"/>
              <a:ext cx="977701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Bangkok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D1D6BAEF-A609-481F-9E53-C213B9E464D1}"/>
                </a:ext>
              </a:extLst>
            </p:cNvPr>
            <p:cNvSpPr txBox="1"/>
            <p:nvPr userDrawn="1"/>
          </p:nvSpPr>
          <p:spPr>
            <a:xfrm>
              <a:off x="10359228" y="2050292"/>
              <a:ext cx="1245993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975" b="0" dirty="0">
                  <a:solidFill>
                    <a:srgbClr val="003556"/>
                  </a:solidFill>
                  <a:latin typeface="+mn-lt"/>
                </a:rPr>
                <a:t>Canberra city </a:t>
              </a: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7960E1B5-5FD9-4CDD-863A-9EBC55EC7D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24350" y="1880092"/>
              <a:ext cx="1" cy="3276000"/>
            </a:xfrm>
            <a:prstGeom prst="line">
              <a:avLst/>
            </a:prstGeom>
            <a:ln w="12700">
              <a:solidFill>
                <a:srgbClr val="36B5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A16DCCC-3878-4081-ABDB-6CAC701C46EB}"/>
                </a:ext>
              </a:extLst>
            </p:cNvPr>
            <p:cNvSpPr/>
            <p:nvPr userDrawn="1"/>
          </p:nvSpPr>
          <p:spPr>
            <a:xfrm>
              <a:off x="9360096" y="1994201"/>
              <a:ext cx="128508" cy="128508"/>
            </a:xfrm>
            <a:prstGeom prst="ellipse">
              <a:avLst/>
            </a:prstGeom>
            <a:solidFill>
              <a:srgbClr val="12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50B0FBFB-C9C1-4B83-9650-AB02AE2E6D78}"/>
                </a:ext>
              </a:extLst>
            </p:cNvPr>
            <p:cNvSpPr txBox="1"/>
            <p:nvPr userDrawn="1"/>
          </p:nvSpPr>
          <p:spPr>
            <a:xfrm>
              <a:off x="10357909" y="3002695"/>
              <a:ext cx="979021" cy="242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975" b="0" kern="1200" dirty="0">
                  <a:solidFill>
                    <a:srgbClr val="003556"/>
                  </a:solidFill>
                  <a:latin typeface="+mn-lt"/>
                  <a:ea typeface="+mn-ea"/>
                  <a:cs typeface="+mn-cs"/>
                </a:rPr>
                <a:t>Surabaya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8AA2D93-4ACB-4E71-BDDB-739603F1CF51}"/>
              </a:ext>
            </a:extLst>
          </p:cNvPr>
          <p:cNvGrpSpPr/>
          <p:nvPr userDrawn="1"/>
        </p:nvGrpSpPr>
        <p:grpSpPr>
          <a:xfrm>
            <a:off x="3299873" y="1133187"/>
            <a:ext cx="4252728" cy="5401340"/>
            <a:chOff x="4061382" y="1133187"/>
            <a:chExt cx="5234126" cy="540134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19FFECB-8643-4CE1-8BAB-604FED40EBBF}"/>
                </a:ext>
              </a:extLst>
            </p:cNvPr>
            <p:cNvGrpSpPr/>
            <p:nvPr userDrawn="1"/>
          </p:nvGrpSpPr>
          <p:grpSpPr>
            <a:xfrm>
              <a:off x="4061382" y="1133187"/>
              <a:ext cx="5234126" cy="5401340"/>
              <a:chOff x="4061382" y="1133187"/>
              <a:chExt cx="5234126" cy="5401340"/>
            </a:xfrm>
          </p:grpSpPr>
          <p:pic>
            <p:nvPicPr>
              <p:cNvPr id="6" name="Image 5" descr="Une image contenant carte, atlas, texte&#10;&#10;Description générée automatiquement">
                <a:extLst>
                  <a:ext uri="{FF2B5EF4-FFF2-40B4-BE49-F238E27FC236}">
                    <a16:creationId xmlns:a16="http://schemas.microsoft.com/office/drawing/2014/main" id="{ED29A37D-5B7B-4DBB-AA42-9078DB6D71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1382" y="1133187"/>
                <a:ext cx="5234126" cy="5401340"/>
              </a:xfrm>
              <a:prstGeom prst="rect">
                <a:avLst/>
              </a:prstGeom>
            </p:spPr>
          </p:pic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396DDE4B-C527-4105-9181-FB99DDBB99D8}"/>
                  </a:ext>
                </a:extLst>
              </p:cNvPr>
              <p:cNvSpPr/>
              <p:nvPr userDrawn="1"/>
            </p:nvSpPr>
            <p:spPr>
              <a:xfrm>
                <a:off x="6678445" y="3250257"/>
                <a:ext cx="64800" cy="64800"/>
              </a:xfrm>
              <a:prstGeom prst="ellipse">
                <a:avLst/>
              </a:prstGeom>
              <a:solidFill>
                <a:srgbClr val="0035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3" dirty="0">
                  <a:solidFill>
                    <a:srgbClr val="003556"/>
                  </a:solidFill>
                  <a:latin typeface="+mn-lt"/>
                </a:endParaRPr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EED774C1-F3DF-4556-9356-B8D3D7E3755B}"/>
                  </a:ext>
                </a:extLst>
              </p:cNvPr>
              <p:cNvSpPr/>
              <p:nvPr userDrawn="1"/>
            </p:nvSpPr>
            <p:spPr>
              <a:xfrm>
                <a:off x="7419408" y="3566283"/>
                <a:ext cx="64800" cy="64800"/>
              </a:xfrm>
              <a:prstGeom prst="ellipse">
                <a:avLst/>
              </a:prstGeom>
              <a:solidFill>
                <a:srgbClr val="0035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3" dirty="0">
                  <a:solidFill>
                    <a:srgbClr val="003556"/>
                  </a:solidFill>
                  <a:latin typeface="+mn-lt"/>
                </a:endParaRP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442F0B76-0CFA-431F-A793-C7B67475800B}"/>
                  </a:ext>
                </a:extLst>
              </p:cNvPr>
              <p:cNvSpPr txBox="1"/>
              <p:nvPr userDrawn="1"/>
            </p:nvSpPr>
            <p:spPr>
              <a:xfrm>
                <a:off x="7702432" y="3235511"/>
                <a:ext cx="867369" cy="455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086A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371466"/>
                <a:r>
                  <a:rPr lang="fr-FR" sz="1463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200</a:t>
                </a:r>
              </a:p>
              <a:p>
                <a:pPr algn="ctr" defTabSz="371466"/>
                <a:r>
                  <a:rPr lang="fr-FR" sz="894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Philippines</a:t>
                </a: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7810ED56-7A7D-4C3E-8294-FC73D5A1A977}"/>
                  </a:ext>
                </a:extLst>
              </p:cNvPr>
              <p:cNvSpPr txBox="1"/>
              <p:nvPr userDrawn="1"/>
            </p:nvSpPr>
            <p:spPr>
              <a:xfrm>
                <a:off x="6461219" y="4427413"/>
                <a:ext cx="773639" cy="592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086A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371466"/>
                <a:r>
                  <a:rPr lang="fr-FR" sz="1463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40</a:t>
                </a:r>
              </a:p>
              <a:p>
                <a:pPr algn="ctr" defTabSz="371466"/>
                <a:r>
                  <a:rPr lang="fr-FR" sz="894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Indonésie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51E49ACB-3358-4979-9E89-B7E66D961564}"/>
                  </a:ext>
                </a:extLst>
              </p:cNvPr>
              <p:cNvSpPr txBox="1"/>
              <p:nvPr userDrawn="1"/>
            </p:nvSpPr>
            <p:spPr>
              <a:xfrm>
                <a:off x="6816446" y="2770361"/>
                <a:ext cx="773639" cy="455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086A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371466"/>
                <a:r>
                  <a:rPr lang="fr-FR" sz="1463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660</a:t>
                </a:r>
              </a:p>
              <a:p>
                <a:pPr algn="ctr" defTabSz="371466"/>
                <a:r>
                  <a:rPr lang="fr-FR" sz="894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Vietnam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B010845-3A41-45A5-A446-F951D0D4EE76}"/>
                  </a:ext>
                </a:extLst>
              </p:cNvPr>
              <p:cNvSpPr txBox="1"/>
              <p:nvPr userDrawn="1"/>
            </p:nvSpPr>
            <p:spPr>
              <a:xfrm>
                <a:off x="5530452" y="3505601"/>
                <a:ext cx="1141075" cy="229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894" b="1" kern="1200" dirty="0">
                    <a:solidFill>
                      <a:srgbClr val="003556"/>
                    </a:solidFill>
                    <a:latin typeface="+mn-lt"/>
                    <a:ea typeface="+mn-ea"/>
                    <a:cs typeface="+mn-cs"/>
                  </a:rPr>
                  <a:t>Cambodge</a:t>
                </a: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C24082F6-46BD-4178-8D06-CD10CE07A6FD}"/>
                  </a:ext>
                </a:extLst>
              </p:cNvPr>
              <p:cNvSpPr/>
              <p:nvPr userDrawn="1"/>
            </p:nvSpPr>
            <p:spPr>
              <a:xfrm>
                <a:off x="6783238" y="3523723"/>
                <a:ext cx="64800" cy="64800"/>
              </a:xfrm>
              <a:prstGeom prst="ellipse">
                <a:avLst/>
              </a:prstGeom>
              <a:solidFill>
                <a:srgbClr val="0035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3" dirty="0">
                  <a:solidFill>
                    <a:srgbClr val="003556"/>
                  </a:solidFill>
                  <a:latin typeface="+mn-lt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6D526B3E-4F6D-405B-A7AF-8649222CD0CF}"/>
                  </a:ext>
                </a:extLst>
              </p:cNvPr>
              <p:cNvSpPr/>
              <p:nvPr userDrawn="1"/>
            </p:nvSpPr>
            <p:spPr>
              <a:xfrm>
                <a:off x="5581128" y="3432321"/>
                <a:ext cx="64800" cy="64800"/>
              </a:xfrm>
              <a:prstGeom prst="ellipse">
                <a:avLst/>
              </a:prstGeom>
              <a:solidFill>
                <a:srgbClr val="0035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3" dirty="0">
                  <a:solidFill>
                    <a:srgbClr val="003556"/>
                  </a:solidFill>
                  <a:latin typeface="+mn-lt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02CD1C4-9BA6-4DBF-994E-545249144DCB}"/>
                  </a:ext>
                </a:extLst>
              </p:cNvPr>
              <p:cNvSpPr/>
              <p:nvPr userDrawn="1"/>
            </p:nvSpPr>
            <p:spPr>
              <a:xfrm rot="21077560">
                <a:off x="6228838" y="3277591"/>
                <a:ext cx="162560" cy="102358"/>
              </a:xfrm>
              <a:prstGeom prst="rect">
                <a:avLst/>
              </a:prstGeom>
              <a:solidFill>
                <a:srgbClr val="98C1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3" dirty="0">
                  <a:latin typeface="+mn-lt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3EBFEAEA-5569-4348-9DB1-18028C5425A2}"/>
                  </a:ext>
                </a:extLst>
              </p:cNvPr>
              <p:cNvSpPr txBox="1"/>
              <p:nvPr userDrawn="1"/>
            </p:nvSpPr>
            <p:spPr>
              <a:xfrm>
                <a:off x="5350333" y="3767351"/>
                <a:ext cx="1141075" cy="229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894" b="1" kern="1200" dirty="0">
                    <a:solidFill>
                      <a:srgbClr val="003556"/>
                    </a:solidFill>
                    <a:latin typeface="+mn-lt"/>
                    <a:ea typeface="+mn-ea"/>
                    <a:cs typeface="+mn-cs"/>
                  </a:rPr>
                  <a:t>Malaisie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9929CC6-476C-407D-8AB4-ED94A7F9A77E}"/>
                  </a:ext>
                </a:extLst>
              </p:cNvPr>
              <p:cNvSpPr txBox="1"/>
              <p:nvPr userDrawn="1"/>
            </p:nvSpPr>
            <p:spPr>
              <a:xfrm>
                <a:off x="7590827" y="5346907"/>
                <a:ext cx="1141075" cy="229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94" b="1" kern="1200" dirty="0">
                    <a:solidFill>
                      <a:srgbClr val="003556"/>
                    </a:solidFill>
                    <a:latin typeface="+mn-lt"/>
                    <a:ea typeface="+mn-ea"/>
                    <a:cs typeface="+mn-cs"/>
                  </a:rPr>
                  <a:t>Australie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611AFB6-9F47-4519-950B-C975DE563130}"/>
                  </a:ext>
                </a:extLst>
              </p:cNvPr>
              <p:cNvSpPr txBox="1"/>
              <p:nvPr userDrawn="1"/>
            </p:nvSpPr>
            <p:spPr>
              <a:xfrm>
                <a:off x="5537371" y="3931534"/>
                <a:ext cx="1141075" cy="229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894" b="1" kern="1200" dirty="0">
                    <a:solidFill>
                      <a:srgbClr val="003556"/>
                    </a:solidFill>
                    <a:latin typeface="+mn-lt"/>
                    <a:ea typeface="+mn-ea"/>
                    <a:cs typeface="+mn-cs"/>
                  </a:rPr>
                  <a:t>Singapour</a:t>
                </a: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7B80B60-DAA4-4551-A397-05538968AB01}"/>
                  </a:ext>
                </a:extLst>
              </p:cNvPr>
              <p:cNvSpPr txBox="1"/>
              <p:nvPr userDrawn="1"/>
            </p:nvSpPr>
            <p:spPr>
              <a:xfrm>
                <a:off x="5769904" y="2766146"/>
                <a:ext cx="773639" cy="592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086A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371466"/>
                <a:r>
                  <a:rPr lang="fr-FR" sz="1463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180</a:t>
                </a:r>
              </a:p>
              <a:p>
                <a:pPr algn="ctr" defTabSz="371466"/>
                <a:r>
                  <a:rPr lang="fr-FR" sz="894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Thaïlande</a:t>
                </a:r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D1673A37-7228-4BA7-A67B-78FFD972D30B}"/>
                  </a:ext>
                </a:extLst>
              </p:cNvPr>
              <p:cNvSpPr/>
              <p:nvPr userDrawn="1"/>
            </p:nvSpPr>
            <p:spPr>
              <a:xfrm>
                <a:off x="6974858" y="4316328"/>
                <a:ext cx="64800" cy="64800"/>
              </a:xfrm>
              <a:prstGeom prst="ellipse">
                <a:avLst/>
              </a:prstGeom>
              <a:solidFill>
                <a:srgbClr val="0035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3" dirty="0">
                  <a:solidFill>
                    <a:srgbClr val="003556"/>
                  </a:solidFill>
                  <a:latin typeface="+mn-lt"/>
                </a:endParaRP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2E39B894-9014-411C-8DDB-48F6D39E32C2}"/>
                  </a:ext>
                </a:extLst>
              </p:cNvPr>
              <p:cNvSpPr txBox="1"/>
              <p:nvPr userDrawn="1"/>
            </p:nvSpPr>
            <p:spPr>
              <a:xfrm>
                <a:off x="4694835" y="3296978"/>
                <a:ext cx="735552" cy="455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086A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371466"/>
                <a:r>
                  <a:rPr lang="fr-FR" sz="1463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70</a:t>
                </a:r>
              </a:p>
              <a:p>
                <a:pPr algn="ctr" defTabSz="371466"/>
                <a:r>
                  <a:rPr lang="fr-FR" sz="894" b="1" dirty="0">
                    <a:solidFill>
                      <a:srgbClr val="003556"/>
                    </a:solidFill>
                    <a:latin typeface="+mn-lt"/>
                    <a:cs typeface="Calibri Light" panose="020F0302020204030204" pitchFamily="34" charset="0"/>
                  </a:rPr>
                  <a:t>Inde</a:t>
                </a:r>
              </a:p>
            </p:txBody>
          </p:sp>
        </p:grp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C825E77-2EA1-4FCC-B705-0822B7AD2CFF}"/>
                </a:ext>
              </a:extLst>
            </p:cNvPr>
            <p:cNvSpPr/>
            <p:nvPr userDrawn="1"/>
          </p:nvSpPr>
          <p:spPr>
            <a:xfrm>
              <a:off x="5295215" y="3118657"/>
              <a:ext cx="159489" cy="165142"/>
            </a:xfrm>
            <a:prstGeom prst="ellipse">
              <a:avLst/>
            </a:prstGeom>
            <a:solidFill>
              <a:srgbClr val="98C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/>
            </a:p>
          </p:txBody>
        </p:sp>
      </p:grpSp>
    </p:spTree>
    <p:extLst>
      <p:ext uri="{BB962C8B-B14F-4D97-AF65-F5344CB8AC3E}">
        <p14:creationId xmlns:p14="http://schemas.microsoft.com/office/powerpoint/2010/main" val="797635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FE279D8-5604-44A8-BF07-2ED34239AFAE}"/>
              </a:ext>
            </a:extLst>
          </p:cNvPr>
          <p:cNvGrpSpPr/>
          <p:nvPr userDrawn="1"/>
        </p:nvGrpSpPr>
        <p:grpSpPr>
          <a:xfrm>
            <a:off x="2241906" y="0"/>
            <a:ext cx="7664094" cy="6620992"/>
            <a:chOff x="2759269" y="-4597"/>
            <a:chExt cx="9180912" cy="6402296"/>
          </a:xfrm>
        </p:grpSpPr>
        <p:pic>
          <p:nvPicPr>
            <p:cNvPr id="3" name="Image 2" descr="Une image contenant carte&#10;&#10;Description générée automatiquement avec une confiance moyenne">
              <a:extLst>
                <a:ext uri="{FF2B5EF4-FFF2-40B4-BE49-F238E27FC236}">
                  <a16:creationId xmlns:a16="http://schemas.microsoft.com/office/drawing/2014/main" id="{A4887E29-EB0A-44DB-A93E-5A20B4ED0A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337" b="7338"/>
            <a:stretch/>
          </p:blipFill>
          <p:spPr>
            <a:xfrm>
              <a:off x="2759269" y="-4597"/>
              <a:ext cx="9180912" cy="6402296"/>
            </a:xfrm>
            <a:prstGeom prst="rect">
              <a:avLst/>
            </a:prstGeom>
          </p:spPr>
        </p:pic>
        <p:pic>
          <p:nvPicPr>
            <p:cNvPr id="5" name="Image 4" descr="Une image contenant carte, cercle, Monde, créativité&#10;&#10;Description générée automatiquement">
              <a:extLst>
                <a:ext uri="{FF2B5EF4-FFF2-40B4-BE49-F238E27FC236}">
                  <a16:creationId xmlns:a16="http://schemas.microsoft.com/office/drawing/2014/main" id="{F182842E-871C-45FA-B05E-4C9F321B00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6593" y="2393041"/>
              <a:ext cx="2152239" cy="2157696"/>
            </a:xfrm>
            <a:prstGeom prst="rect">
              <a:avLst/>
            </a:prstGeom>
          </p:spPr>
        </p:pic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0C90A14C-BD72-4F98-818C-3FCC1FE8B2A4}"/>
                </a:ext>
              </a:extLst>
            </p:cNvPr>
            <p:cNvSpPr txBox="1"/>
            <p:nvPr userDrawn="1"/>
          </p:nvSpPr>
          <p:spPr>
            <a:xfrm>
              <a:off x="3680153" y="4325306"/>
              <a:ext cx="1024305" cy="427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086A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71466"/>
              <a:r>
                <a:rPr lang="fr-FR" sz="1463" b="1" dirty="0">
                  <a:solidFill>
                    <a:srgbClr val="003555"/>
                  </a:solidFill>
                  <a:cs typeface="Calibri Light" panose="020F0302020204030204" pitchFamily="34" charset="0"/>
                </a:rPr>
                <a:t>4 300</a:t>
              </a:r>
            </a:p>
            <a:p>
              <a:pPr algn="ctr" defTabSz="371466"/>
              <a:r>
                <a:rPr lang="fr-FR" sz="813" dirty="0">
                  <a:solidFill>
                    <a:srgbClr val="003555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France</a:t>
              </a:r>
            </a:p>
          </p:txBody>
        </p: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6881CE5D-CC2A-4871-A40C-2CFDBAD2EB9F}"/>
                </a:ext>
              </a:extLst>
            </p:cNvPr>
            <p:cNvSpPr txBox="1"/>
            <p:nvPr userDrawn="1"/>
          </p:nvSpPr>
          <p:spPr>
            <a:xfrm>
              <a:off x="4859043" y="1987403"/>
              <a:ext cx="1024305" cy="427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086A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71466"/>
              <a:r>
                <a:rPr lang="fr-FR" sz="1463" b="1" dirty="0">
                  <a:solidFill>
                    <a:srgbClr val="003555"/>
                  </a:solidFill>
                  <a:cs typeface="Calibri Light" panose="020F0302020204030204" pitchFamily="34" charset="0"/>
                </a:rPr>
                <a:t>140</a:t>
              </a:r>
            </a:p>
            <a:p>
              <a:pPr algn="ctr" defTabSz="371466"/>
              <a:r>
                <a:rPr lang="fr-FR" sz="813" dirty="0">
                  <a:solidFill>
                    <a:srgbClr val="003555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Royaume-Uni</a:t>
              </a: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93483BF8-96B8-4DB5-8610-CE21C71730DA}"/>
                </a:ext>
              </a:extLst>
            </p:cNvPr>
            <p:cNvSpPr txBox="1"/>
            <p:nvPr userDrawn="1"/>
          </p:nvSpPr>
          <p:spPr>
            <a:xfrm>
              <a:off x="8090551" y="439036"/>
              <a:ext cx="948420" cy="5489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086A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71466"/>
              <a:r>
                <a:rPr lang="fr-FR" sz="1463" b="1" dirty="0">
                  <a:solidFill>
                    <a:srgbClr val="003555"/>
                  </a:solidFill>
                  <a:cs typeface="Calibri Light" panose="020F0302020204030204" pitchFamily="34" charset="0"/>
                </a:rPr>
                <a:t>1 350</a:t>
              </a:r>
            </a:p>
            <a:p>
              <a:pPr algn="ctr" defTabSz="371466"/>
              <a:r>
                <a:rPr lang="fr-FR" sz="813" dirty="0">
                  <a:solidFill>
                    <a:srgbClr val="003555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Danemark  Norvège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E88EF179-969D-4844-B1BF-42D0E64DCD35}"/>
                </a:ext>
              </a:extLst>
            </p:cNvPr>
            <p:cNvSpPr txBox="1"/>
            <p:nvPr userDrawn="1"/>
          </p:nvSpPr>
          <p:spPr>
            <a:xfrm>
              <a:off x="6797723" y="5002573"/>
              <a:ext cx="864678" cy="427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086A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71466"/>
              <a:r>
                <a:rPr lang="fr-FR" sz="1463" b="1" dirty="0">
                  <a:solidFill>
                    <a:srgbClr val="003555"/>
                  </a:solidFill>
                  <a:cs typeface="Calibri Light" panose="020F0302020204030204" pitchFamily="34" charset="0"/>
                </a:rPr>
                <a:t>240</a:t>
              </a:r>
            </a:p>
            <a:p>
              <a:pPr algn="ctr" defTabSz="371466"/>
              <a:r>
                <a:rPr lang="fr-FR" sz="813" dirty="0">
                  <a:solidFill>
                    <a:srgbClr val="003555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Italie</a:t>
              </a: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CF47347F-F568-4DC3-B1FE-C6EA2C3F8A63}"/>
                </a:ext>
              </a:extLst>
            </p:cNvPr>
            <p:cNvSpPr txBox="1"/>
            <p:nvPr userDrawn="1"/>
          </p:nvSpPr>
          <p:spPr>
            <a:xfrm>
              <a:off x="5714424" y="4453267"/>
              <a:ext cx="1024305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Espagne</a:t>
              </a: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F5C1F019-19E6-4D9E-B812-25773C69277E}"/>
                </a:ext>
              </a:extLst>
            </p:cNvPr>
            <p:cNvSpPr txBox="1"/>
            <p:nvPr userDrawn="1"/>
          </p:nvSpPr>
          <p:spPr>
            <a:xfrm>
              <a:off x="5400915" y="4725416"/>
              <a:ext cx="795089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Portugal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E7AC2729-8A74-459B-B1A2-DE3BEBC8CA7B}"/>
                </a:ext>
              </a:extLst>
            </p:cNvPr>
            <p:cNvSpPr txBox="1"/>
            <p:nvPr userDrawn="1"/>
          </p:nvSpPr>
          <p:spPr>
            <a:xfrm>
              <a:off x="6540982" y="4164778"/>
              <a:ext cx="767290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rgbClr val="0F304A"/>
                  </a:solidFill>
                  <a:latin typeface="+mj-lt"/>
                </a:rPr>
                <a:t>Monaco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FA0232D2-785D-42A2-9370-9E3D0935913D}"/>
                </a:ext>
              </a:extLst>
            </p:cNvPr>
            <p:cNvSpPr txBox="1"/>
            <p:nvPr userDrawn="1"/>
          </p:nvSpPr>
          <p:spPr>
            <a:xfrm>
              <a:off x="6995117" y="3505538"/>
              <a:ext cx="864678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Suisse</a:t>
              </a:r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1C281CA8-5311-4121-B675-A35826341C73}"/>
                </a:ext>
              </a:extLst>
            </p:cNvPr>
            <p:cNvSpPr txBox="1"/>
            <p:nvPr userDrawn="1"/>
          </p:nvSpPr>
          <p:spPr>
            <a:xfrm>
              <a:off x="3993549" y="2968100"/>
              <a:ext cx="720180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Paris</a:t>
              </a:r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2DD09E59-5716-4565-AE6D-8C22027CBC51}"/>
                </a:ext>
              </a:extLst>
            </p:cNvPr>
            <p:cNvSpPr txBox="1"/>
            <p:nvPr userDrawn="1"/>
          </p:nvSpPr>
          <p:spPr>
            <a:xfrm>
              <a:off x="6798582" y="3110294"/>
              <a:ext cx="766089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Belgique</a:t>
              </a: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EDD1F499-8B61-429D-B928-DEE7F77399C0}"/>
                </a:ext>
              </a:extLst>
            </p:cNvPr>
            <p:cNvSpPr txBox="1"/>
            <p:nvPr userDrawn="1"/>
          </p:nvSpPr>
          <p:spPr>
            <a:xfrm>
              <a:off x="6594023" y="1925413"/>
              <a:ext cx="809633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rgbClr val="0F304A"/>
                  </a:solidFill>
                  <a:latin typeface="+mj-lt"/>
                </a:rPr>
                <a:t>Danemark</a:t>
              </a:r>
            </a:p>
          </p:txBody>
        </p: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857F80D4-E9EC-4532-A8B9-50E0B9362569}"/>
                </a:ext>
              </a:extLst>
            </p:cNvPr>
            <p:cNvSpPr txBox="1"/>
            <p:nvPr userDrawn="1"/>
          </p:nvSpPr>
          <p:spPr>
            <a:xfrm>
              <a:off x="6406830" y="937854"/>
              <a:ext cx="696617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rgbClr val="003556"/>
                  </a:solidFill>
                  <a:latin typeface="+mj-lt"/>
                </a:rPr>
                <a:t>Norvège</a:t>
              </a: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B262BE5B-1F96-4801-AFF2-5BCBAC6E7A1B}"/>
                </a:ext>
              </a:extLst>
            </p:cNvPr>
            <p:cNvSpPr txBox="1"/>
            <p:nvPr userDrawn="1"/>
          </p:nvSpPr>
          <p:spPr>
            <a:xfrm>
              <a:off x="7916281" y="3368150"/>
              <a:ext cx="1024305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 err="1">
                  <a:solidFill>
                    <a:schemeClr val="bg1"/>
                  </a:solidFill>
                  <a:latin typeface="+mj-lt"/>
                </a:rPr>
                <a:t>Rép</a:t>
              </a:r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. Tchèque</a:t>
              </a:r>
            </a:p>
          </p:txBody>
        </p: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F856542F-0ABA-42D0-A536-80DEBF6B11E2}"/>
                </a:ext>
              </a:extLst>
            </p:cNvPr>
            <p:cNvSpPr txBox="1"/>
            <p:nvPr userDrawn="1"/>
          </p:nvSpPr>
          <p:spPr>
            <a:xfrm>
              <a:off x="7679656" y="3545641"/>
              <a:ext cx="999024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Autriche</a:t>
              </a:r>
            </a:p>
          </p:txBody>
        </p:sp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id="{FCBB99A4-1BE8-48F8-9CA1-641D7D13D1E6}"/>
                </a:ext>
              </a:extLst>
            </p:cNvPr>
            <p:cNvSpPr txBox="1"/>
            <p:nvPr userDrawn="1"/>
          </p:nvSpPr>
          <p:spPr>
            <a:xfrm>
              <a:off x="6859401" y="2866957"/>
              <a:ext cx="788881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Pays-Bas</a:t>
              </a:r>
            </a:p>
          </p:txBody>
        </p:sp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id="{D90E4D07-7206-4D25-A40C-B909EF722FFC}"/>
                </a:ext>
              </a:extLst>
            </p:cNvPr>
            <p:cNvSpPr txBox="1"/>
            <p:nvPr userDrawn="1"/>
          </p:nvSpPr>
          <p:spPr>
            <a:xfrm>
              <a:off x="5829412" y="2907193"/>
              <a:ext cx="711490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Londres</a:t>
              </a:r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FC585DB8-1057-4D56-AA39-AF06B33C67A8}"/>
                </a:ext>
              </a:extLst>
            </p:cNvPr>
            <p:cNvSpPr txBox="1"/>
            <p:nvPr userDrawn="1"/>
          </p:nvSpPr>
          <p:spPr>
            <a:xfrm>
              <a:off x="7289841" y="4558332"/>
              <a:ext cx="711490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rgbClr val="0F304A"/>
                  </a:solidFill>
                  <a:latin typeface="+mj-lt"/>
                </a:rPr>
                <a:t>Rome</a:t>
              </a: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64AC352C-0091-46B5-A887-BB44E753D258}"/>
                </a:ext>
              </a:extLst>
            </p:cNvPr>
            <p:cNvSpPr txBox="1"/>
            <p:nvPr userDrawn="1"/>
          </p:nvSpPr>
          <p:spPr>
            <a:xfrm>
              <a:off x="6740726" y="1325406"/>
              <a:ext cx="870130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 err="1">
                  <a:solidFill>
                    <a:schemeClr val="bg1"/>
                  </a:solidFill>
                  <a:latin typeface="+mj-lt"/>
                </a:rPr>
                <a:t>Lysaker</a:t>
              </a:r>
              <a:endParaRPr lang="fr-FR" sz="813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12DC7132-854E-4AA2-9D88-972D01DC6F4F}"/>
                </a:ext>
              </a:extLst>
            </p:cNvPr>
            <p:cNvSpPr txBox="1"/>
            <p:nvPr userDrawn="1"/>
          </p:nvSpPr>
          <p:spPr>
            <a:xfrm>
              <a:off x="7349725" y="1855737"/>
              <a:ext cx="1274919" cy="21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13" b="1" dirty="0">
                  <a:solidFill>
                    <a:schemeClr val="bg1"/>
                  </a:solidFill>
                  <a:latin typeface="+mj-lt"/>
                </a:rPr>
                <a:t>Copenhague</a:t>
              </a:r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DFEAF75D-51B8-4B10-B351-4CBDDC44B39A}"/>
                </a:ext>
              </a:extLst>
            </p:cNvPr>
            <p:cNvSpPr/>
            <p:nvPr userDrawn="1"/>
          </p:nvSpPr>
          <p:spPr>
            <a:xfrm>
              <a:off x="6384605" y="2912078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9C64C7AB-2614-40A1-BAC9-494D01FB74C1}"/>
                </a:ext>
              </a:extLst>
            </p:cNvPr>
            <p:cNvSpPr/>
            <p:nvPr userDrawn="1"/>
          </p:nvSpPr>
          <p:spPr>
            <a:xfrm>
              <a:off x="6190577" y="2740899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A13E4B15-2BF2-4856-B1B0-18231B197675}"/>
                </a:ext>
              </a:extLst>
            </p:cNvPr>
            <p:cNvSpPr/>
            <p:nvPr userDrawn="1"/>
          </p:nvSpPr>
          <p:spPr>
            <a:xfrm>
              <a:off x="4119008" y="3027656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6A6F155C-3087-412C-98CA-143FEF7824C9}"/>
                </a:ext>
              </a:extLst>
            </p:cNvPr>
            <p:cNvSpPr/>
            <p:nvPr userDrawn="1"/>
          </p:nvSpPr>
          <p:spPr>
            <a:xfrm>
              <a:off x="5847348" y="4594344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5C209548-8CEB-432C-971F-041AF0F61753}"/>
                </a:ext>
              </a:extLst>
            </p:cNvPr>
            <p:cNvSpPr/>
            <p:nvPr userDrawn="1"/>
          </p:nvSpPr>
          <p:spPr>
            <a:xfrm>
              <a:off x="5423523" y="4785180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2A2265EC-5284-4953-BA09-EC798F4F64FE}"/>
                </a:ext>
              </a:extLst>
            </p:cNvPr>
            <p:cNvSpPr/>
            <p:nvPr userDrawn="1"/>
          </p:nvSpPr>
          <p:spPr>
            <a:xfrm>
              <a:off x="7487401" y="4035585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D4F5FEB8-0739-42CD-98B9-451E102B8332}"/>
                </a:ext>
              </a:extLst>
            </p:cNvPr>
            <p:cNvSpPr/>
            <p:nvPr userDrawn="1"/>
          </p:nvSpPr>
          <p:spPr>
            <a:xfrm>
              <a:off x="8397406" y="4762491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80B434E4-2567-4284-B8D4-B91D4BBBCA84}"/>
                </a:ext>
              </a:extLst>
            </p:cNvPr>
            <p:cNvSpPr/>
            <p:nvPr userDrawn="1"/>
          </p:nvSpPr>
          <p:spPr>
            <a:xfrm>
              <a:off x="7823545" y="4550916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92ECAA31-2D3C-4A58-BF84-1B9D166C0A3C}"/>
                </a:ext>
              </a:extLst>
            </p:cNvPr>
            <p:cNvSpPr/>
            <p:nvPr userDrawn="1"/>
          </p:nvSpPr>
          <p:spPr>
            <a:xfrm>
              <a:off x="7200594" y="1551992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BB0C3C58-8302-423B-916F-6E3D04111892}"/>
                </a:ext>
              </a:extLst>
            </p:cNvPr>
            <p:cNvSpPr/>
            <p:nvPr userDrawn="1"/>
          </p:nvSpPr>
          <p:spPr>
            <a:xfrm>
              <a:off x="7394135" y="1878058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B4B78278-5E01-4FDF-8782-163D773EF00B}"/>
                </a:ext>
              </a:extLst>
            </p:cNvPr>
            <p:cNvSpPr/>
            <p:nvPr userDrawn="1"/>
          </p:nvSpPr>
          <p:spPr>
            <a:xfrm>
              <a:off x="7253841" y="588244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D4BBF665-04DC-479B-9605-8CC2287F053C}"/>
                </a:ext>
              </a:extLst>
            </p:cNvPr>
            <p:cNvSpPr/>
            <p:nvPr userDrawn="1"/>
          </p:nvSpPr>
          <p:spPr>
            <a:xfrm>
              <a:off x="7427456" y="1956046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05B1145D-6587-47BE-9017-826421002C35}"/>
                </a:ext>
              </a:extLst>
            </p:cNvPr>
            <p:cNvSpPr/>
            <p:nvPr userDrawn="1"/>
          </p:nvSpPr>
          <p:spPr>
            <a:xfrm>
              <a:off x="7438089" y="2076018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FA650F62-F291-4D76-9283-7D03EA4AD753}"/>
                </a:ext>
              </a:extLst>
            </p:cNvPr>
            <p:cNvSpPr/>
            <p:nvPr userDrawn="1"/>
          </p:nvSpPr>
          <p:spPr>
            <a:xfrm>
              <a:off x="7336976" y="2122914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6AD05957-F979-496C-8F16-867473B130EE}"/>
                </a:ext>
              </a:extLst>
            </p:cNvPr>
            <p:cNvSpPr/>
            <p:nvPr userDrawn="1"/>
          </p:nvSpPr>
          <p:spPr>
            <a:xfrm>
              <a:off x="7679656" y="2094459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87257177-ACFE-4B59-B937-3EA2B8BDB7AD}"/>
                </a:ext>
              </a:extLst>
            </p:cNvPr>
            <p:cNvSpPr/>
            <p:nvPr userDrawn="1"/>
          </p:nvSpPr>
          <p:spPr>
            <a:xfrm>
              <a:off x="7609224" y="2208912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AC8E53BD-5C9C-4137-9569-BF0560DDBEC3}"/>
                </a:ext>
              </a:extLst>
            </p:cNvPr>
            <p:cNvSpPr/>
            <p:nvPr userDrawn="1"/>
          </p:nvSpPr>
          <p:spPr>
            <a:xfrm>
              <a:off x="7451401" y="2208912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464C421D-1489-4C1F-91B5-A738B2A90FF5}"/>
                </a:ext>
              </a:extLst>
            </p:cNvPr>
            <p:cNvSpPr/>
            <p:nvPr userDrawn="1"/>
          </p:nvSpPr>
          <p:spPr>
            <a:xfrm>
              <a:off x="7093672" y="4142162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06AA035E-FCCE-42F5-9C54-A74E47D9F37A}"/>
                </a:ext>
              </a:extLst>
            </p:cNvPr>
            <p:cNvSpPr/>
            <p:nvPr userDrawn="1"/>
          </p:nvSpPr>
          <p:spPr>
            <a:xfrm>
              <a:off x="7573224" y="2130459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85F16371-0232-44EB-BC44-60A8F0147A78}"/>
                </a:ext>
              </a:extLst>
            </p:cNvPr>
            <p:cNvSpPr/>
            <p:nvPr userDrawn="1"/>
          </p:nvSpPr>
          <p:spPr>
            <a:xfrm>
              <a:off x="7165672" y="3668752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CA9CE9B7-6EF5-4198-B679-3354958045BA}"/>
                </a:ext>
              </a:extLst>
            </p:cNvPr>
            <p:cNvSpPr/>
            <p:nvPr userDrawn="1"/>
          </p:nvSpPr>
          <p:spPr>
            <a:xfrm>
              <a:off x="6808666" y="3176139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C0CE2488-0E5B-4F7E-9790-B77AC7200CBF}"/>
                </a:ext>
              </a:extLst>
            </p:cNvPr>
            <p:cNvSpPr/>
            <p:nvPr userDrawn="1"/>
          </p:nvSpPr>
          <p:spPr>
            <a:xfrm>
              <a:off x="6888627" y="2893768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948D14C8-6FB0-4484-AF00-D8E286B7D680}"/>
                </a:ext>
              </a:extLst>
            </p:cNvPr>
            <p:cNvSpPr/>
            <p:nvPr userDrawn="1"/>
          </p:nvSpPr>
          <p:spPr>
            <a:xfrm>
              <a:off x="7816420" y="3585967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1CA53D8D-4FCC-40EA-87AA-1BF48CDF81E0}"/>
                </a:ext>
              </a:extLst>
            </p:cNvPr>
            <p:cNvSpPr/>
            <p:nvPr userDrawn="1"/>
          </p:nvSpPr>
          <p:spPr>
            <a:xfrm>
              <a:off x="7947573" y="3400349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29B00A93-2A67-4D7C-AAAF-EA238810CC44}"/>
                </a:ext>
              </a:extLst>
            </p:cNvPr>
            <p:cNvSpPr/>
            <p:nvPr userDrawn="1"/>
          </p:nvSpPr>
          <p:spPr>
            <a:xfrm>
              <a:off x="7701332" y="2929768"/>
              <a:ext cx="72000" cy="72000"/>
            </a:xfrm>
            <a:prstGeom prst="ellipse">
              <a:avLst/>
            </a:prstGeom>
            <a:solidFill>
              <a:srgbClr val="0035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</p:grp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836776" y="460302"/>
            <a:ext cx="3636949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99A4F6C-FB06-4EC1-80A7-507148FE2C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1C368236-F61C-46A2-85D6-CF3677A6D7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313A6A93-648C-419C-8642-EFEA6FA13B4B}"/>
              </a:ext>
            </a:extLst>
          </p:cNvPr>
          <p:cNvGrpSpPr/>
          <p:nvPr userDrawn="1"/>
        </p:nvGrpSpPr>
        <p:grpSpPr>
          <a:xfrm>
            <a:off x="12295" y="-4598"/>
            <a:ext cx="1824481" cy="1072157"/>
            <a:chOff x="-5" y="-19858"/>
            <a:chExt cx="2245514" cy="1072157"/>
          </a:xfrm>
        </p:grpSpPr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FA5CAB8D-334D-4D6A-BBF6-A1D94E3A8B85}"/>
                </a:ext>
              </a:extLst>
            </p:cNvPr>
            <p:cNvSpPr/>
            <p:nvPr/>
          </p:nvSpPr>
          <p:spPr>
            <a:xfrm>
              <a:off x="450613" y="-19857"/>
              <a:ext cx="1794896" cy="1072156"/>
            </a:xfrm>
            <a:custGeom>
              <a:avLst/>
              <a:gdLst/>
              <a:ahLst/>
              <a:cxnLst/>
              <a:rect l="l" t="t" r="r" b="b"/>
              <a:pathLst>
                <a:path w="2251075" h="1022985">
                  <a:moveTo>
                    <a:pt x="1548066" y="1022819"/>
                  </a:moveTo>
                  <a:lnTo>
                    <a:pt x="0" y="1022819"/>
                  </a:lnTo>
                  <a:lnTo>
                    <a:pt x="702964" y="0"/>
                  </a:lnTo>
                  <a:lnTo>
                    <a:pt x="2251031" y="0"/>
                  </a:lnTo>
                  <a:lnTo>
                    <a:pt x="1548066" y="1022819"/>
                  </a:lnTo>
                  <a:close/>
                </a:path>
              </a:pathLst>
            </a:custGeom>
            <a:solidFill>
              <a:srgbClr val="003556"/>
            </a:solidFill>
          </p:spPr>
          <p:txBody>
            <a:bodyPr wrap="square" lIns="0" tIns="0" rIns="0" bIns="0" rtlCol="0"/>
            <a:lstStyle/>
            <a:p>
              <a:endParaRPr sz="937" dirty="0"/>
            </a:p>
          </p:txBody>
        </p:sp>
        <p:sp>
          <p:nvSpPr>
            <p:cNvPr id="39" name="object 124">
              <a:extLst>
                <a:ext uri="{FF2B5EF4-FFF2-40B4-BE49-F238E27FC236}">
                  <a16:creationId xmlns:a16="http://schemas.microsoft.com/office/drawing/2014/main" id="{CB04220B-7040-4AB8-BFB7-92C3548D8661}"/>
                </a:ext>
              </a:extLst>
            </p:cNvPr>
            <p:cNvSpPr/>
            <p:nvPr/>
          </p:nvSpPr>
          <p:spPr>
            <a:xfrm>
              <a:off x="38167" y="-19858"/>
              <a:ext cx="814665" cy="1072156"/>
            </a:xfrm>
            <a:custGeom>
              <a:avLst/>
              <a:gdLst/>
              <a:ahLst/>
              <a:cxnLst/>
              <a:rect l="l" t="t" r="r" b="b"/>
              <a:pathLst>
                <a:path w="1021715" h="1022985">
                  <a:moveTo>
                    <a:pt x="0" y="1022821"/>
                  </a:moveTo>
                  <a:lnTo>
                    <a:pt x="318516" y="1022821"/>
                  </a:lnTo>
                  <a:lnTo>
                    <a:pt x="1021481" y="0"/>
                  </a:lnTo>
                  <a:lnTo>
                    <a:pt x="702965" y="0"/>
                  </a:lnTo>
                  <a:lnTo>
                    <a:pt x="0" y="1022821"/>
                  </a:lnTo>
                  <a:close/>
                </a:path>
              </a:pathLst>
            </a:custGeom>
            <a:solidFill>
              <a:srgbClr val="005D8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37"/>
            </a:p>
          </p:txBody>
        </p:sp>
        <p:sp>
          <p:nvSpPr>
            <p:cNvPr id="40" name="object 125">
              <a:extLst>
                <a:ext uri="{FF2B5EF4-FFF2-40B4-BE49-F238E27FC236}">
                  <a16:creationId xmlns:a16="http://schemas.microsoft.com/office/drawing/2014/main" id="{8C62D035-00E4-481F-9836-D65D7A22633F}"/>
                </a:ext>
              </a:extLst>
            </p:cNvPr>
            <p:cNvSpPr/>
            <p:nvPr/>
          </p:nvSpPr>
          <p:spPr>
            <a:xfrm>
              <a:off x="-5" y="-19858"/>
              <a:ext cx="910359" cy="1072156"/>
            </a:xfrm>
            <a:custGeom>
              <a:avLst/>
              <a:gdLst/>
              <a:ahLst/>
              <a:cxnLst/>
              <a:rect l="l" t="t" r="r" b="b"/>
              <a:pathLst>
                <a:path w="1141730" h="1022985">
                  <a:moveTo>
                    <a:pt x="950302" y="0"/>
                  </a:moveTo>
                  <a:lnTo>
                    <a:pt x="702970" y="0"/>
                  </a:lnTo>
                  <a:lnTo>
                    <a:pt x="0" y="1022832"/>
                  </a:lnTo>
                  <a:lnTo>
                    <a:pt x="247332" y="1022832"/>
                  </a:lnTo>
                  <a:lnTo>
                    <a:pt x="950302" y="0"/>
                  </a:lnTo>
                  <a:close/>
                </a:path>
                <a:path w="1141730" h="1022985">
                  <a:moveTo>
                    <a:pt x="1141387" y="0"/>
                  </a:moveTo>
                  <a:lnTo>
                    <a:pt x="1031303" y="0"/>
                  </a:lnTo>
                  <a:lnTo>
                    <a:pt x="328333" y="1022832"/>
                  </a:lnTo>
                  <a:lnTo>
                    <a:pt x="438416" y="1022832"/>
                  </a:lnTo>
                  <a:lnTo>
                    <a:pt x="1141387" y="0"/>
                  </a:lnTo>
                  <a:close/>
                </a:path>
              </a:pathLst>
            </a:custGeom>
            <a:solidFill>
              <a:srgbClr val="005D8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37"/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4B092EF3-DBBB-466A-97E7-48F644D63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7487"/>
          <a:stretch/>
        </p:blipFill>
        <p:spPr>
          <a:xfrm>
            <a:off x="616667" y="478354"/>
            <a:ext cx="819000" cy="333865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9BE0D0A5-AA99-41F7-B98E-D53DC1EC25A9}"/>
              </a:ext>
            </a:extLst>
          </p:cNvPr>
          <p:cNvSpPr txBox="1"/>
          <p:nvPr userDrawn="1"/>
        </p:nvSpPr>
        <p:spPr>
          <a:xfrm>
            <a:off x="6522463" y="2911113"/>
            <a:ext cx="605998" cy="567656"/>
          </a:xfrm>
          <a:prstGeom prst="rect">
            <a:avLst/>
          </a:prstGeom>
          <a:solidFill>
            <a:schemeClr val="bg1"/>
          </a:solidFill>
          <a:ln>
            <a:solidFill>
              <a:srgbClr val="1E6783"/>
            </a:solidFill>
          </a:ln>
        </p:spPr>
        <p:txBody>
          <a:bodyPr wrap="square" rtlCol="0">
            <a:spAutoFit/>
          </a:bodyPr>
          <a:lstStyle/>
          <a:p>
            <a:pPr algn="ctr" defTabSz="371466"/>
            <a:r>
              <a:rPr lang="fr-FR" sz="1463" b="1" dirty="0">
                <a:solidFill>
                  <a:srgbClr val="003555"/>
                </a:solidFill>
                <a:cs typeface="Calibri Light" panose="020F0302020204030204" pitchFamily="34" charset="0"/>
              </a:rPr>
              <a:t>140</a:t>
            </a:r>
          </a:p>
          <a:p>
            <a:pPr algn="ctr" defTabSz="371466"/>
            <a:r>
              <a:rPr lang="fr-FR" sz="813" dirty="0">
                <a:solidFill>
                  <a:srgbClr val="0035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Allemagne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9675E07-21CA-4719-A2B9-6E9189152F41}"/>
              </a:ext>
            </a:extLst>
          </p:cNvPr>
          <p:cNvSpPr txBox="1"/>
          <p:nvPr userDrawn="1"/>
        </p:nvSpPr>
        <p:spPr>
          <a:xfrm>
            <a:off x="4360273" y="4042235"/>
            <a:ext cx="663729" cy="442557"/>
          </a:xfrm>
          <a:prstGeom prst="rect">
            <a:avLst/>
          </a:prstGeom>
          <a:solidFill>
            <a:schemeClr val="bg1"/>
          </a:solidFill>
          <a:ln>
            <a:solidFill>
              <a:srgbClr val="1086AA"/>
            </a:solidFill>
          </a:ln>
        </p:spPr>
        <p:txBody>
          <a:bodyPr wrap="square" rtlCol="0">
            <a:spAutoFit/>
          </a:bodyPr>
          <a:lstStyle/>
          <a:p>
            <a:pPr algn="ctr" defTabSz="371466"/>
            <a:r>
              <a:rPr lang="fr-FR" sz="1463" b="1" dirty="0">
                <a:solidFill>
                  <a:srgbClr val="003555"/>
                </a:solidFill>
                <a:cs typeface="Calibri Light" panose="020F0302020204030204" pitchFamily="34" charset="0"/>
              </a:rPr>
              <a:t>80</a:t>
            </a:r>
          </a:p>
          <a:p>
            <a:pPr algn="ctr" defTabSz="371466"/>
            <a:r>
              <a:rPr lang="fr-FR" sz="813" dirty="0">
                <a:solidFill>
                  <a:srgbClr val="0035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Ibérie</a:t>
            </a:r>
          </a:p>
        </p:txBody>
      </p:sp>
    </p:spTree>
    <p:extLst>
      <p:ext uri="{BB962C8B-B14F-4D97-AF65-F5344CB8AC3E}">
        <p14:creationId xmlns:p14="http://schemas.microsoft.com/office/powerpoint/2010/main" val="109989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12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580" y="0"/>
            <a:ext cx="2138866" cy="6858000"/>
          </a:xfrm>
          <a:prstGeom prst="rect">
            <a:avLst/>
          </a:prstGeom>
          <a:solidFill>
            <a:srgbClr val="00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25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637592" y="1044591"/>
            <a:ext cx="6795806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411923" y="-412445"/>
            <a:ext cx="1317600" cy="2141445"/>
          </a:xfrm>
          <a:prstGeom prst="rect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65CB1EC-D87D-453D-B1E5-31D391815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5" t="9346" r="9102" b="27964"/>
          <a:stretch/>
        </p:blipFill>
        <p:spPr>
          <a:xfrm rot="5400000" flipH="1">
            <a:off x="1141170" y="6084102"/>
            <a:ext cx="1399118" cy="152447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74E1706C-F2D4-4BA5-9908-377EAE09D8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6263AE38-B064-4B22-BEC7-B4A75CCA4A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7C4E60-F5C7-42B9-A966-F78B7CEBFC89}"/>
              </a:ext>
            </a:extLst>
          </p:cNvPr>
          <p:cNvSpPr/>
          <p:nvPr userDrawn="1"/>
        </p:nvSpPr>
        <p:spPr>
          <a:xfrm>
            <a:off x="602620" y="622550"/>
            <a:ext cx="14222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25" dirty="0">
                <a:solidFill>
                  <a:schemeClr val="bg1"/>
                </a:solidFill>
              </a:rPr>
              <a:t>Domaines d’activité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550EB23-740E-4B7A-8362-0EB441BD33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27" y="419719"/>
            <a:ext cx="753079" cy="16408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4BF23ED-7388-4D7A-9578-08D152EBD598}"/>
              </a:ext>
            </a:extLst>
          </p:cNvPr>
          <p:cNvSpPr txBox="1"/>
          <p:nvPr userDrawn="1"/>
        </p:nvSpPr>
        <p:spPr>
          <a:xfrm>
            <a:off x="1002975" y="2750768"/>
            <a:ext cx="994337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Bâtiment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5BFDBB1-71A0-422F-87B6-85155DADE8EF}"/>
              </a:ext>
            </a:extLst>
          </p:cNvPr>
          <p:cNvSpPr txBox="1"/>
          <p:nvPr userDrawn="1"/>
        </p:nvSpPr>
        <p:spPr>
          <a:xfrm>
            <a:off x="904222" y="3035531"/>
            <a:ext cx="1093090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Industrie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CB9183-5958-4BED-B476-05E50A104F90}"/>
              </a:ext>
            </a:extLst>
          </p:cNvPr>
          <p:cNvSpPr txBox="1"/>
          <p:nvPr userDrawn="1"/>
        </p:nvSpPr>
        <p:spPr>
          <a:xfrm>
            <a:off x="1084585" y="2466002"/>
            <a:ext cx="912726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Energie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A9A82E-28E9-4D38-9EFF-352AA91E1E27}"/>
              </a:ext>
            </a:extLst>
          </p:cNvPr>
          <p:cNvSpPr txBox="1"/>
          <p:nvPr userDrawn="1"/>
        </p:nvSpPr>
        <p:spPr>
          <a:xfrm>
            <a:off x="1234908" y="2181235"/>
            <a:ext cx="762404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Eau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21AF95-BDB8-4C18-81C8-0F62B09B9BAA}"/>
              </a:ext>
            </a:extLst>
          </p:cNvPr>
          <p:cNvSpPr txBox="1"/>
          <p:nvPr userDrawn="1"/>
        </p:nvSpPr>
        <p:spPr>
          <a:xfrm>
            <a:off x="855795" y="1896469"/>
            <a:ext cx="1141516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Mobilité  </a:t>
            </a:r>
          </a:p>
        </p:txBody>
      </p:sp>
      <p:sp>
        <p:nvSpPr>
          <p:cNvPr id="20" name="Organigramme : Données 19">
            <a:extLst>
              <a:ext uri="{FF2B5EF4-FFF2-40B4-BE49-F238E27FC236}">
                <a16:creationId xmlns:a16="http://schemas.microsoft.com/office/drawing/2014/main" id="{6685123F-1876-478A-B35B-9FFD5AEE31DB}"/>
              </a:ext>
            </a:extLst>
          </p:cNvPr>
          <p:cNvSpPr/>
          <p:nvPr userDrawn="1"/>
        </p:nvSpPr>
        <p:spPr>
          <a:xfrm>
            <a:off x="1627340" y="3513933"/>
            <a:ext cx="263250" cy="7200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33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580" y="0"/>
            <a:ext cx="2138866" cy="6858000"/>
          </a:xfrm>
          <a:prstGeom prst="rect">
            <a:avLst/>
          </a:prstGeom>
          <a:solidFill>
            <a:srgbClr val="00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25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637592" y="1044591"/>
            <a:ext cx="6795806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411923" y="-412445"/>
            <a:ext cx="1317600" cy="2141445"/>
          </a:xfrm>
          <a:prstGeom prst="rect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65CB1EC-D87D-453D-B1E5-31D391815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5" t="9346" r="9102" b="27964"/>
          <a:stretch/>
        </p:blipFill>
        <p:spPr>
          <a:xfrm rot="5400000" flipH="1">
            <a:off x="1141170" y="6084102"/>
            <a:ext cx="1399118" cy="152447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74E1706C-F2D4-4BA5-9908-377EAE09D8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6263AE38-B064-4B22-BEC7-B4A75CCA4A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  <p:pic>
        <p:nvPicPr>
          <p:cNvPr id="9" name="Image 8" descr="Une image contenant carte, texte&#10;&#10;Description générée automatiquement avec une confiance moyenne">
            <a:extLst>
              <a:ext uri="{FF2B5EF4-FFF2-40B4-BE49-F238E27FC236}">
                <a16:creationId xmlns:a16="http://schemas.microsoft.com/office/drawing/2014/main" id="{4B4FC615-6ECF-459E-99E7-A4C32DBF82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663" y="3879927"/>
            <a:ext cx="3798195" cy="2050235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2E7B12E2-E918-40D2-92DB-C9462CD02688}"/>
              </a:ext>
            </a:extLst>
          </p:cNvPr>
          <p:cNvSpPr/>
          <p:nvPr userDrawn="1"/>
        </p:nvSpPr>
        <p:spPr>
          <a:xfrm>
            <a:off x="8578631" y="4917558"/>
            <a:ext cx="470287" cy="397043"/>
          </a:xfrm>
          <a:prstGeom prst="ellipse">
            <a:avLst/>
          </a:prstGeom>
          <a:solidFill>
            <a:srgbClr val="497598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4298B9-5BF5-4E52-9F5E-CBDAD466B0C8}"/>
              </a:ext>
            </a:extLst>
          </p:cNvPr>
          <p:cNvSpPr/>
          <p:nvPr userDrawn="1"/>
        </p:nvSpPr>
        <p:spPr>
          <a:xfrm>
            <a:off x="7487940" y="4936124"/>
            <a:ext cx="470287" cy="397043"/>
          </a:xfrm>
          <a:prstGeom prst="ellipse">
            <a:avLst/>
          </a:prstGeom>
          <a:solidFill>
            <a:srgbClr val="497598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B9B4939-4FE4-44D1-8B46-D11DB7D0411A}"/>
              </a:ext>
            </a:extLst>
          </p:cNvPr>
          <p:cNvSpPr/>
          <p:nvPr userDrawn="1"/>
        </p:nvSpPr>
        <p:spPr>
          <a:xfrm>
            <a:off x="7760287" y="4090917"/>
            <a:ext cx="470287" cy="397043"/>
          </a:xfrm>
          <a:prstGeom prst="ellipse">
            <a:avLst/>
          </a:prstGeom>
          <a:solidFill>
            <a:srgbClr val="497598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802774A-CE69-4295-8160-6133B59FC6BC}"/>
              </a:ext>
            </a:extLst>
          </p:cNvPr>
          <p:cNvSpPr/>
          <p:nvPr userDrawn="1"/>
        </p:nvSpPr>
        <p:spPr>
          <a:xfrm>
            <a:off x="7074180" y="4205992"/>
            <a:ext cx="470287" cy="397043"/>
          </a:xfrm>
          <a:prstGeom prst="ellipse">
            <a:avLst/>
          </a:prstGeom>
          <a:solidFill>
            <a:srgbClr val="497598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350FFE-572C-483C-9A6E-86E4B0B9CE77}"/>
              </a:ext>
            </a:extLst>
          </p:cNvPr>
          <p:cNvSpPr txBox="1"/>
          <p:nvPr userDrawn="1"/>
        </p:nvSpPr>
        <p:spPr>
          <a:xfrm>
            <a:off x="6588121" y="1744980"/>
            <a:ext cx="1848737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50" b="1" dirty="0">
                <a:solidFill>
                  <a:srgbClr val="003556"/>
                </a:solidFill>
              </a:rPr>
              <a:t>8 900</a:t>
            </a:r>
          </a:p>
          <a:p>
            <a:pPr marL="0" marR="0" lvl="0" indent="0" algn="ctr" defTabSz="742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</a:t>
            </a:r>
            <a:r>
              <a:rPr lang="fr-FR" sz="1300" b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ollaborateurs</a:t>
            </a:r>
            <a:endParaRPr lang="fr-FR" sz="813" dirty="0">
              <a:solidFill>
                <a:srgbClr val="007398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BA7EC2-8B28-4BCD-9F1F-C90443E72A66}"/>
              </a:ext>
            </a:extLst>
          </p:cNvPr>
          <p:cNvSpPr txBox="1"/>
          <p:nvPr userDrawn="1"/>
        </p:nvSpPr>
        <p:spPr>
          <a:xfrm>
            <a:off x="6962015" y="4578431"/>
            <a:ext cx="734311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75" b="1" dirty="0">
                <a:solidFill>
                  <a:srgbClr val="003555"/>
                </a:solidFill>
                <a:latin typeface="Calibri" panose="020F0502020204030204"/>
              </a:rPr>
              <a:t>France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241E7F-FD53-43B0-BEA9-C652433F11A4}"/>
              </a:ext>
            </a:extLst>
          </p:cNvPr>
          <p:cNvSpPr txBox="1"/>
          <p:nvPr userDrawn="1"/>
        </p:nvSpPr>
        <p:spPr>
          <a:xfrm>
            <a:off x="7482060" y="4472746"/>
            <a:ext cx="1020078" cy="379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75" b="1" dirty="0">
                <a:solidFill>
                  <a:srgbClr val="003555"/>
                </a:solidFill>
                <a:latin typeface="Calibri" panose="020F0502020204030204"/>
              </a:rPr>
              <a:t>Europe </a:t>
            </a:r>
          </a:p>
          <a:p>
            <a:pPr algn="ctr"/>
            <a:r>
              <a:rPr lang="fr-FR" sz="894" dirty="0">
                <a:solidFill>
                  <a:srgbClr val="003555"/>
                </a:solidFill>
                <a:latin typeface="Calibri" panose="020F0502020204030204"/>
              </a:rPr>
              <a:t>(hors France)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E1ECEFC-4467-4C6A-9BDD-80C8146515F7}"/>
              </a:ext>
            </a:extLst>
          </p:cNvPr>
          <p:cNvSpPr txBox="1"/>
          <p:nvPr userDrawn="1"/>
        </p:nvSpPr>
        <p:spPr>
          <a:xfrm>
            <a:off x="8340446" y="5297756"/>
            <a:ext cx="102007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75" b="1" dirty="0">
                <a:solidFill>
                  <a:srgbClr val="003555"/>
                </a:solidFill>
                <a:latin typeface="Calibri" panose="020F0502020204030204"/>
              </a:rPr>
              <a:t>Asie-Pacifique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6F40B9C-94E9-4018-92DF-4A5CA541A31B}"/>
              </a:ext>
            </a:extLst>
          </p:cNvPr>
          <p:cNvSpPr txBox="1"/>
          <p:nvPr userDrawn="1"/>
        </p:nvSpPr>
        <p:spPr>
          <a:xfrm>
            <a:off x="6067515" y="4513562"/>
            <a:ext cx="68933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75" b="1" dirty="0">
                <a:solidFill>
                  <a:srgbClr val="003555"/>
                </a:solidFill>
                <a:latin typeface="Calibri" panose="020F0502020204030204"/>
              </a:rPr>
              <a:t>Amérique du Nord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B20BBF5-5AEC-44FD-BE08-210D646F981F}"/>
              </a:ext>
            </a:extLst>
          </p:cNvPr>
          <p:cNvSpPr txBox="1"/>
          <p:nvPr userDrawn="1"/>
        </p:nvSpPr>
        <p:spPr>
          <a:xfrm>
            <a:off x="7228975" y="5309824"/>
            <a:ext cx="102007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75" b="1" dirty="0">
                <a:solidFill>
                  <a:srgbClr val="003555"/>
                </a:solidFill>
                <a:latin typeface="Calibri" panose="020F0502020204030204"/>
              </a:rPr>
              <a:t>Afrique </a:t>
            </a:r>
          </a:p>
          <a:p>
            <a:pPr algn="ctr"/>
            <a:r>
              <a:rPr lang="fr-FR" sz="975" b="1" dirty="0">
                <a:solidFill>
                  <a:srgbClr val="003555"/>
                </a:solidFill>
                <a:latin typeface="Calibri" panose="020F0502020204030204"/>
              </a:rPr>
              <a:t>Moyen-Orient</a:t>
            </a:r>
          </a:p>
        </p:txBody>
      </p:sp>
      <p:graphicFrame>
        <p:nvGraphicFramePr>
          <p:cNvPr id="26" name="Graphique 25">
            <a:extLst>
              <a:ext uri="{FF2B5EF4-FFF2-40B4-BE49-F238E27FC236}">
                <a16:creationId xmlns:a16="http://schemas.microsoft.com/office/drawing/2014/main" id="{E74A60FB-EB48-442C-A6FA-11BD56AF4D7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78751812"/>
              </p:ext>
            </p:extLst>
          </p:nvPr>
        </p:nvGraphicFramePr>
        <p:xfrm>
          <a:off x="2342760" y="3996103"/>
          <a:ext cx="3022276" cy="180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Ellipse 26">
            <a:extLst>
              <a:ext uri="{FF2B5EF4-FFF2-40B4-BE49-F238E27FC236}">
                <a16:creationId xmlns:a16="http://schemas.microsoft.com/office/drawing/2014/main" id="{AE0FA2C2-094D-4DAB-B766-AEB6CB753D6F}"/>
              </a:ext>
            </a:extLst>
          </p:cNvPr>
          <p:cNvSpPr/>
          <p:nvPr userDrawn="1"/>
        </p:nvSpPr>
        <p:spPr>
          <a:xfrm>
            <a:off x="6179065" y="4125845"/>
            <a:ext cx="470287" cy="397043"/>
          </a:xfrm>
          <a:prstGeom prst="ellipse">
            <a:avLst/>
          </a:prstGeom>
          <a:solidFill>
            <a:srgbClr val="497598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002B11D-A024-49A3-88CE-65E12C5B33AE}"/>
              </a:ext>
            </a:extLst>
          </p:cNvPr>
          <p:cNvSpPr txBox="1"/>
          <p:nvPr userDrawn="1"/>
        </p:nvSpPr>
        <p:spPr>
          <a:xfrm>
            <a:off x="6067516" y="4183375"/>
            <a:ext cx="689336" cy="26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38" b="1" dirty="0">
                <a:solidFill>
                  <a:schemeClr val="bg1"/>
                </a:solidFill>
                <a:latin typeface="Calibri" panose="020F0502020204030204"/>
              </a:rPr>
              <a:t>1 100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E35196F-01DD-42A5-BD67-4C7459E6AE86}"/>
              </a:ext>
            </a:extLst>
          </p:cNvPr>
          <p:cNvSpPr txBox="1"/>
          <p:nvPr userDrawn="1"/>
        </p:nvSpPr>
        <p:spPr>
          <a:xfrm>
            <a:off x="6973187" y="4257126"/>
            <a:ext cx="689336" cy="26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38" b="1" dirty="0">
                <a:solidFill>
                  <a:schemeClr val="bg1"/>
                </a:solidFill>
                <a:latin typeface="Calibri" panose="020F0502020204030204"/>
              </a:rPr>
              <a:t>4 300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2DFDAFA-8C6D-4146-89A4-2E8B711113EA}"/>
              </a:ext>
            </a:extLst>
          </p:cNvPr>
          <p:cNvSpPr txBox="1"/>
          <p:nvPr userDrawn="1"/>
        </p:nvSpPr>
        <p:spPr>
          <a:xfrm>
            <a:off x="7650760" y="4135508"/>
            <a:ext cx="689336" cy="26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38" b="1" dirty="0">
                <a:solidFill>
                  <a:schemeClr val="bg1"/>
                </a:solidFill>
                <a:latin typeface="Calibri" panose="020F0502020204030204"/>
              </a:rPr>
              <a:t>2 000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A6BA379-5809-438B-88D9-1503A06BB146}"/>
              </a:ext>
            </a:extLst>
          </p:cNvPr>
          <p:cNvSpPr txBox="1"/>
          <p:nvPr userDrawn="1"/>
        </p:nvSpPr>
        <p:spPr>
          <a:xfrm>
            <a:off x="7376511" y="4987258"/>
            <a:ext cx="689336" cy="26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38" b="1" dirty="0">
                <a:solidFill>
                  <a:schemeClr val="bg1"/>
                </a:solidFill>
                <a:latin typeface="Calibri" panose="020F0502020204030204"/>
              </a:rPr>
              <a:t>300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6A735ED-8643-4C93-A6F2-D6ABEAAB44B0}"/>
              </a:ext>
            </a:extLst>
          </p:cNvPr>
          <p:cNvSpPr txBox="1"/>
          <p:nvPr userDrawn="1"/>
        </p:nvSpPr>
        <p:spPr>
          <a:xfrm>
            <a:off x="8469105" y="4961292"/>
            <a:ext cx="689336" cy="26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38" b="1" dirty="0">
                <a:solidFill>
                  <a:schemeClr val="bg1"/>
                </a:solidFill>
                <a:latin typeface="Calibri" panose="020F0502020204030204"/>
              </a:rPr>
              <a:t>1 200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A1DAF93-6AA3-4D71-A038-09D63D9E27EC}"/>
              </a:ext>
            </a:extLst>
          </p:cNvPr>
          <p:cNvSpPr txBox="1"/>
          <p:nvPr userDrawn="1"/>
        </p:nvSpPr>
        <p:spPr>
          <a:xfrm>
            <a:off x="5791378" y="3292430"/>
            <a:ext cx="344222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dirty="0">
                <a:solidFill>
                  <a:srgbClr val="003555"/>
                </a:solidFill>
                <a:latin typeface="Calibri" panose="020F0502020204030204"/>
              </a:rPr>
              <a:t>Une présence dans +  de 40 pays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2FFE3AA-97E7-4721-86D8-506AD7FF9449}"/>
              </a:ext>
            </a:extLst>
          </p:cNvPr>
          <p:cNvSpPr txBox="1"/>
          <p:nvPr userDrawn="1"/>
        </p:nvSpPr>
        <p:spPr>
          <a:xfrm>
            <a:off x="2929529" y="1753441"/>
            <a:ext cx="1848737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50" b="1" dirty="0">
                <a:solidFill>
                  <a:srgbClr val="003556"/>
                </a:solidFill>
              </a:rPr>
              <a:t>934</a:t>
            </a:r>
            <a:r>
              <a:rPr lang="fr-FR" sz="2600" b="1" dirty="0">
                <a:solidFill>
                  <a:srgbClr val="003556"/>
                </a:solidFill>
              </a:rPr>
              <a:t> M€</a:t>
            </a:r>
            <a:endParaRPr lang="fr-FR" sz="1463" b="1" dirty="0">
              <a:solidFill>
                <a:srgbClr val="003556"/>
              </a:solidFill>
            </a:endParaRPr>
          </a:p>
          <a:p>
            <a:pPr marL="0" marR="0" lvl="0" indent="0" algn="ctr" defTabSz="742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chiffre d’affaires 2022</a:t>
            </a:r>
          </a:p>
          <a:p>
            <a:pPr marL="0" marR="0" lvl="0" indent="0" algn="ctr" defTabSz="742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1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(Artelia et FNX-Innov cumulés)</a:t>
            </a:r>
            <a:endParaRPr lang="fr-FR" sz="813" dirty="0">
              <a:solidFill>
                <a:srgbClr val="007398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B985675-82B7-4471-86B0-C2432EEB1BEC}"/>
              </a:ext>
            </a:extLst>
          </p:cNvPr>
          <p:cNvSpPr txBox="1"/>
          <p:nvPr userDrawn="1"/>
        </p:nvSpPr>
        <p:spPr>
          <a:xfrm>
            <a:off x="2150176" y="3292429"/>
            <a:ext cx="344222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dirty="0">
                <a:solidFill>
                  <a:srgbClr val="003555"/>
                </a:solidFill>
                <a:latin typeface="Calibri" panose="020F0502020204030204"/>
              </a:rPr>
              <a:t>Répartition du chiffre d’affaires par activité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FF245C-448F-44F6-8CDF-4F1D6DD40B99}"/>
              </a:ext>
            </a:extLst>
          </p:cNvPr>
          <p:cNvSpPr/>
          <p:nvPr userDrawn="1"/>
        </p:nvSpPr>
        <p:spPr>
          <a:xfrm>
            <a:off x="602620" y="622550"/>
            <a:ext cx="14222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25" dirty="0">
                <a:solidFill>
                  <a:schemeClr val="bg1"/>
                </a:solidFill>
              </a:rPr>
              <a:t>Domaines d’activité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3CDFD642-4282-4E1C-9C74-0FC25646AD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27" y="419719"/>
            <a:ext cx="753079" cy="164085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AA737E4-CF7E-47E4-8994-A6F58123C2D3}"/>
              </a:ext>
            </a:extLst>
          </p:cNvPr>
          <p:cNvSpPr txBox="1"/>
          <p:nvPr userDrawn="1"/>
        </p:nvSpPr>
        <p:spPr>
          <a:xfrm>
            <a:off x="1002975" y="2750768"/>
            <a:ext cx="994337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Bâtiment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7FC5FC-0ACA-4B73-8977-C76633BD2DDA}"/>
              </a:ext>
            </a:extLst>
          </p:cNvPr>
          <p:cNvSpPr txBox="1"/>
          <p:nvPr userDrawn="1"/>
        </p:nvSpPr>
        <p:spPr>
          <a:xfrm>
            <a:off x="904222" y="3035531"/>
            <a:ext cx="1093090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Industrie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BA1007D-24B7-404B-B2E0-81B4E70DCDA5}"/>
              </a:ext>
            </a:extLst>
          </p:cNvPr>
          <p:cNvSpPr txBox="1"/>
          <p:nvPr userDrawn="1"/>
        </p:nvSpPr>
        <p:spPr>
          <a:xfrm>
            <a:off x="1084585" y="2466002"/>
            <a:ext cx="912726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Energie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EBA5AEC-67E7-44E1-B9BF-2A24989D778F}"/>
              </a:ext>
            </a:extLst>
          </p:cNvPr>
          <p:cNvSpPr txBox="1"/>
          <p:nvPr userDrawn="1"/>
        </p:nvSpPr>
        <p:spPr>
          <a:xfrm>
            <a:off x="1234908" y="2181235"/>
            <a:ext cx="762404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Eau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A90A4B7-4F03-4014-93D7-DD731C145D50}"/>
              </a:ext>
            </a:extLst>
          </p:cNvPr>
          <p:cNvSpPr txBox="1"/>
          <p:nvPr userDrawn="1"/>
        </p:nvSpPr>
        <p:spPr>
          <a:xfrm>
            <a:off x="855795" y="1896469"/>
            <a:ext cx="1141516" cy="3174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fr-FR" sz="1463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Mobilité  </a:t>
            </a:r>
          </a:p>
        </p:txBody>
      </p:sp>
      <p:sp>
        <p:nvSpPr>
          <p:cNvPr id="43" name="Organigramme : Données 42">
            <a:extLst>
              <a:ext uri="{FF2B5EF4-FFF2-40B4-BE49-F238E27FC236}">
                <a16:creationId xmlns:a16="http://schemas.microsoft.com/office/drawing/2014/main" id="{CC038E55-AF9A-4374-A800-A2A4148BA3E2}"/>
              </a:ext>
            </a:extLst>
          </p:cNvPr>
          <p:cNvSpPr/>
          <p:nvPr userDrawn="1"/>
        </p:nvSpPr>
        <p:spPr>
          <a:xfrm>
            <a:off x="1627340" y="3513933"/>
            <a:ext cx="263250" cy="7200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6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580" y="0"/>
            <a:ext cx="2138866" cy="6858000"/>
          </a:xfrm>
          <a:prstGeom prst="rect">
            <a:avLst/>
          </a:prstGeom>
          <a:solidFill>
            <a:srgbClr val="00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25" dirty="0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4294200" y="-3963854"/>
            <a:ext cx="1317600" cy="9906000"/>
          </a:xfrm>
          <a:prstGeom prst="rect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6" name="Imag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24727" y="-3233254"/>
            <a:ext cx="46800" cy="9915750"/>
          </a:xfrm>
          <a:prstGeom prst="rect">
            <a:avLst/>
          </a:prstGeom>
        </p:spPr>
      </p:pic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2521794" y="989146"/>
            <a:ext cx="5868206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575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E511510-14EA-4722-8C74-78947F838D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66D3191E-1BAC-4250-9E72-71F7EA17F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45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580" y="-12700"/>
            <a:ext cx="2138866" cy="6870700"/>
          </a:xfrm>
          <a:prstGeom prst="rect">
            <a:avLst/>
          </a:prstGeom>
          <a:solidFill>
            <a:srgbClr val="003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25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585759" y="1800207"/>
            <a:ext cx="6795806" cy="3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142588" y="1815240"/>
            <a:ext cx="1878164" cy="364364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25">
                <a:solidFill>
                  <a:schemeClr val="bg1"/>
                </a:solidFill>
                <a:latin typeface="+mj-lt"/>
              </a:defRPr>
            </a:lvl1pPr>
            <a:lvl2pPr marL="371466" indent="0" algn="ctr">
              <a:buNone/>
              <a:defRPr sz="1625"/>
            </a:lvl2pPr>
            <a:lvl3pPr marL="742931" indent="0" algn="ctr">
              <a:buNone/>
              <a:defRPr sz="1463"/>
            </a:lvl3pPr>
            <a:lvl4pPr marL="1114397" indent="0" algn="ctr">
              <a:buNone/>
              <a:defRPr sz="1300"/>
            </a:lvl4pPr>
            <a:lvl5pPr marL="1485863" indent="0" algn="ctr">
              <a:buNone/>
              <a:defRPr sz="1300"/>
            </a:lvl5pPr>
            <a:lvl6pPr marL="1857329" indent="0" algn="ctr">
              <a:buNone/>
              <a:defRPr sz="1300"/>
            </a:lvl6pPr>
            <a:lvl7pPr marL="2228794" indent="0" algn="ctr">
              <a:buNone/>
              <a:defRPr sz="1300"/>
            </a:lvl7pPr>
            <a:lvl8pPr marL="2600260" indent="0" algn="ctr">
              <a:buNone/>
              <a:defRPr sz="1300"/>
            </a:lvl8pPr>
            <a:lvl9pPr marL="2971726" indent="0" algn="ctr">
              <a:buNone/>
              <a:defRPr sz="13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586040" y="2240000"/>
            <a:ext cx="4211005" cy="412750"/>
          </a:xfrm>
          <a:prstGeom prst="rect">
            <a:avLst/>
          </a:prstGeom>
        </p:spPr>
        <p:txBody>
          <a:bodyPr/>
          <a:lstStyle>
            <a:lvl1pPr marL="0" indent="0" algn="l" defTabSz="742931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lang="fr-FR" sz="1625" kern="1200" dirty="0">
                <a:solidFill>
                  <a:srgbClr val="0035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1"/>
          </p:nvPr>
        </p:nvSpPr>
        <p:spPr>
          <a:xfrm>
            <a:off x="4753415" y="3"/>
            <a:ext cx="2574000" cy="125981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2160095" y="-1814"/>
            <a:ext cx="2574000" cy="125981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7343189" y="3"/>
            <a:ext cx="2560232" cy="125981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1174729" y="577080"/>
            <a:ext cx="1332000" cy="152447"/>
          </a:xfrm>
          <a:prstGeom prst="rect">
            <a:avLst/>
          </a:prstGeom>
          <a:solidFill>
            <a:srgbClr val="005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C80E659-99A7-4000-9ADE-C7A56F9AC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5" t="9346" r="9102" b="27964"/>
          <a:stretch/>
        </p:blipFill>
        <p:spPr>
          <a:xfrm rot="5400000" flipH="1">
            <a:off x="1141170" y="6084102"/>
            <a:ext cx="1399118" cy="152447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CF8638-C4BC-4341-9B84-70A4594E1D30}"/>
              </a:ext>
            </a:extLst>
          </p:cNvPr>
          <p:cNvCxnSpPr/>
          <p:nvPr userDrawn="1"/>
        </p:nvCxnSpPr>
        <p:spPr>
          <a:xfrm>
            <a:off x="2141445" y="1298036"/>
            <a:ext cx="7780500" cy="0"/>
          </a:xfrm>
          <a:prstGeom prst="line">
            <a:avLst/>
          </a:prstGeom>
          <a:ln w="28575">
            <a:solidFill>
              <a:srgbClr val="005E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9">
            <a:extLst>
              <a:ext uri="{FF2B5EF4-FFF2-40B4-BE49-F238E27FC236}">
                <a16:creationId xmlns:a16="http://schemas.microsoft.com/office/drawing/2014/main" id="{F10AE3D9-3AD7-4522-B6FA-3795663AD2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rgbClr val="003366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rgbClr val="00365C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rgbClr val="00365C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rgbClr val="000000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rgbClr val="00365C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rgbClr val="00365C"/>
              </a:solidFill>
              <a:latin typeface="Arial" charset="0"/>
            </a:endParaRP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E2910F13-A6A2-4417-8BD5-240E637BC9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89" y="6354745"/>
            <a:ext cx="819000" cy="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16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iciel, diagramme&#10;&#10;Description générée automatiquement">
            <a:extLst>
              <a:ext uri="{FF2B5EF4-FFF2-40B4-BE49-F238E27FC236}">
                <a16:creationId xmlns:a16="http://schemas.microsoft.com/office/drawing/2014/main" id="{89863518-9570-48BD-B69C-443CEE55A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"/>
          <a:stretch/>
        </p:blipFill>
        <p:spPr>
          <a:xfrm>
            <a:off x="-1490" y="-1"/>
            <a:ext cx="9908979" cy="6858001"/>
          </a:xfrm>
          <a:prstGeom prst="rect">
            <a:avLst/>
          </a:prstGeom>
        </p:spPr>
      </p:pic>
      <p:sp>
        <p:nvSpPr>
          <p:cNvPr id="55" name="Rectangle 9">
            <a:extLst>
              <a:ext uri="{FF2B5EF4-FFF2-40B4-BE49-F238E27FC236}">
                <a16:creationId xmlns:a16="http://schemas.microsoft.com/office/drawing/2014/main" id="{7CA05C7C-964B-4734-A8CA-EB93097997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1161" y="6534527"/>
            <a:ext cx="143946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742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448B2-D4E1-4493-9F5C-5F04629BA7A8}" type="datetime1">
              <a:rPr lang="fr-FR" sz="650" b="0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16/06/2026</a:t>
            </a:fld>
            <a:r>
              <a:rPr lang="fr-FR" sz="650" b="1" kern="1200" dirty="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kern="1200" baseline="0" dirty="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fr-FR" sz="650" b="1" dirty="0">
                <a:solidFill>
                  <a:schemeClr val="bg1"/>
                </a:solidFill>
                <a:latin typeface="Arial" charset="0"/>
              </a:rPr>
              <a:t>ARTELIA</a:t>
            </a:r>
            <a:r>
              <a:rPr lang="fr-FR" sz="650" b="1" baseline="0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fr-FR" sz="650" dirty="0">
                <a:solidFill>
                  <a:schemeClr val="bg1"/>
                </a:solidFill>
                <a:latin typeface="Arial" charset="0"/>
              </a:rPr>
              <a:t> </a:t>
            </a:r>
            <a:fld id="{A452284D-7500-4475-B6BA-3EFBAB26C87A}" type="slidenum">
              <a:rPr lang="fr-FR" sz="813" b="1" smtClean="0">
                <a:solidFill>
                  <a:schemeClr val="bg1"/>
                </a:solidFill>
                <a:latin typeface="Arial" charset="0"/>
              </a:rPr>
              <a:pPr marL="0" marR="0" indent="0" algn="r" defTabSz="742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813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80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lein air, plante, herbe, ciel&#10;&#10;Description générée automatiquement">
            <a:extLst>
              <a:ext uri="{FF2B5EF4-FFF2-40B4-BE49-F238E27FC236}">
                <a16:creationId xmlns:a16="http://schemas.microsoft.com/office/drawing/2014/main" id="{98F16253-6B68-45BF-A286-1760640FE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6207" y="0"/>
            <a:ext cx="4359793" cy="6864952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7A38DFE3-C111-4C68-96A4-363AD3F92BE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-15237" r="43259" b="2643"/>
          <a:stretch/>
        </p:blipFill>
        <p:spPr>
          <a:xfrm>
            <a:off x="7013619" y="931988"/>
            <a:ext cx="2892382" cy="5926015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DA621C38-B265-4BD8-BABF-7500307F8A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5403" y="6191017"/>
            <a:ext cx="819000" cy="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0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5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6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9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3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9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8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135" r:id="rId13"/>
    <p:sldLayoutId id="2147483678" r:id="rId14"/>
    <p:sldLayoutId id="2147484139" r:id="rId15"/>
    <p:sldLayoutId id="2147484141" r:id="rId16"/>
    <p:sldLayoutId id="2147484163" r:id="rId17"/>
    <p:sldLayoutId id="2147484167" r:id="rId18"/>
    <p:sldLayoutId id="2147484174" r:id="rId19"/>
    <p:sldLayoutId id="2147484080" r:id="rId20"/>
    <p:sldLayoutId id="2147484175" r:id="rId21"/>
    <p:sldLayoutId id="2147483925" r:id="rId22"/>
    <p:sldLayoutId id="2147483744" r:id="rId23"/>
    <p:sldLayoutId id="2147484136" r:id="rId24"/>
    <p:sldLayoutId id="2147484077" r:id="rId2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14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47.png"/><Relationship Id="rId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19.xml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52.png"/><Relationship Id="rId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8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53CC57-FC4F-E7CA-D3BA-F5130A7B9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26" y="795454"/>
            <a:ext cx="3538742" cy="1415497"/>
          </a:xfrm>
          <a:prstGeom prst="rect">
            <a:avLst/>
          </a:prstGeom>
        </p:spPr>
      </p:pic>
      <p:sp>
        <p:nvSpPr>
          <p:cNvPr id="6" name="Titre 9">
            <a:extLst>
              <a:ext uri="{FF2B5EF4-FFF2-40B4-BE49-F238E27FC236}">
                <a16:creationId xmlns:a16="http://schemas.microsoft.com/office/drawing/2014/main" id="{1726DA96-5CE7-9C94-4C39-058004D3782E}"/>
              </a:ext>
            </a:extLst>
          </p:cNvPr>
          <p:cNvSpPr txBox="1">
            <a:spLocks/>
          </p:cNvSpPr>
          <p:nvPr/>
        </p:nvSpPr>
        <p:spPr>
          <a:xfrm>
            <a:off x="143159" y="3336973"/>
            <a:ext cx="5189438" cy="73588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355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cap="small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 </a:t>
            </a:r>
            <a:endParaRPr lang="fr-FR" sz="2275" dirty="0">
              <a:latin typeface="DIN Next W1G" panose="020B05030202030502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5E768E-D6C3-38F3-9774-EC950448B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237" y="6479286"/>
            <a:ext cx="562104" cy="37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intérieur, salle de concert, Centre des arts de la scène, Théâtre&#10;&#10;Description générée automatiquement">
            <a:extLst>
              <a:ext uri="{FF2B5EF4-FFF2-40B4-BE49-F238E27FC236}">
                <a16:creationId xmlns:a16="http://schemas.microsoft.com/office/drawing/2014/main" id="{6C1AF9BF-A456-D125-8E4C-71563FC64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0" r="234"/>
          <a:stretch/>
        </p:blipFill>
        <p:spPr>
          <a:xfrm flipH="1">
            <a:off x="5540399" y="0"/>
            <a:ext cx="4786942" cy="68593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9586095-47EF-440C-10F9-084A7839E154}"/>
              </a:ext>
            </a:extLst>
          </p:cNvPr>
          <p:cNvSpPr txBox="1">
            <a:spLocks/>
          </p:cNvSpPr>
          <p:nvPr/>
        </p:nvSpPr>
        <p:spPr>
          <a:xfrm>
            <a:off x="1469165" y="3918533"/>
            <a:ext cx="2709430" cy="308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DIN Next W1G" panose="020B0503020203050203" pitchFamily="34" charset="0"/>
                <a:cs typeface="Calibri" panose="020F0502020204030204" pitchFamily="34" charset="0"/>
              </a:rPr>
              <a:t>Y. Devaux, P.Y. Lacroix, C. Blackford</a:t>
            </a:r>
          </a:p>
        </p:txBody>
      </p:sp>
      <p:pic>
        <p:nvPicPr>
          <p:cNvPr id="1026" name="Picture 2" descr="Logo ">
            <a:extLst>
              <a:ext uri="{FF2B5EF4-FFF2-40B4-BE49-F238E27FC236}">
                <a16:creationId xmlns:a16="http://schemas.microsoft.com/office/drawing/2014/main" id="{3057C875-7619-5765-4983-A0E0FA619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55" y="5657850"/>
            <a:ext cx="2857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BA36C9-3E4F-37F6-812D-61614CEFD057}"/>
              </a:ext>
            </a:extLst>
          </p:cNvPr>
          <p:cNvSpPr txBox="1"/>
          <p:nvPr/>
        </p:nvSpPr>
        <p:spPr>
          <a:xfrm>
            <a:off x="212059" y="5934759"/>
            <a:ext cx="2065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 23 et 24 juin 2026 </a:t>
            </a:r>
            <a:br>
              <a:rPr lang="fr-FR" sz="1800" dirty="0"/>
            </a:br>
            <a:r>
              <a:rPr lang="fr-FR" sz="1800" dirty="0"/>
              <a:t>Champs-sur-Marne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2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E6615-A57C-BB57-8063-EE359252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E540C1-A129-D095-B014-B24D44C88731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7E617D08-F696-147A-B40B-06F365C77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679A8A7-E45F-C908-6904-7C434A59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8EA69F3-3E8B-4F78-FBCB-C71173F071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B9F9B44-6674-A0CA-5006-9366A1F596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43B139-AC20-664B-C540-7F6309A4A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9A85BDA-02AA-6883-52B8-234D257CD103}"/>
              </a:ext>
            </a:extLst>
          </p:cNvPr>
          <p:cNvSpPr/>
          <p:nvPr/>
        </p:nvSpPr>
        <p:spPr>
          <a:xfrm>
            <a:off x="2442632" y="954977"/>
            <a:ext cx="55955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37A0DC8F-1D23-3D35-7B09-8901726DD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AAFEA8-BF1C-7637-86DB-74BEB659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4"/>
          <a:stretch>
            <a:fillRect/>
          </a:stretch>
        </p:blipFill>
        <p:spPr>
          <a:xfrm>
            <a:off x="2286563" y="2705700"/>
            <a:ext cx="3586276" cy="355402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3FC9F80-BA0A-0DE5-643C-2F52A5F5A87C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A77E87-FCC1-3B05-94A3-7FDE04860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4"/>
          <a:stretch>
            <a:fillRect/>
          </a:stretch>
        </p:blipFill>
        <p:spPr>
          <a:xfrm>
            <a:off x="5986922" y="2705700"/>
            <a:ext cx="3586276" cy="35540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D6E6F7-5EED-7444-8FE8-C5E36E4A47EA}"/>
              </a:ext>
            </a:extLst>
          </p:cNvPr>
          <p:cNvSpPr txBox="1"/>
          <p:nvPr/>
        </p:nvSpPr>
        <p:spPr>
          <a:xfrm>
            <a:off x="2636927" y="2336368"/>
            <a:ext cx="2885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Sans frontière absorbante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A640DC-4A81-FCD1-A9B0-3B05A3DC135E}"/>
              </a:ext>
            </a:extLst>
          </p:cNvPr>
          <p:cNvSpPr txBox="1"/>
          <p:nvPr/>
        </p:nvSpPr>
        <p:spPr>
          <a:xfrm>
            <a:off x="6337287" y="2336368"/>
            <a:ext cx="28855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Avec frontière absorbante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08D2D7-C556-26B1-A986-857AA779B071}"/>
              </a:ext>
            </a:extLst>
          </p:cNvPr>
          <p:cNvSpPr txBox="1"/>
          <p:nvPr/>
        </p:nvSpPr>
        <p:spPr>
          <a:xfrm>
            <a:off x="2437870" y="1672598"/>
            <a:ext cx="4957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Importance des frontières absorbantes </a:t>
            </a:r>
          </a:p>
        </p:txBody>
      </p:sp>
    </p:spTree>
    <p:extLst>
      <p:ext uri="{BB962C8B-B14F-4D97-AF65-F5344CB8AC3E}">
        <p14:creationId xmlns:p14="http://schemas.microsoft.com/office/powerpoint/2010/main" val="271491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BF329-ED48-5E26-872F-8C2A8FAEB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756197-297B-A88B-FC16-00549DAB1AC3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C22EAC53-CF88-6E30-8956-561E49572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938FBF31-5A34-FEFC-3C82-F253F92EF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765E9A5-F37A-1D71-744E-3E93AAE8DA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DB13B16-4DCF-84CD-A981-13F8ED9C7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883B9F-51DB-B6F9-E73E-6BB2335E99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FE4CA40-4083-2C92-D84F-3C8BF21A8332}"/>
              </a:ext>
            </a:extLst>
          </p:cNvPr>
          <p:cNvSpPr/>
          <p:nvPr/>
        </p:nvSpPr>
        <p:spPr>
          <a:xfrm>
            <a:off x="2442632" y="954977"/>
            <a:ext cx="559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9E569DE2-D56B-FA3E-A3CD-6568F938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87FDA92-A110-07D0-996E-25665F0D3549}"/>
              </a:ext>
            </a:extLst>
          </p:cNvPr>
          <p:cNvSpPr txBox="1"/>
          <p:nvPr/>
        </p:nvSpPr>
        <p:spPr>
          <a:xfrm>
            <a:off x="3097817" y="2978755"/>
            <a:ext cx="2415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Mefissto (31,5 Hz)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AE884C-A367-77F0-0148-12E6E13F0DF8}"/>
              </a:ext>
            </a:extLst>
          </p:cNvPr>
          <p:cNvSpPr txBox="1"/>
          <p:nvPr/>
        </p:nvSpPr>
        <p:spPr>
          <a:xfrm>
            <a:off x="7105937" y="2996731"/>
            <a:ext cx="2415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Code_Aster (31,5 Hz)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1755ACA-88E2-A596-4E66-427054A4B11C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40C4C2-AFF2-DD0A-87B8-F09C9AC5A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85087" r="251" b="12313"/>
          <a:stretch>
            <a:fillRect/>
          </a:stretch>
        </p:blipFill>
        <p:spPr>
          <a:xfrm>
            <a:off x="2180188" y="5903024"/>
            <a:ext cx="3883449" cy="683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75E122-7E6D-AD15-8743-F69DB8592F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7"/>
          <a:stretch>
            <a:fillRect/>
          </a:stretch>
        </p:blipFill>
        <p:spPr>
          <a:xfrm>
            <a:off x="6008713" y="3663758"/>
            <a:ext cx="3910414" cy="22754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DB3F41-8487-AE10-C198-B34A1F6B9F7E}"/>
              </a:ext>
            </a:extLst>
          </p:cNvPr>
          <p:cNvSpPr/>
          <p:nvPr/>
        </p:nvSpPr>
        <p:spPr>
          <a:xfrm>
            <a:off x="2442632" y="1687801"/>
            <a:ext cx="5352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Comparaison avec MEFISSTO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 un même plan, les niveaux vibratoires estimés par MEFISSTO sont plus élevés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7EC748-8CF4-0B74-2371-A08011CFCA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1309" y="3657171"/>
            <a:ext cx="3829130" cy="22846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786EC3-FC86-0EB3-135D-39EBE76A70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0" t="82557"/>
          <a:stretch>
            <a:fillRect/>
          </a:stretch>
        </p:blipFill>
        <p:spPr>
          <a:xfrm>
            <a:off x="4662295" y="5923559"/>
            <a:ext cx="2930738" cy="8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89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3CF46-A6CA-DEC4-1633-BB6253B2D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25F979-9322-46D2-D591-1E5EE529B0BE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B730633E-CB91-A0AB-C423-C1E015D2A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19B89C03-0F74-0973-F55A-0A525C001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8DCACC5-2895-D624-E863-DA966217B1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3418DFD4-C58F-DB83-E99F-EC1CD488CE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C06162D-01C9-4294-3E85-8FFC21977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534A44-4F5E-EA53-9912-6DB1D199F068}"/>
              </a:ext>
            </a:extLst>
          </p:cNvPr>
          <p:cNvSpPr/>
          <p:nvPr/>
        </p:nvSpPr>
        <p:spPr>
          <a:xfrm>
            <a:off x="2442632" y="954977"/>
            <a:ext cx="559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FD63E9A2-7995-A3B6-7699-B35D4C45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2EFE0F-691B-2B61-3A6C-9CE3A6C908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2"/>
          <a:stretch>
            <a:fillRect/>
          </a:stretch>
        </p:blipFill>
        <p:spPr>
          <a:xfrm>
            <a:off x="5977174" y="3654131"/>
            <a:ext cx="3915688" cy="224889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2919543-6D1F-299E-51D5-F187AF33C35A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2B090D-C41A-FB7E-5F87-D69C21BFA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97"/>
          <a:stretch>
            <a:fillRect/>
          </a:stretch>
        </p:blipFill>
        <p:spPr>
          <a:xfrm>
            <a:off x="2194699" y="3538814"/>
            <a:ext cx="3842582" cy="241609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F5CB97E-2703-939B-373F-9A0D22C8642F}"/>
              </a:ext>
            </a:extLst>
          </p:cNvPr>
          <p:cNvSpPr txBox="1"/>
          <p:nvPr/>
        </p:nvSpPr>
        <p:spPr>
          <a:xfrm>
            <a:off x="3097817" y="2978755"/>
            <a:ext cx="2415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Mefissto (63 Hz)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114868-01B1-6846-0675-303748546DC3}"/>
              </a:ext>
            </a:extLst>
          </p:cNvPr>
          <p:cNvSpPr txBox="1"/>
          <p:nvPr/>
        </p:nvSpPr>
        <p:spPr>
          <a:xfrm>
            <a:off x="7105937" y="2996731"/>
            <a:ext cx="2415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Code_Aster (63 Hz)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5C6B9E-3A5A-0A1E-1266-C544588F8282}"/>
              </a:ext>
            </a:extLst>
          </p:cNvPr>
          <p:cNvSpPr/>
          <p:nvPr/>
        </p:nvSpPr>
        <p:spPr>
          <a:xfrm>
            <a:off x="2442632" y="1687801"/>
            <a:ext cx="5352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Comparaison avec MEFISSTO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 un même plan, les niveaux vibratoires estimés par MEFISSTO sont plus élevés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FF98C4-D70C-ECC7-F425-2AB8936208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0" t="82557"/>
          <a:stretch>
            <a:fillRect/>
          </a:stretch>
        </p:blipFill>
        <p:spPr>
          <a:xfrm>
            <a:off x="4511805" y="5903023"/>
            <a:ext cx="2930738" cy="8198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E1F9EF-6317-151E-72C3-0C07C47D4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0" t="82557"/>
          <a:stretch>
            <a:fillRect/>
          </a:stretch>
        </p:blipFill>
        <p:spPr>
          <a:xfrm>
            <a:off x="4662295" y="5923559"/>
            <a:ext cx="2930738" cy="8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E8B6E-A6BA-B555-0835-D75D1FA5D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BD3DF5-B98A-9D9D-BC69-BD85DBB3642E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A255CECB-3895-9497-6217-AAC8AA9CE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9453707-78DD-F41A-F4D1-06105A855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C8896CBE-5EB3-F0BE-622B-B577FBF68A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5D26148-265D-68A4-5A1C-682B2E3EC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932218-7467-7405-9676-45E36DBEFE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B69A19E-E27E-6A7A-346F-40C38CAB09D1}"/>
              </a:ext>
            </a:extLst>
          </p:cNvPr>
          <p:cNvSpPr/>
          <p:nvPr/>
        </p:nvSpPr>
        <p:spPr>
          <a:xfrm>
            <a:off x="2442632" y="954977"/>
            <a:ext cx="55955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  <a:p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1CD5E578-C6D9-8BCE-E109-A8CCDF45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0D11A13-E933-58EF-7E00-9B447070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7077AE-265F-9D61-EF8A-2DE010D18F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8287"/>
          <a:stretch/>
        </p:blipFill>
        <p:spPr>
          <a:xfrm>
            <a:off x="2277182" y="3054785"/>
            <a:ext cx="3538827" cy="24744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70608D-02CC-B425-73BB-CDDDBE166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312"/>
          <a:stretch/>
        </p:blipFill>
        <p:spPr>
          <a:xfrm>
            <a:off x="5841806" y="3118884"/>
            <a:ext cx="4066159" cy="237192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44D36E-CFEB-5519-824D-FAA6AA0B0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3" t="13423" r="10717" b="80426"/>
          <a:stretch>
            <a:fillRect/>
          </a:stretch>
        </p:blipFill>
        <p:spPr>
          <a:xfrm>
            <a:off x="3783058" y="3396023"/>
            <a:ext cx="1919357" cy="2331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68769E-A92C-CE59-931D-0434DC044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2" t="92492" r="44106" b="3000"/>
          <a:stretch>
            <a:fillRect/>
          </a:stretch>
        </p:blipFill>
        <p:spPr>
          <a:xfrm>
            <a:off x="3583375" y="5339659"/>
            <a:ext cx="954880" cy="2331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CF6DFC-EDDC-88AB-98B6-6BF88F22F4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40210" r="90360" b="39288"/>
          <a:stretch>
            <a:fillRect/>
          </a:stretch>
        </p:blipFill>
        <p:spPr>
          <a:xfrm>
            <a:off x="5769489" y="3636763"/>
            <a:ext cx="177417" cy="11848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98E0552-3C7A-1975-8E48-DBA284ED6E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2" t="92492" r="44106" b="3000"/>
          <a:stretch>
            <a:fillRect/>
          </a:stretch>
        </p:blipFill>
        <p:spPr>
          <a:xfrm>
            <a:off x="7194730" y="5305343"/>
            <a:ext cx="1200608" cy="2931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1CDFE2C-982F-A83C-7A30-2B2EC72914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4" t="13264" r="10878" b="80405"/>
          <a:stretch>
            <a:fillRect/>
          </a:stretch>
        </p:blipFill>
        <p:spPr>
          <a:xfrm>
            <a:off x="8192098" y="3424950"/>
            <a:ext cx="1602719" cy="21181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BC060BE-1E50-26B5-F804-EC36E6923355}"/>
              </a:ext>
            </a:extLst>
          </p:cNvPr>
          <p:cNvSpPr/>
          <p:nvPr/>
        </p:nvSpPr>
        <p:spPr>
          <a:xfrm>
            <a:off x="2442631" y="1687801"/>
            <a:ext cx="7090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Comparaison avec MEFISSTO – points récepteurs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Recalage des modèles avec des mesures sur site (en pied de bâtiment)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Bonne correspondance au R0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Ecart conséquent au R1 (et aux étages supérieurs) 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CBD3495-D4EF-9C56-E248-3100709256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40210" r="90360" b="39288"/>
          <a:stretch>
            <a:fillRect/>
          </a:stretch>
        </p:blipFill>
        <p:spPr>
          <a:xfrm>
            <a:off x="2162676" y="3712428"/>
            <a:ext cx="177417" cy="11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91514-3C31-BE61-B352-D28AB18B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0681690-4F56-F4B0-6AD8-094484ACA75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29363E2E-57C8-995D-640C-FD801D6CC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270F064-B39A-C577-3AD6-6340FAFF9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DE8B5BD4-8063-C977-1693-F568EEE45D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B40BFEE-A9E2-83CA-74CD-85DCEA85E8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C562AF-D735-AD0E-5A6D-D7C21A9E7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69DC73D-2AC0-D95A-6040-0E9D144561D5}"/>
              </a:ext>
            </a:extLst>
          </p:cNvPr>
          <p:cNvSpPr/>
          <p:nvPr/>
        </p:nvSpPr>
        <p:spPr>
          <a:xfrm>
            <a:off x="2442631" y="954977"/>
            <a:ext cx="58250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  <a:p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5186610D-FD8C-2077-3B66-C8329079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D8B3F9C-5E56-B9A2-E6FF-3D8AF09731F0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BEB6C7-320D-A77F-EE3A-D592B3B5E56D}"/>
              </a:ext>
            </a:extLst>
          </p:cNvPr>
          <p:cNvSpPr txBox="1"/>
          <p:nvPr/>
        </p:nvSpPr>
        <p:spPr>
          <a:xfrm>
            <a:off x="3390900" y="3910399"/>
            <a:ext cx="4946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Injection d’un signal temporel issu de mesures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A05F218-BF4E-212F-758D-94C98D3F6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61369"/>
              </p:ext>
            </p:extLst>
          </p:nvPr>
        </p:nvGraphicFramePr>
        <p:xfrm>
          <a:off x="2442631" y="2073980"/>
          <a:ext cx="7336946" cy="14833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03444">
                  <a:extLst>
                    <a:ext uri="{9D8B030D-6E8A-4147-A177-3AD203B41FA5}">
                      <a16:colId xmlns:a16="http://schemas.microsoft.com/office/drawing/2014/main" val="356929047"/>
                    </a:ext>
                  </a:extLst>
                </a:gridCol>
                <a:gridCol w="2598345">
                  <a:extLst>
                    <a:ext uri="{9D8B030D-6E8A-4147-A177-3AD203B41FA5}">
                      <a16:colId xmlns:a16="http://schemas.microsoft.com/office/drawing/2014/main" val="1990199723"/>
                    </a:ext>
                  </a:extLst>
                </a:gridCol>
                <a:gridCol w="2935157">
                  <a:extLst>
                    <a:ext uri="{9D8B030D-6E8A-4147-A177-3AD203B41FA5}">
                      <a16:colId xmlns:a16="http://schemas.microsoft.com/office/drawing/2014/main" val="492047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Harmonique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Temporel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596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Type d’excitation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N sur chaque fréquence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Signal mesuré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57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Transitoire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/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Oui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036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Indicateurs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Grandeurs moyennes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Grandeurs instantanées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90258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FC68FD1-82F9-E0DA-0C3A-FF661B5226A9}"/>
              </a:ext>
            </a:extLst>
          </p:cNvPr>
          <p:cNvSpPr/>
          <p:nvPr/>
        </p:nvSpPr>
        <p:spPr>
          <a:xfrm>
            <a:off x="2442632" y="1687801"/>
            <a:ext cx="5352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Du calcul harmonique au temporel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F587F9-95CA-8CC7-AB17-81E926C02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71" y="4416135"/>
            <a:ext cx="2747963" cy="2057654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0CB041E-68FD-C9DE-46CC-636E5724012F}"/>
              </a:ext>
            </a:extLst>
          </p:cNvPr>
          <p:cNvCxnSpPr>
            <a:cxnSpLocks/>
          </p:cNvCxnSpPr>
          <p:nvPr/>
        </p:nvCxnSpPr>
        <p:spPr>
          <a:xfrm>
            <a:off x="7550589" y="5078279"/>
            <a:ext cx="0" cy="5262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8D939B75-B580-3579-F863-1FE7292740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9878" y="4279731"/>
            <a:ext cx="3732879" cy="25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58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E350-7F42-B0A6-03AE-10BD7860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C3434DB-502A-2425-7178-81D0F1F5CBBD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34FF1728-DBCF-8B9D-B77D-6A38FD5FD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370F2B5-FB95-2962-8CD1-36089378D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C294ADC-7494-98B3-A78D-7B9A52A17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FD33302-EE6B-ABAB-B5BE-24AC0ECE0B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65DED4-A301-7187-473B-C1360E96B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9BDA973-6E03-94F0-7FB2-A0326794D35F}"/>
              </a:ext>
            </a:extLst>
          </p:cNvPr>
          <p:cNvSpPr/>
          <p:nvPr/>
        </p:nvSpPr>
        <p:spPr>
          <a:xfrm>
            <a:off x="2442632" y="954977"/>
            <a:ext cx="559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CF53E5C4-EF8C-AE1D-4A75-AD3EC996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97BBF19E-17C1-0DB2-0F17-AC77241E42BD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DCDDE-96A1-AA19-D0D5-37A83C43EA81}"/>
              </a:ext>
            </a:extLst>
          </p:cNvPr>
          <p:cNvSpPr/>
          <p:nvPr/>
        </p:nvSpPr>
        <p:spPr>
          <a:xfrm>
            <a:off x="2442632" y="1687801"/>
            <a:ext cx="5352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Calcul temporel</a:t>
            </a:r>
          </a:p>
        </p:txBody>
      </p:sp>
      <p:pic>
        <p:nvPicPr>
          <p:cNvPr id="2" name="out">
            <a:hlinkClick r:id="" action="ppaction://media"/>
            <a:extLst>
              <a:ext uri="{FF2B5EF4-FFF2-40B4-BE49-F238E27FC236}">
                <a16:creationId xmlns:a16="http://schemas.microsoft.com/office/drawing/2014/main" id="{1C8C4A22-ADAA-5AD6-E0A0-0367BE151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5510" y="2071183"/>
            <a:ext cx="5945589" cy="43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78AE3-C89F-791D-74B1-CD0A3E4D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52E075-A399-3108-1ADB-CD0A1EC22D8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139A41A9-5A0C-D970-3F94-67BFD0C3E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6101E2E3-4D12-211F-0021-9F6922BD4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2320EC1-D476-B646-7C99-C0C85E6110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33F548B-8FBF-E9FF-F93E-2567963123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AD8999-A0A6-C0D7-DCA1-81CEE3EFF1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A8A9ECD-A5D7-6B35-955E-954D7070E6A8}"/>
              </a:ext>
            </a:extLst>
          </p:cNvPr>
          <p:cNvSpPr/>
          <p:nvPr/>
        </p:nvSpPr>
        <p:spPr>
          <a:xfrm>
            <a:off x="2442632" y="954977"/>
            <a:ext cx="559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4F5A36CC-7E16-8443-9BE1-6CC24230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9EFCDCFA-003E-36A5-BF0F-C567163B72C5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81C0F7-A59A-41B5-7BEB-131872F66414}"/>
              </a:ext>
            </a:extLst>
          </p:cNvPr>
          <p:cNvSpPr txBox="1"/>
          <p:nvPr/>
        </p:nvSpPr>
        <p:spPr>
          <a:xfrm>
            <a:off x="2442632" y="4694999"/>
            <a:ext cx="6828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Intérêt du temporel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Injection d’un signal réel (accélération au cours du temps)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Interactions entre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Visualisation de la propagation des fronts d’onde, des phénomènes transitoires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32CBB5-5BC8-B028-8BAC-3A8C16DD838E}"/>
              </a:ext>
            </a:extLst>
          </p:cNvPr>
          <p:cNvSpPr/>
          <p:nvPr/>
        </p:nvSpPr>
        <p:spPr>
          <a:xfrm>
            <a:off x="2442632" y="1687801"/>
            <a:ext cx="5352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Calcul temporel – points récepteurs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BDD454-4C22-EB31-0918-3C8A06F7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88" y="2033885"/>
            <a:ext cx="4614226" cy="26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2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9AC9-FED2-A24F-1891-9F6C1A7A3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71C2437-A788-EE2F-2BCB-51A043AAECD6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68BAD127-09DB-29B5-D69F-299998755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FCA688D-D9F5-6A21-4B8B-B6B818569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D0915C41-1A15-303E-C9F2-E5317434D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80BD62D9-EAE1-BB1D-4E86-744AEEDC44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597E08-5799-7048-6EAF-5A4BD511F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0E9A231-4EF7-E266-A925-4BEF10512400}"/>
              </a:ext>
            </a:extLst>
          </p:cNvPr>
          <p:cNvSpPr/>
          <p:nvPr/>
        </p:nvSpPr>
        <p:spPr>
          <a:xfrm>
            <a:off x="2442632" y="954977"/>
            <a:ext cx="559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1A4A2EE2-F799-ABE7-503A-E628C0EF4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2179F9F2-6F7A-B070-6FB0-5AE32A0515FB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44E856-4385-AC2C-AA6D-1962B5028BE0}"/>
              </a:ext>
            </a:extLst>
          </p:cNvPr>
          <p:cNvSpPr txBox="1"/>
          <p:nvPr/>
        </p:nvSpPr>
        <p:spPr>
          <a:xfrm>
            <a:off x="2442632" y="4694999"/>
            <a:ext cx="6828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Intérêt du temporel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Injection d’un signal réel (accélération au cours du temps)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Interactions entre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Visualisation de la propagation des fronts d’onde, des phénomènes transitoires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Evolution des niveaux dans le temps (RMS, max, durée d’un phénomène …), calcul d’indicateurs pour la gêne vibratoire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8320B-1B3D-4400-DB40-A38372986250}"/>
              </a:ext>
            </a:extLst>
          </p:cNvPr>
          <p:cNvSpPr/>
          <p:nvPr/>
        </p:nvSpPr>
        <p:spPr>
          <a:xfrm>
            <a:off x="2442632" y="1687801"/>
            <a:ext cx="5352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Calcul temporel – points récepteurs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C8A7382-92D2-78D5-9461-84848C2AB6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30" y="2005330"/>
            <a:ext cx="4671589" cy="272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0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48CEF-A29B-C6A0-76E5-A2C0B9026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91C18A-A78F-B1E9-E21B-A2B4B0001D5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D9A965E8-81B0-AB87-E822-8B7E9C409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9E965DBE-A4D2-7EEE-C767-C22840C3C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77ECD248-16A5-EE9F-83E7-AAF127DA71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2258AE8-BC37-7E07-4C40-F060CE837F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DE72DF-1B04-3620-F7B5-31305F092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01EC30A-B0A8-A9C4-9497-A8691A27E8DC}"/>
              </a:ext>
            </a:extLst>
          </p:cNvPr>
          <p:cNvSpPr/>
          <p:nvPr/>
        </p:nvSpPr>
        <p:spPr>
          <a:xfrm>
            <a:off x="2442632" y="954977"/>
            <a:ext cx="55955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  <a:p>
            <a:endParaRPr lang="fr-FR" sz="1600" dirty="0">
              <a:solidFill>
                <a:srgbClr val="003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187C1C0D-6F1A-D5A5-8329-2BF5F5DE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4BD1C77-9700-FDF2-2DF1-006E2D0E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DF8CF4-B267-2585-C240-93233873F78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055"/>
          <a:stretch>
            <a:fillRect/>
          </a:stretch>
        </p:blipFill>
        <p:spPr>
          <a:xfrm>
            <a:off x="5380973" y="1126311"/>
            <a:ext cx="4506846" cy="260068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2F3BA3E-EE0A-D5A4-3921-657129FCC621}"/>
              </a:ext>
            </a:extLst>
          </p:cNvPr>
          <p:cNvSpPr/>
          <p:nvPr/>
        </p:nvSpPr>
        <p:spPr>
          <a:xfrm rot="1795771">
            <a:off x="5705682" y="2155036"/>
            <a:ext cx="2042380" cy="3621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7BB92A-658E-EE6A-4159-1A2B4EED33F3}"/>
              </a:ext>
            </a:extLst>
          </p:cNvPr>
          <p:cNvSpPr/>
          <p:nvPr/>
        </p:nvSpPr>
        <p:spPr>
          <a:xfrm>
            <a:off x="2165558" y="2293898"/>
            <a:ext cx="4506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Jusqu’à 5 dBv d’atténuation à 40 Hz au R0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Forte dépendance fréquentielle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E0FB28D-7DE1-EA94-FE8B-A1ED555F3D2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16769"/>
          <a:stretch>
            <a:fillRect/>
          </a:stretch>
        </p:blipFill>
        <p:spPr>
          <a:xfrm>
            <a:off x="2165558" y="4131569"/>
            <a:ext cx="3803779" cy="226923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CE34BF6-A133-DDC3-3BAC-A29833211DB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7781"/>
          <a:stretch>
            <a:fillRect/>
          </a:stretch>
        </p:blipFill>
        <p:spPr>
          <a:xfrm>
            <a:off x="6029441" y="4205396"/>
            <a:ext cx="3605749" cy="2138254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28264BD-F88D-F6EB-6B5B-B2F93BD237ED}"/>
              </a:ext>
            </a:extLst>
          </p:cNvPr>
          <p:cNvCxnSpPr>
            <a:cxnSpLocks/>
          </p:cNvCxnSpPr>
          <p:nvPr/>
        </p:nvCxnSpPr>
        <p:spPr>
          <a:xfrm>
            <a:off x="6989275" y="4629559"/>
            <a:ext cx="406357" cy="4487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E6D26CBB-05BE-F9CC-C45D-1255F4F9CCD5}"/>
              </a:ext>
            </a:extLst>
          </p:cNvPr>
          <p:cNvSpPr txBox="1"/>
          <p:nvPr/>
        </p:nvSpPr>
        <p:spPr>
          <a:xfrm>
            <a:off x="2239453" y="1942093"/>
            <a:ext cx="495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Ajout d’un mur antivibratoire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Largeur 10 cm, profondeur 3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Matériau: résilient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76E209-FBEA-933B-7DA9-17162C9E83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0" t="85793" b="3237"/>
          <a:stretch>
            <a:fillRect/>
          </a:stretch>
        </p:blipFill>
        <p:spPr>
          <a:xfrm>
            <a:off x="4907280" y="6412696"/>
            <a:ext cx="2550481" cy="44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34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881DDA-270A-ABBD-1B6E-BCF525B69CC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3A61021A-C7D8-4D30-92C0-F931E371D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7697E7E-CEC3-B182-11AA-FFF11C433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1BC539B-D967-68B1-E9A2-BEA7D2EC2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F476DF4-78B0-88A6-68D9-99FD50A339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2B0A8B-1B0A-E210-D8E2-73969991D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442632" y="954977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et perspectives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Logo ">
            <a:extLst>
              <a:ext uri="{FF2B5EF4-FFF2-40B4-BE49-F238E27FC236}">
                <a16:creationId xmlns:a16="http://schemas.microsoft.com/office/drawing/2014/main" id="{0E2C003C-ECA9-C3F4-03AD-A93EB803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320427-5E8F-6F1D-1137-CED7832DEE60}"/>
              </a:ext>
            </a:extLst>
          </p:cNvPr>
          <p:cNvSpPr txBox="1"/>
          <p:nvPr/>
        </p:nvSpPr>
        <p:spPr>
          <a:xfrm>
            <a:off x="2298477" y="1370955"/>
            <a:ext cx="740895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Bonne correspondance des niveaux vibratoires au R0, mais écarts aux étages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Injection de signaux mesurés, avec une meilleure visualisation des phénomènes, grâce aux études temporelles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985" algn="l"/>
                <a:tab pos="1056640" algn="l"/>
                <a:tab pos="228600" algn="l"/>
                <a:tab pos="105664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Affiner la modélisation du bâtiment (poutres, liaison avec le sol)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985" algn="l"/>
                <a:tab pos="1056640" algn="l"/>
                <a:tab pos="228600" algn="l"/>
                <a:tab pos="1056640" algn="l"/>
              </a:tabLst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Injecter différents signaux de matériels roulants pour évaluer les impacts vibratoires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985" algn="l"/>
                <a:tab pos="1056640" algn="l"/>
                <a:tab pos="228600" algn="l"/>
                <a:tab pos="105664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Coupler le déplacement de sources aux modèles existants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958CC99-D289-5C59-A4EE-F5F6042A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9A5F08-FAD2-7E22-5917-E27C192BCC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107" y="3881467"/>
            <a:ext cx="3599017" cy="264242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31BE959-968B-D685-A74D-6CC5A0E62B34}"/>
              </a:ext>
            </a:extLst>
          </p:cNvPr>
          <p:cNvSpPr/>
          <p:nvPr/>
        </p:nvSpPr>
        <p:spPr>
          <a:xfrm rot="1795771">
            <a:off x="4101429" y="5229089"/>
            <a:ext cx="2191891" cy="3878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 : 5 branches 7">
            <a:extLst>
              <a:ext uri="{FF2B5EF4-FFF2-40B4-BE49-F238E27FC236}">
                <a16:creationId xmlns:a16="http://schemas.microsoft.com/office/drawing/2014/main" id="{58FD96C3-F886-BAD8-F9D3-CEF826113473}"/>
              </a:ext>
            </a:extLst>
          </p:cNvPr>
          <p:cNvSpPr/>
          <p:nvPr/>
        </p:nvSpPr>
        <p:spPr>
          <a:xfrm>
            <a:off x="4376256" y="4961734"/>
            <a:ext cx="110013" cy="11654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 : 5 branches 9">
            <a:extLst>
              <a:ext uri="{FF2B5EF4-FFF2-40B4-BE49-F238E27FC236}">
                <a16:creationId xmlns:a16="http://schemas.microsoft.com/office/drawing/2014/main" id="{54EFFA60-7758-862E-A451-93065B238984}"/>
              </a:ext>
            </a:extLst>
          </p:cNvPr>
          <p:cNvSpPr/>
          <p:nvPr/>
        </p:nvSpPr>
        <p:spPr>
          <a:xfrm>
            <a:off x="4601681" y="5086135"/>
            <a:ext cx="110013" cy="11654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 : 5 branches 10">
            <a:extLst>
              <a:ext uri="{FF2B5EF4-FFF2-40B4-BE49-F238E27FC236}">
                <a16:creationId xmlns:a16="http://schemas.microsoft.com/office/drawing/2014/main" id="{A0F857C3-F7E3-5B40-A4B6-63524C7B596F}"/>
              </a:ext>
            </a:extLst>
          </p:cNvPr>
          <p:cNvSpPr/>
          <p:nvPr/>
        </p:nvSpPr>
        <p:spPr>
          <a:xfrm>
            <a:off x="4823905" y="5199947"/>
            <a:ext cx="110013" cy="11654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 : 5 branches 11">
            <a:extLst>
              <a:ext uri="{FF2B5EF4-FFF2-40B4-BE49-F238E27FC236}">
                <a16:creationId xmlns:a16="http://schemas.microsoft.com/office/drawing/2014/main" id="{A3DE0017-A5C4-B6D7-5089-FB397B930EE0}"/>
              </a:ext>
            </a:extLst>
          </p:cNvPr>
          <p:cNvSpPr/>
          <p:nvPr/>
        </p:nvSpPr>
        <p:spPr>
          <a:xfrm>
            <a:off x="5064437" y="5364735"/>
            <a:ext cx="110013" cy="11654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 : 5 branches 14">
            <a:extLst>
              <a:ext uri="{FF2B5EF4-FFF2-40B4-BE49-F238E27FC236}">
                <a16:creationId xmlns:a16="http://schemas.microsoft.com/office/drawing/2014/main" id="{48C785C7-7F7F-1E16-F2B1-736531F74120}"/>
              </a:ext>
            </a:extLst>
          </p:cNvPr>
          <p:cNvSpPr/>
          <p:nvPr/>
        </p:nvSpPr>
        <p:spPr>
          <a:xfrm>
            <a:off x="5283174" y="5480577"/>
            <a:ext cx="110013" cy="11654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 : 5 branches 15">
            <a:extLst>
              <a:ext uri="{FF2B5EF4-FFF2-40B4-BE49-F238E27FC236}">
                <a16:creationId xmlns:a16="http://schemas.microsoft.com/office/drawing/2014/main" id="{C78AA0C1-5B85-9C29-6741-98CD0898F602}"/>
              </a:ext>
            </a:extLst>
          </p:cNvPr>
          <p:cNvSpPr/>
          <p:nvPr/>
        </p:nvSpPr>
        <p:spPr>
          <a:xfrm>
            <a:off x="5519256" y="5621340"/>
            <a:ext cx="110013" cy="11654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 : 5 branches 16">
            <a:extLst>
              <a:ext uri="{FF2B5EF4-FFF2-40B4-BE49-F238E27FC236}">
                <a16:creationId xmlns:a16="http://schemas.microsoft.com/office/drawing/2014/main" id="{9BF49C32-5900-6BAD-4E76-43D4E5E87977}"/>
              </a:ext>
            </a:extLst>
          </p:cNvPr>
          <p:cNvSpPr/>
          <p:nvPr/>
        </p:nvSpPr>
        <p:spPr>
          <a:xfrm>
            <a:off x="5737993" y="5737885"/>
            <a:ext cx="110013" cy="11654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458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881DDA-270A-ABBD-1B6E-BCF525B69CC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3A61021A-C7D8-4D30-92C0-F931E371D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C404A2-A091-B87B-97B7-9AEF264E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697E7E-CEC3-B182-11AA-FFF11C433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b="1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1BC539B-D967-68B1-E9A2-BEA7D2EC2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F476DF4-78B0-88A6-68D9-99FD50A339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2B0A8B-1B0A-E210-D8E2-73969991D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16C404A2-A091-B87B-97B7-9AEF264EE478}"/>
              </a:ext>
            </a:extLst>
          </p:cNvPr>
          <p:cNvSpPr txBox="1">
            <a:spLocks/>
          </p:cNvSpPr>
          <p:nvPr/>
        </p:nvSpPr>
        <p:spPr>
          <a:xfrm>
            <a:off x="2398224" y="620940"/>
            <a:ext cx="6429760" cy="308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200" dirty="0">
              <a:latin typeface="DIN Next W1G" panose="020B0503020203050203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10AC2E-D9BF-54DA-8AE2-23262C72A5F2}"/>
              </a:ext>
            </a:extLst>
          </p:cNvPr>
          <p:cNvSpPr txBox="1"/>
          <p:nvPr/>
        </p:nvSpPr>
        <p:spPr>
          <a:xfrm>
            <a:off x="2498229" y="1305122"/>
            <a:ext cx="7381353" cy="386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difficultés actuelles 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Méthode de calcul précise sol-bâti (2D, 3D ?)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outil libre, 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adapté, </a:t>
            </a: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accessible et permettant une certaine pédagogie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performances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Code robuste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Parallélisable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adaptable (liberté d’insérer son bagage technique)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enjeux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Etude harmonique rapide : constat bref et rapide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Etude transitoire : détail technique, approfondissement de solution</a:t>
            </a:r>
            <a:endParaRPr lang="fr-F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ogo ">
            <a:extLst>
              <a:ext uri="{FF2B5EF4-FFF2-40B4-BE49-F238E27FC236}">
                <a16:creationId xmlns:a16="http://schemas.microsoft.com/office/drawing/2014/main" id="{91C8BD65-6257-F386-D152-5938FF10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8FAD40-82F9-1576-A194-2DFE32CD2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0809" y="4421435"/>
            <a:ext cx="2219840" cy="1700397"/>
          </a:xfrm>
          <a:prstGeom prst="rect">
            <a:avLst/>
          </a:prstGeom>
        </p:spPr>
      </p:pic>
      <p:pic>
        <p:nvPicPr>
          <p:cNvPr id="6" name="Image 5" descr="Une image contenant capture d’écran, meubles, conception&#10;&#10;Le contenu généré par l’IA peut être incorrect.">
            <a:extLst>
              <a:ext uri="{FF2B5EF4-FFF2-40B4-BE49-F238E27FC236}">
                <a16:creationId xmlns:a16="http://schemas.microsoft.com/office/drawing/2014/main" id="{4C21F675-045F-71C5-7269-987EE0F25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t="6944" r="28084"/>
          <a:stretch>
            <a:fillRect/>
          </a:stretch>
        </p:blipFill>
        <p:spPr>
          <a:xfrm>
            <a:off x="4636918" y="4377582"/>
            <a:ext cx="2589215" cy="24776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24BED5-267B-AF0A-FFE5-3533EB5AC0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8477" y="4588010"/>
            <a:ext cx="1665390" cy="221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68C88-466F-C261-53F7-0D552BF67419}"/>
              </a:ext>
            </a:extLst>
          </p:cNvPr>
          <p:cNvSpPr/>
          <p:nvPr/>
        </p:nvSpPr>
        <p:spPr>
          <a:xfrm>
            <a:off x="2435520" y="945315"/>
            <a:ext cx="5584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méthode prédictive de l’harmonique au temporel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87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8EBD-5B73-6FA1-F124-6C448258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CC82D9-A696-4E02-E4AB-AB73AD2DE3DA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8C8BD3E6-6DBC-0533-B082-644FC8388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6071421-C1C4-3057-09EC-A3D1CD4F1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737F7BC-EE7A-D5A8-D6DF-79FBBEAB77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DAE5F0DC-DA6B-3C3D-9AB4-AA80A1FA5C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29938-6CA5-A562-81C9-500BD5E275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0A3D483-03CC-C2F7-D7E4-ABEBBB33ED11}"/>
              </a:ext>
            </a:extLst>
          </p:cNvPr>
          <p:cNvSpPr/>
          <p:nvPr/>
        </p:nvSpPr>
        <p:spPr>
          <a:xfrm>
            <a:off x="2442632" y="954977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et perspectives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Logo ">
            <a:extLst>
              <a:ext uri="{FF2B5EF4-FFF2-40B4-BE49-F238E27FC236}">
                <a16:creationId xmlns:a16="http://schemas.microsoft.com/office/drawing/2014/main" id="{8C5B5812-8945-CE09-20F6-5491E540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010805-C6FF-4C57-403B-F20F8FD9130A}"/>
              </a:ext>
            </a:extLst>
          </p:cNvPr>
          <p:cNvSpPr txBox="1"/>
          <p:nvPr/>
        </p:nvSpPr>
        <p:spPr>
          <a:xfrm>
            <a:off x="2298477" y="1370955"/>
            <a:ext cx="74089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C571B0D-4986-5CA0-9C7E-C57069BA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pic>
        <p:nvPicPr>
          <p:cNvPr id="8" name="dpt_source">
            <a:hlinkClick r:id="" action="ppaction://media"/>
            <a:extLst>
              <a:ext uri="{FF2B5EF4-FFF2-40B4-BE49-F238E27FC236}">
                <a16:creationId xmlns:a16="http://schemas.microsoft.com/office/drawing/2014/main" id="{C59F1769-9D83-29C6-6385-B487DE397C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71569" y="1537898"/>
            <a:ext cx="4811477" cy="35403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88A0BF4-CAE9-FA72-2298-923697C4B3C8}"/>
              </a:ext>
            </a:extLst>
          </p:cNvPr>
          <p:cNvSpPr txBox="1"/>
          <p:nvPr/>
        </p:nvSpPr>
        <p:spPr>
          <a:xfrm>
            <a:off x="4623857" y="5863741"/>
            <a:ext cx="2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5249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F0C6-C268-65E1-198A-F94873DEB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65FFA8D-4FD7-5C9D-5C81-383EE4327827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CDBDA2C4-9306-D50A-8B1A-63B3EEC3D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651E38D-1195-ED6D-2CB1-A2E457A8E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09640DA-7A8E-56FB-7189-102837D45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3BCBB9BD-815E-DBC4-5D37-7442FAB140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27D2AA-5D5B-1F6B-E73A-622DA3782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pic>
        <p:nvPicPr>
          <p:cNvPr id="2" name="Picture 2" descr="Logo ">
            <a:extLst>
              <a:ext uri="{FF2B5EF4-FFF2-40B4-BE49-F238E27FC236}">
                <a16:creationId xmlns:a16="http://schemas.microsoft.com/office/drawing/2014/main" id="{59CB3F08-5F52-FFCC-4165-59866AC6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AEFAF0-9AE2-AD47-042E-307FC15CED48}"/>
              </a:ext>
            </a:extLst>
          </p:cNvPr>
          <p:cNvSpPr txBox="1"/>
          <p:nvPr/>
        </p:nvSpPr>
        <p:spPr>
          <a:xfrm>
            <a:off x="2298477" y="1370955"/>
            <a:ext cx="74089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C683D7C-53A2-A6C5-B654-DC147F0B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3223A0-C39A-4A7A-335D-2DDCD7AFAF1F}"/>
              </a:ext>
            </a:extLst>
          </p:cNvPr>
          <p:cNvSpPr txBox="1"/>
          <p:nvPr/>
        </p:nvSpPr>
        <p:spPr>
          <a:xfrm>
            <a:off x="4847054" y="3070295"/>
            <a:ext cx="277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Annexes</a:t>
            </a:r>
          </a:p>
        </p:txBody>
      </p:sp>
    </p:spTree>
    <p:extLst>
      <p:ext uri="{BB962C8B-B14F-4D97-AF65-F5344CB8AC3E}">
        <p14:creationId xmlns:p14="http://schemas.microsoft.com/office/powerpoint/2010/main" val="204607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11FA-8F6A-E261-71FB-71C4B3E18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CED807-3E93-4A1D-005A-CDD2F72E2ED0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51857CE6-15F0-BBA4-800B-77B4422A9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9DEA1F4-0FD0-707C-8848-F4F5CE8EA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13A8B4E0-B953-61DF-2162-1F1DB85D07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81FC826-C7C5-A9EE-1CA3-1F188D666C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FABC13-E237-8CDD-ACFE-DBDFEB46C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pic>
        <p:nvPicPr>
          <p:cNvPr id="2" name="Picture 2" descr="Logo ">
            <a:extLst>
              <a:ext uri="{FF2B5EF4-FFF2-40B4-BE49-F238E27FC236}">
                <a16:creationId xmlns:a16="http://schemas.microsoft.com/office/drawing/2014/main" id="{F24C4CE9-D24C-63A3-677C-50AED670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FEF033-9B0B-853C-97EB-0CB5072A0279}"/>
              </a:ext>
            </a:extLst>
          </p:cNvPr>
          <p:cNvSpPr txBox="1"/>
          <p:nvPr/>
        </p:nvSpPr>
        <p:spPr>
          <a:xfrm>
            <a:off x="2298477" y="1370955"/>
            <a:ext cx="74089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985" algn="l"/>
                <a:tab pos="1056640" algn="l"/>
                <a:tab pos="228600" algn="l"/>
                <a:tab pos="1056640" algn="l"/>
              </a:tabLst>
            </a:pPr>
            <a:endParaRPr lang="fr-F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8311FE2-F2F4-DCEF-937B-8E4580AD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B169074-32C7-413E-9FC0-57338CD57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042297"/>
              </p:ext>
            </p:extLst>
          </p:nvPr>
        </p:nvGraphicFramePr>
        <p:xfrm>
          <a:off x="2143035" y="1169942"/>
          <a:ext cx="7636541" cy="196082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27025">
                  <a:extLst>
                    <a:ext uri="{9D8B030D-6E8A-4147-A177-3AD203B41FA5}">
                      <a16:colId xmlns:a16="http://schemas.microsoft.com/office/drawing/2014/main" val="356929047"/>
                    </a:ext>
                  </a:extLst>
                </a:gridCol>
                <a:gridCol w="704548">
                  <a:extLst>
                    <a:ext uri="{9D8B030D-6E8A-4147-A177-3AD203B41FA5}">
                      <a16:colId xmlns:a16="http://schemas.microsoft.com/office/drawing/2014/main" val="1990199723"/>
                    </a:ext>
                  </a:extLst>
                </a:gridCol>
                <a:gridCol w="502462">
                  <a:extLst>
                    <a:ext uri="{9D8B030D-6E8A-4147-A177-3AD203B41FA5}">
                      <a16:colId xmlns:a16="http://schemas.microsoft.com/office/drawing/2014/main" val="492047965"/>
                    </a:ext>
                  </a:extLst>
                </a:gridCol>
                <a:gridCol w="739760">
                  <a:extLst>
                    <a:ext uri="{9D8B030D-6E8A-4147-A177-3AD203B41FA5}">
                      <a16:colId xmlns:a16="http://schemas.microsoft.com/office/drawing/2014/main" val="474897861"/>
                    </a:ext>
                  </a:extLst>
                </a:gridCol>
                <a:gridCol w="1537819">
                  <a:extLst>
                    <a:ext uri="{9D8B030D-6E8A-4147-A177-3AD203B41FA5}">
                      <a16:colId xmlns:a16="http://schemas.microsoft.com/office/drawing/2014/main" val="3905946847"/>
                    </a:ext>
                  </a:extLst>
                </a:gridCol>
                <a:gridCol w="1692017">
                  <a:extLst>
                    <a:ext uri="{9D8B030D-6E8A-4147-A177-3AD203B41FA5}">
                      <a16:colId xmlns:a16="http://schemas.microsoft.com/office/drawing/2014/main" val="1224964093"/>
                    </a:ext>
                  </a:extLst>
                </a:gridCol>
                <a:gridCol w="1632910">
                  <a:extLst>
                    <a:ext uri="{9D8B030D-6E8A-4147-A177-3AD203B41FA5}">
                      <a16:colId xmlns:a16="http://schemas.microsoft.com/office/drawing/2014/main" val="2687447512"/>
                    </a:ext>
                  </a:extLst>
                </a:gridCol>
              </a:tblGrid>
              <a:tr h="406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Matériau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E </a:t>
                      </a:r>
                    </a:p>
                    <a:p>
                      <a:pPr algn="ctr"/>
                      <a:r>
                        <a:rPr lang="fr-FR" sz="1200" dirty="0"/>
                        <a:t>(MPa)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Nu </a:t>
                      </a:r>
                    </a:p>
                    <a:p>
                      <a:pPr algn="ctr"/>
                      <a:r>
                        <a:rPr lang="fr-FR" sz="1200" dirty="0"/>
                        <a:t>(-)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Rho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(kg/m3)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Vitesse des ondes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Longueur d’onde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 de maille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596312"/>
                  </a:ext>
                </a:extLst>
              </a:tr>
              <a:tr h="23542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Béton</a:t>
                      </a: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30e9</a:t>
                      </a: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057841"/>
                  </a:ext>
                </a:extLst>
              </a:tr>
              <a:tr h="406341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Remblais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6036519"/>
                  </a:ext>
                </a:extLst>
              </a:tr>
              <a:tr h="23542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1902587"/>
                  </a:ext>
                </a:extLst>
              </a:tr>
              <a:tr h="23542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6592161"/>
                  </a:ext>
                </a:extLst>
              </a:tr>
              <a:tr h="23542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080085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D1C6E628-70F0-1C0F-2E60-4E21CB36FA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739" y="3252738"/>
            <a:ext cx="4814768" cy="3605262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66AFADB-ABD2-C17D-AEDB-8AD7A690FF8B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399658" y="5320650"/>
            <a:ext cx="491328" cy="3625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CFBEDAC-B98D-9968-1799-F5609FDFDC6F}"/>
              </a:ext>
            </a:extLst>
          </p:cNvPr>
          <p:cNvCxnSpPr>
            <a:cxnSpLocks/>
          </p:cNvCxnSpPr>
          <p:nvPr/>
        </p:nvCxnSpPr>
        <p:spPr>
          <a:xfrm flipH="1">
            <a:off x="7399658" y="5065046"/>
            <a:ext cx="50943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7104F4B-B23D-2448-3D8A-CFE6AE68C040}"/>
              </a:ext>
            </a:extLst>
          </p:cNvPr>
          <p:cNvCxnSpPr>
            <a:cxnSpLocks/>
          </p:cNvCxnSpPr>
          <p:nvPr/>
        </p:nvCxnSpPr>
        <p:spPr>
          <a:xfrm flipH="1">
            <a:off x="7399658" y="4686240"/>
            <a:ext cx="50943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5DDF566-5428-96B8-A7A2-9621C2C80713}"/>
              </a:ext>
            </a:extLst>
          </p:cNvPr>
          <p:cNvCxnSpPr>
            <a:cxnSpLocks/>
          </p:cNvCxnSpPr>
          <p:nvPr/>
        </p:nvCxnSpPr>
        <p:spPr>
          <a:xfrm flipH="1">
            <a:off x="7399658" y="4350261"/>
            <a:ext cx="435006" cy="2402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AEAEC1F-58BC-E5AD-67DB-8CC62C0D8F27}"/>
              </a:ext>
            </a:extLst>
          </p:cNvPr>
          <p:cNvSpPr txBox="1"/>
          <p:nvPr/>
        </p:nvSpPr>
        <p:spPr>
          <a:xfrm>
            <a:off x="7870791" y="4133912"/>
            <a:ext cx="10951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Remblais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534D086-4AA9-08C9-D98D-13A27A200402}"/>
              </a:ext>
            </a:extLst>
          </p:cNvPr>
          <p:cNvSpPr txBox="1"/>
          <p:nvPr/>
        </p:nvSpPr>
        <p:spPr>
          <a:xfrm>
            <a:off x="7882507" y="4516963"/>
            <a:ext cx="10951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Limon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4459563-8BDE-EA78-0C0A-C45D19C5EC26}"/>
              </a:ext>
            </a:extLst>
          </p:cNvPr>
          <p:cNvSpPr txBox="1"/>
          <p:nvPr/>
        </p:nvSpPr>
        <p:spPr>
          <a:xfrm>
            <a:off x="7890986" y="5513963"/>
            <a:ext cx="10951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Sable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0D9CD7C-6342-DA81-6152-62E7D60AC676}"/>
              </a:ext>
            </a:extLst>
          </p:cNvPr>
          <p:cNvSpPr txBox="1"/>
          <p:nvPr/>
        </p:nvSpPr>
        <p:spPr>
          <a:xfrm>
            <a:off x="7892054" y="4888936"/>
            <a:ext cx="10951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Marno-calcaire</a:t>
            </a:r>
          </a:p>
        </p:txBody>
      </p:sp>
    </p:spTree>
    <p:extLst>
      <p:ext uri="{BB962C8B-B14F-4D97-AF65-F5344CB8AC3E}">
        <p14:creationId xmlns:p14="http://schemas.microsoft.com/office/powerpoint/2010/main" val="3632404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3478D-6E33-498E-17A6-43FDAA7BE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5F74A43-5615-595C-2466-B08FF7030D4A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5C3DC4CE-95C9-775E-DD4C-7238DB5A1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9402954-52CE-CA41-6AC9-18151857C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46D80A6-4A3D-BDF3-B187-BCAEBDCDEF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C9B7942-A880-FC16-FAC8-038DD55B4B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0A8379-E6F4-E669-FE0B-58B5B2253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DF9D4B-AA35-7451-46DC-BFBA27151EE9}"/>
              </a:ext>
            </a:extLst>
          </p:cNvPr>
          <p:cNvSpPr/>
          <p:nvPr/>
        </p:nvSpPr>
        <p:spPr>
          <a:xfrm>
            <a:off x="2442631" y="954977"/>
            <a:ext cx="564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Modélisations sur Code_Aster des niveaux vibratoires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F8F30B-5455-697A-E303-AB9D47921AC7}"/>
              </a:ext>
            </a:extLst>
          </p:cNvPr>
          <p:cNvSpPr txBox="1"/>
          <p:nvPr/>
        </p:nvSpPr>
        <p:spPr>
          <a:xfrm>
            <a:off x="2398224" y="1614419"/>
            <a:ext cx="7381353" cy="109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dans le code: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8AFCF1C7-6E6F-E9E5-4415-2EEFC481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7D75AE-0975-8F8C-B7E8-F600330F6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3598" y="2019196"/>
            <a:ext cx="5867216" cy="3553746"/>
          </a:xfrm>
          <a:prstGeom prst="rect">
            <a:avLst/>
          </a:prstGeom>
        </p:spPr>
      </p:pic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61A50CB9-23DE-F435-9F10-93B31F850808}"/>
              </a:ext>
            </a:extLst>
          </p:cNvPr>
          <p:cNvSpPr/>
          <p:nvPr/>
        </p:nvSpPr>
        <p:spPr>
          <a:xfrm>
            <a:off x="7124780" y="1933083"/>
            <a:ext cx="265127" cy="1621135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2B68E431-A583-38F1-FE90-D2C98299C4C9}"/>
              </a:ext>
            </a:extLst>
          </p:cNvPr>
          <p:cNvSpPr/>
          <p:nvPr/>
        </p:nvSpPr>
        <p:spPr>
          <a:xfrm>
            <a:off x="8090094" y="3951807"/>
            <a:ext cx="265127" cy="1621135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308F95-8DCE-7C4A-DFA0-A0951C794208}"/>
              </a:ext>
            </a:extLst>
          </p:cNvPr>
          <p:cNvSpPr txBox="1"/>
          <p:nvPr/>
        </p:nvSpPr>
        <p:spPr>
          <a:xfrm>
            <a:off x="7361608" y="2459244"/>
            <a:ext cx="162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Affectation des matériaux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E184F1-D1F5-B981-6204-DF8A1029AF02}"/>
              </a:ext>
            </a:extLst>
          </p:cNvPr>
          <p:cNvSpPr txBox="1"/>
          <p:nvPr/>
        </p:nvSpPr>
        <p:spPr>
          <a:xfrm>
            <a:off x="8280186" y="4494960"/>
            <a:ext cx="162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Affectation des modèles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2DDB01D-B371-D00A-3402-E36D52C02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9607" y="5659055"/>
            <a:ext cx="2969341" cy="112510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5C421F2-FCCF-0248-4A2E-0685445925D8}"/>
              </a:ext>
            </a:extLst>
          </p:cNvPr>
          <p:cNvSpPr txBox="1"/>
          <p:nvPr/>
        </p:nvSpPr>
        <p:spPr>
          <a:xfrm>
            <a:off x="5581089" y="5854481"/>
            <a:ext cx="206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Complément pour les surfaces 2D</a:t>
            </a:r>
          </a:p>
        </p:txBody>
      </p:sp>
      <p:sp>
        <p:nvSpPr>
          <p:cNvPr id="32" name="Accolade fermante 31">
            <a:extLst>
              <a:ext uri="{FF2B5EF4-FFF2-40B4-BE49-F238E27FC236}">
                <a16:creationId xmlns:a16="http://schemas.microsoft.com/office/drawing/2014/main" id="{99827073-7134-EB48-2D0F-2726DE279F28}"/>
              </a:ext>
            </a:extLst>
          </p:cNvPr>
          <p:cNvSpPr/>
          <p:nvPr/>
        </p:nvSpPr>
        <p:spPr>
          <a:xfrm>
            <a:off x="5273287" y="5572942"/>
            <a:ext cx="265127" cy="1215344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4BD2173-D2E1-3820-30DC-89F4FF1E4C06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4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6EC0-0D8B-F790-68AB-E84F5593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0D27B3-3712-2CBD-43E3-3274742C88F7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89ADBA20-5E55-9707-73B5-4D8A603B6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398BF81-B46D-424A-E486-8D4665CCC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DB389F27-B138-382E-FB7C-DB44B304F9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ECA5700-F1D9-FAD7-F849-41A068181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AE58DE-FF69-3974-82B8-459078CEC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0B20A62-C1EC-A122-5873-B62CA4383C5F}"/>
              </a:ext>
            </a:extLst>
          </p:cNvPr>
          <p:cNvSpPr/>
          <p:nvPr/>
        </p:nvSpPr>
        <p:spPr>
          <a:xfrm>
            <a:off x="2442631" y="954977"/>
            <a:ext cx="588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Modélisations sur Code_Aster des niveaux vibratoires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095ECC-9EDF-1036-8078-0FE5E63A38FD}"/>
              </a:ext>
            </a:extLst>
          </p:cNvPr>
          <p:cNvSpPr txBox="1"/>
          <p:nvPr/>
        </p:nvSpPr>
        <p:spPr>
          <a:xfrm>
            <a:off x="2398224" y="1614419"/>
            <a:ext cx="7381353" cy="109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dans le code: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232AC37C-8756-2BBD-671B-2E37E19C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83CAFA80-275B-A946-F2D1-201BC0967DD6}"/>
              </a:ext>
            </a:extLst>
          </p:cNvPr>
          <p:cNvSpPr/>
          <p:nvPr/>
        </p:nvSpPr>
        <p:spPr>
          <a:xfrm>
            <a:off x="7124780" y="1864419"/>
            <a:ext cx="265127" cy="2630541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8BE8A3-F3CB-9EDD-F651-AF1D8608647D}"/>
              </a:ext>
            </a:extLst>
          </p:cNvPr>
          <p:cNvSpPr txBox="1"/>
          <p:nvPr/>
        </p:nvSpPr>
        <p:spPr>
          <a:xfrm>
            <a:off x="7337858" y="2589686"/>
            <a:ext cx="2493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Création des matrices: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-masse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-rigidité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-amortissement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4810F75-6BCF-4CE7-A680-F9329A51B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2550" y="1871680"/>
            <a:ext cx="2886209" cy="26305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EC0FCF6-F1B5-642A-A6F0-FE37148EAE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894" y="5078279"/>
            <a:ext cx="2970470" cy="125605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FDFF750-EE08-B42D-5AFB-B5A1A9BB1F94}"/>
              </a:ext>
            </a:extLst>
          </p:cNvPr>
          <p:cNvSpPr txBox="1"/>
          <p:nvPr/>
        </p:nvSpPr>
        <p:spPr>
          <a:xfrm>
            <a:off x="5671841" y="5383138"/>
            <a:ext cx="308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Calcul harmonique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(1 N sur chaque fréquence)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5D3509-C35B-C50C-E78A-3AEC47743564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491AB401-544E-E08F-4652-CB819BB49421}"/>
              </a:ext>
            </a:extLst>
          </p:cNvPr>
          <p:cNvSpPr/>
          <p:nvPr/>
        </p:nvSpPr>
        <p:spPr>
          <a:xfrm>
            <a:off x="5513357" y="4997513"/>
            <a:ext cx="208176" cy="139064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54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374D04F3-E61C-6D7E-A49A-A2F687C1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41" y="5126959"/>
            <a:ext cx="3003116" cy="13402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3DE168E-D758-8A04-F52E-010584DBF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7759" y="5077054"/>
            <a:ext cx="2378424" cy="1780946"/>
          </a:xfrm>
          <a:prstGeom prst="rect">
            <a:avLst/>
          </a:prstGeom>
        </p:spPr>
      </p:pic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C657720D-FC11-E574-6726-39DAD8691DB0}"/>
              </a:ext>
            </a:extLst>
          </p:cNvPr>
          <p:cNvSpPr/>
          <p:nvPr/>
        </p:nvSpPr>
        <p:spPr>
          <a:xfrm>
            <a:off x="5729409" y="5888484"/>
            <a:ext cx="796510" cy="182840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881DDA-270A-ABBD-1B6E-BCF525B69CC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3A61021A-C7D8-4D30-92C0-F931E371D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7697E7E-CEC3-B182-11AA-FFF11C433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b="1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1BC539B-D967-68B1-E9A2-BEA7D2EC2B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F476DF4-78B0-88A6-68D9-99FD50A339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2B0A8B-1B0A-E210-D8E2-73969991D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1B1ECE-6CBA-A810-E72B-D318105E4135}"/>
              </a:ext>
            </a:extLst>
          </p:cNvPr>
          <p:cNvSpPr txBox="1"/>
          <p:nvPr/>
        </p:nvSpPr>
        <p:spPr>
          <a:xfrm>
            <a:off x="2469195" y="1413038"/>
            <a:ext cx="7381353" cy="366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Méthodologie initiale éprouvée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Mesures sur site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Modélisation 2D / 2,5 D des vitesses vibratoires et recalage (</a:t>
            </a:r>
            <a:r>
              <a:rPr lang="fr-FR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MEFISSTO</a:t>
            </a: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Projection RIVAS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Développement avec la 3D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Modélisation 3D (</a:t>
            </a:r>
            <a:r>
              <a:rPr lang="fr-FR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Code_Aster</a:t>
            </a: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Comparatif mesure, 2D puis 3D harmonique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Perspective 3D temporelle (cas simplifié)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Etude de sensibilité de mitigation : implantation d’un mur enterré</a:t>
            </a:r>
            <a:endParaRPr lang="fr-FR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480E49B0-0FBE-C4D7-F048-028DBE39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80EA9DE3-AEA1-2460-9F85-A8A46A70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0CA6CF-5719-022C-352D-6C90FEC9379B}"/>
              </a:ext>
            </a:extLst>
          </p:cNvPr>
          <p:cNvSpPr/>
          <p:nvPr/>
        </p:nvSpPr>
        <p:spPr>
          <a:xfrm>
            <a:off x="2436987" y="944076"/>
            <a:ext cx="5584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exemple de développement sur un cas d’étude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816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36B7A-9D2F-BBFE-C9B1-F7994AA2B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70DC47B-4158-4949-46C4-6EB9958F72F6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507554BA-4D02-9DBD-077F-2D8B71BED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5A2DF1CA-BA53-3AF2-0159-59A74A547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b="1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A241A14-B677-A724-DA90-C341605EC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AE4C7738-FB27-44CB-B6EE-E8E01B89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86BA9D-D9CD-A97D-8781-AAEB04061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66398B5-BC26-A096-12CB-7449B167A800}"/>
              </a:ext>
            </a:extLst>
          </p:cNvPr>
          <p:cNvSpPr/>
          <p:nvPr/>
        </p:nvSpPr>
        <p:spPr>
          <a:xfrm>
            <a:off x="2442631" y="954977"/>
            <a:ext cx="5584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cas d’étude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924336-E2E9-A663-DD81-5F143A9C304D}"/>
              </a:ext>
            </a:extLst>
          </p:cNvPr>
          <p:cNvSpPr txBox="1"/>
          <p:nvPr/>
        </p:nvSpPr>
        <p:spPr>
          <a:xfrm>
            <a:off x="2442631" y="1413038"/>
            <a:ext cx="7381353" cy="103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Immeuble neuf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parking en sous-sol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étages</a:t>
            </a:r>
            <a:endParaRPr lang="fr-F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4AB159B0-4A2B-DCFC-2F25-AF070A43F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BBEE23A-CA24-E3CF-E3F2-F5C5799F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AC353C-6EB2-B216-D6B3-C12A7CB29994}"/>
              </a:ext>
            </a:extLst>
          </p:cNvPr>
          <p:cNvSpPr txBox="1"/>
          <p:nvPr/>
        </p:nvSpPr>
        <p:spPr>
          <a:xfrm>
            <a:off x="2442631" y="2539936"/>
            <a:ext cx="7381353" cy="1371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Problématique ferroviaire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Ligne multimodale en contrebas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Gêne tactile, gêne audible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 limoneux et sableux</a:t>
            </a:r>
            <a:endParaRPr lang="fr-F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E53B28-3480-4103-2EC1-F7AF07ABF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0766" y="4194718"/>
            <a:ext cx="3766155" cy="231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30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881DDA-270A-ABBD-1B6E-BCF525B69CC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3A61021A-C7D8-4D30-92C0-F931E371D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7697E7E-CEC3-B182-11AA-FFF11C433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1BC539B-D967-68B1-E9A2-BEA7D2EC2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F476DF4-78B0-88A6-68D9-99FD50A339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2B0A8B-1B0A-E210-D8E2-73969991D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442631" y="954977"/>
            <a:ext cx="5843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Modélisations sur Code_Aster des niveaux vibratoires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1B1ECE-6CBA-A810-E72B-D318105E4135}"/>
              </a:ext>
            </a:extLst>
          </p:cNvPr>
          <p:cNvSpPr txBox="1"/>
          <p:nvPr/>
        </p:nvSpPr>
        <p:spPr>
          <a:xfrm>
            <a:off x="2436987" y="1444453"/>
            <a:ext cx="7381353" cy="169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Géométrie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sous Salomé / module </a:t>
            </a:r>
            <a:r>
              <a:rPr lang="fr-FR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Geometry</a:t>
            </a:r>
            <a:r>
              <a:rPr lang="fr-FR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Sols et voies en volumes 3D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Voiles et planchers en surfaces 2D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Points d’excitation / récepteur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EDCA74C8-349B-27CD-B78B-FFC49AC6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2E0B36-1905-C4BA-4B08-E365D75EB1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181" y="2758034"/>
            <a:ext cx="4814768" cy="3605262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136C810-B7B1-A284-48A1-0FEA0B5B5FFB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7540100" y="4825946"/>
            <a:ext cx="491328" cy="3625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D5C6621-91A5-90DF-D861-0BDEB1F1A191}"/>
              </a:ext>
            </a:extLst>
          </p:cNvPr>
          <p:cNvCxnSpPr>
            <a:cxnSpLocks/>
          </p:cNvCxnSpPr>
          <p:nvPr/>
        </p:nvCxnSpPr>
        <p:spPr>
          <a:xfrm flipH="1">
            <a:off x="7540100" y="4570342"/>
            <a:ext cx="50943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32A0F73-9B09-ACFA-4ECD-730D1A5EEBE6}"/>
              </a:ext>
            </a:extLst>
          </p:cNvPr>
          <p:cNvCxnSpPr>
            <a:cxnSpLocks/>
          </p:cNvCxnSpPr>
          <p:nvPr/>
        </p:nvCxnSpPr>
        <p:spPr>
          <a:xfrm flipH="1">
            <a:off x="7540100" y="4191536"/>
            <a:ext cx="50943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A2A0791-8091-7154-53A6-22A9D42F1212}"/>
              </a:ext>
            </a:extLst>
          </p:cNvPr>
          <p:cNvCxnSpPr>
            <a:cxnSpLocks/>
          </p:cNvCxnSpPr>
          <p:nvPr/>
        </p:nvCxnSpPr>
        <p:spPr>
          <a:xfrm flipH="1">
            <a:off x="7540100" y="3855557"/>
            <a:ext cx="435006" cy="2402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DADDDAC-6AE9-0C38-B76C-20E7015617C8}"/>
              </a:ext>
            </a:extLst>
          </p:cNvPr>
          <p:cNvCxnSpPr>
            <a:cxnSpLocks/>
          </p:cNvCxnSpPr>
          <p:nvPr/>
        </p:nvCxnSpPr>
        <p:spPr>
          <a:xfrm>
            <a:off x="3834195" y="3923134"/>
            <a:ext cx="0" cy="4075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DD2AD25-A88D-D178-9BE3-6363665DC215}"/>
              </a:ext>
            </a:extLst>
          </p:cNvPr>
          <p:cNvSpPr txBox="1"/>
          <p:nvPr/>
        </p:nvSpPr>
        <p:spPr>
          <a:xfrm>
            <a:off x="8011233" y="3639208"/>
            <a:ext cx="10951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Remblais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65DDD59-EEAE-677C-49B6-70C193DD5F9C}"/>
              </a:ext>
            </a:extLst>
          </p:cNvPr>
          <p:cNvSpPr txBox="1"/>
          <p:nvPr/>
        </p:nvSpPr>
        <p:spPr>
          <a:xfrm>
            <a:off x="8022949" y="4022259"/>
            <a:ext cx="10951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Limon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8F0BA96-0DC2-2ED8-EC8A-CAB834B0E684}"/>
              </a:ext>
            </a:extLst>
          </p:cNvPr>
          <p:cNvSpPr txBox="1"/>
          <p:nvPr/>
        </p:nvSpPr>
        <p:spPr>
          <a:xfrm>
            <a:off x="8031428" y="5019259"/>
            <a:ext cx="10951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Sable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E5605F7-C782-EE05-6E85-B07B18F08EA3}"/>
              </a:ext>
            </a:extLst>
          </p:cNvPr>
          <p:cNvSpPr txBox="1"/>
          <p:nvPr/>
        </p:nvSpPr>
        <p:spPr>
          <a:xfrm>
            <a:off x="8032496" y="4394232"/>
            <a:ext cx="10951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Marno-calcaire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5E84421-5628-7FB4-BF54-2C969018405F}"/>
              </a:ext>
            </a:extLst>
          </p:cNvPr>
          <p:cNvSpPr txBox="1"/>
          <p:nvPr/>
        </p:nvSpPr>
        <p:spPr>
          <a:xfrm>
            <a:off x="3532012" y="3577212"/>
            <a:ext cx="59057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Voie</a:t>
            </a:r>
          </a:p>
        </p:txBody>
      </p:sp>
      <p:sp>
        <p:nvSpPr>
          <p:cNvPr id="36" name="Étoile : 5 branches 35">
            <a:extLst>
              <a:ext uri="{FF2B5EF4-FFF2-40B4-BE49-F238E27FC236}">
                <a16:creationId xmlns:a16="http://schemas.microsoft.com/office/drawing/2014/main" id="{263DB24C-AFA7-93ED-C1BB-5DA56E45922C}"/>
              </a:ext>
            </a:extLst>
          </p:cNvPr>
          <p:cNvSpPr/>
          <p:nvPr/>
        </p:nvSpPr>
        <p:spPr>
          <a:xfrm>
            <a:off x="4532036" y="4663457"/>
            <a:ext cx="292771" cy="3056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 : 5 branches 36">
            <a:extLst>
              <a:ext uri="{FF2B5EF4-FFF2-40B4-BE49-F238E27FC236}">
                <a16:creationId xmlns:a16="http://schemas.microsoft.com/office/drawing/2014/main" id="{2F901D7F-DACC-44BF-3DB1-4316CCE9DDE3}"/>
              </a:ext>
            </a:extLst>
          </p:cNvPr>
          <p:cNvSpPr/>
          <p:nvPr/>
        </p:nvSpPr>
        <p:spPr>
          <a:xfrm>
            <a:off x="5012648" y="4198324"/>
            <a:ext cx="292771" cy="3056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0CCC2C1-D1F1-E9A8-AF0F-FD1D1022B832}"/>
              </a:ext>
            </a:extLst>
          </p:cNvPr>
          <p:cNvSpPr txBox="1"/>
          <p:nvPr/>
        </p:nvSpPr>
        <p:spPr>
          <a:xfrm>
            <a:off x="3532012" y="6316750"/>
            <a:ext cx="1344643" cy="3507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</a:p>
        </p:txBody>
      </p:sp>
      <p:sp>
        <p:nvSpPr>
          <p:cNvPr id="38" name="Étoile : 5 branches 37">
            <a:extLst>
              <a:ext uri="{FF2B5EF4-FFF2-40B4-BE49-F238E27FC236}">
                <a16:creationId xmlns:a16="http://schemas.microsoft.com/office/drawing/2014/main" id="{59D360C4-61C9-9704-B6F3-5E4488AD10AC}"/>
              </a:ext>
            </a:extLst>
          </p:cNvPr>
          <p:cNvSpPr/>
          <p:nvPr/>
        </p:nvSpPr>
        <p:spPr>
          <a:xfrm>
            <a:off x="3581639" y="6328982"/>
            <a:ext cx="292771" cy="3056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267C541-3413-8CFB-1ACF-2186385E39A8}"/>
              </a:ext>
            </a:extLst>
          </p:cNvPr>
          <p:cNvSpPr txBox="1"/>
          <p:nvPr/>
        </p:nvSpPr>
        <p:spPr>
          <a:xfrm>
            <a:off x="5624994" y="6316750"/>
            <a:ext cx="1344643" cy="3507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Récepteur</a:t>
            </a:r>
          </a:p>
        </p:txBody>
      </p:sp>
      <p:sp>
        <p:nvSpPr>
          <p:cNvPr id="39" name="Étoile : 5 branches 38">
            <a:extLst>
              <a:ext uri="{FF2B5EF4-FFF2-40B4-BE49-F238E27FC236}">
                <a16:creationId xmlns:a16="http://schemas.microsoft.com/office/drawing/2014/main" id="{E144C651-41A6-8BD0-F014-3BEB2CAC2A99}"/>
              </a:ext>
            </a:extLst>
          </p:cNvPr>
          <p:cNvSpPr/>
          <p:nvPr/>
        </p:nvSpPr>
        <p:spPr>
          <a:xfrm>
            <a:off x="5638610" y="6328151"/>
            <a:ext cx="292771" cy="305624"/>
          </a:xfrm>
          <a:prstGeom prst="star5">
            <a:avLst>
              <a:gd name="adj" fmla="val 15951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82CE005-D700-F038-202D-750E87C7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9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0E2BA-7C39-A8B3-4AA6-5D975D36B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DDF832-6F24-8B1D-0ADE-E1E020C5379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9A7E0CBB-89AA-793B-18F5-921FB2838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B5B5C4E-EBA7-8730-76DB-B735AAFA3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EFB1986-720B-D0FE-5EA2-1FA06AEE5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BDF4E85-7ECD-1DC5-9C00-2E58F98DD5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536E43-C907-4136-3DF7-4F5E9625A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81E8C27-26BE-880C-EE57-379191575CE0}"/>
              </a:ext>
            </a:extLst>
          </p:cNvPr>
          <p:cNvSpPr/>
          <p:nvPr/>
        </p:nvSpPr>
        <p:spPr>
          <a:xfrm>
            <a:off x="2442631" y="954977"/>
            <a:ext cx="5709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Modélisations sur Code_Aster des niveaux vibratoires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A14A05-60C7-B03F-02A2-E2DB5C743770}"/>
              </a:ext>
            </a:extLst>
          </p:cNvPr>
          <p:cNvSpPr txBox="1"/>
          <p:nvPr/>
        </p:nvSpPr>
        <p:spPr>
          <a:xfrm>
            <a:off x="6408271" y="2830444"/>
            <a:ext cx="3371306" cy="1765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Maillage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sous Salomé / module </a:t>
            </a:r>
            <a:r>
              <a:rPr lang="fr-FR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Mesh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3D / 2D : NetGen3D / NetGen2D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1D: taille max. de 0,5 m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969605E-1214-8805-2CEF-B7D9F9249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1"/>
          <a:stretch>
            <a:fillRect/>
          </a:stretch>
        </p:blipFill>
        <p:spPr>
          <a:xfrm>
            <a:off x="2462419" y="2176188"/>
            <a:ext cx="3589171" cy="2142693"/>
          </a:xfrm>
          <a:prstGeom prst="rect">
            <a:avLst/>
          </a:prstGeom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0D07B66F-CD1A-8524-E487-28F3EA6F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A44F3A-7D51-056D-1EC9-29CF80E1B8C3}"/>
              </a:ext>
            </a:extLst>
          </p:cNvPr>
          <p:cNvSpPr txBox="1"/>
          <p:nvPr/>
        </p:nvSpPr>
        <p:spPr>
          <a:xfrm>
            <a:off x="2436987" y="1444453"/>
            <a:ext cx="4036111" cy="70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Géométrie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sous Salomé / module </a:t>
            </a:r>
            <a:r>
              <a:rPr lang="fr-FR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Geometry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èche : angle droit 8">
            <a:extLst>
              <a:ext uri="{FF2B5EF4-FFF2-40B4-BE49-F238E27FC236}">
                <a16:creationId xmlns:a16="http://schemas.microsoft.com/office/drawing/2014/main" id="{2F10C89F-F44C-C02F-D3F7-D115020EEC77}"/>
              </a:ext>
            </a:extLst>
          </p:cNvPr>
          <p:cNvSpPr/>
          <p:nvPr/>
        </p:nvSpPr>
        <p:spPr>
          <a:xfrm rot="10800000" flipH="1">
            <a:off x="7025345" y="1585611"/>
            <a:ext cx="1267582" cy="1118323"/>
          </a:xfrm>
          <a:prstGeom prst="bentUpArrow">
            <a:avLst>
              <a:gd name="adj1" fmla="val 12857"/>
              <a:gd name="adj2" fmla="val 18525"/>
              <a:gd name="adj3" fmla="val 249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ogo ">
            <a:extLst>
              <a:ext uri="{FF2B5EF4-FFF2-40B4-BE49-F238E27FC236}">
                <a16:creationId xmlns:a16="http://schemas.microsoft.com/office/drawing/2014/main" id="{985F12EA-8A59-FEBF-90CD-E8569874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9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E6BBE-42A7-C848-AC20-D9151355A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B67F9B-9471-A9C5-AE80-AC08001BA6FA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4621EC1A-81B4-9C09-F43D-900334E3A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52740BD6-5C36-3D41-5F62-7515F0C15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AB141D2-08FF-A8E6-CC40-645FEF923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E7108AC-99C9-C11B-4632-17A7AA354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F2CD01-C84B-B47B-BAA7-2430C63A6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3B333B6-CE8E-F399-758A-9E2F15B85F4B}"/>
              </a:ext>
            </a:extLst>
          </p:cNvPr>
          <p:cNvSpPr/>
          <p:nvPr/>
        </p:nvSpPr>
        <p:spPr>
          <a:xfrm>
            <a:off x="2442631" y="954977"/>
            <a:ext cx="5709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Modélisations sur Code_Aster des niveaux vibratoires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4D251E-4385-F039-137C-58BC1D107709}"/>
              </a:ext>
            </a:extLst>
          </p:cNvPr>
          <p:cNvSpPr txBox="1"/>
          <p:nvPr/>
        </p:nvSpPr>
        <p:spPr>
          <a:xfrm>
            <a:off x="6408271" y="2830444"/>
            <a:ext cx="3371306" cy="109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Maillage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sous Salomé / module </a:t>
            </a:r>
            <a:r>
              <a:rPr lang="fr-FR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Mesh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04D6F750-3422-2CBB-B421-2E7D67B9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4A306A-82DE-4ECB-650F-581A7B95DC16}"/>
              </a:ext>
            </a:extLst>
          </p:cNvPr>
          <p:cNvSpPr txBox="1"/>
          <p:nvPr/>
        </p:nvSpPr>
        <p:spPr>
          <a:xfrm>
            <a:off x="2436987" y="1444453"/>
            <a:ext cx="4036111" cy="70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Géométrie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sous Salomé / module </a:t>
            </a:r>
            <a:r>
              <a:rPr lang="fr-FR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Geometry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èche : angle droit 8">
            <a:extLst>
              <a:ext uri="{FF2B5EF4-FFF2-40B4-BE49-F238E27FC236}">
                <a16:creationId xmlns:a16="http://schemas.microsoft.com/office/drawing/2014/main" id="{50AC0E83-C358-F9D4-8717-69EC978E5AE4}"/>
              </a:ext>
            </a:extLst>
          </p:cNvPr>
          <p:cNvSpPr/>
          <p:nvPr/>
        </p:nvSpPr>
        <p:spPr>
          <a:xfrm rot="10800000" flipH="1">
            <a:off x="7025345" y="1585611"/>
            <a:ext cx="1267582" cy="1118323"/>
          </a:xfrm>
          <a:prstGeom prst="bentUpArrow">
            <a:avLst>
              <a:gd name="adj1" fmla="val 12857"/>
              <a:gd name="adj2" fmla="val 18525"/>
              <a:gd name="adj3" fmla="val 249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angle droit 1">
            <a:extLst>
              <a:ext uri="{FF2B5EF4-FFF2-40B4-BE49-F238E27FC236}">
                <a16:creationId xmlns:a16="http://schemas.microsoft.com/office/drawing/2014/main" id="{ACD243E2-B46D-E368-30F0-4FB66A39E573}"/>
              </a:ext>
            </a:extLst>
          </p:cNvPr>
          <p:cNvSpPr/>
          <p:nvPr/>
        </p:nvSpPr>
        <p:spPr>
          <a:xfrm rot="10800000">
            <a:off x="4068742" y="2969281"/>
            <a:ext cx="1228614" cy="1118323"/>
          </a:xfrm>
          <a:prstGeom prst="bentUpArrow">
            <a:avLst>
              <a:gd name="adj1" fmla="val 12857"/>
              <a:gd name="adj2" fmla="val 18525"/>
              <a:gd name="adj3" fmla="val 249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CA70F0-3617-A888-9473-C4BFD3EB55D1}"/>
              </a:ext>
            </a:extLst>
          </p:cNvPr>
          <p:cNvSpPr txBox="1"/>
          <p:nvPr/>
        </p:nvSpPr>
        <p:spPr>
          <a:xfrm>
            <a:off x="2499606" y="4295909"/>
            <a:ext cx="3638643" cy="109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Modélisation et calculs 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avec Code_Aster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Logo ">
            <a:extLst>
              <a:ext uri="{FF2B5EF4-FFF2-40B4-BE49-F238E27FC236}">
                <a16:creationId xmlns:a16="http://schemas.microsoft.com/office/drawing/2014/main" id="{8FC9CA1C-3FB3-10D4-D022-57A15B8C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69E0C3-ECDB-24D3-571C-C2140734E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098" y="3902123"/>
            <a:ext cx="2970470" cy="12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94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924CA-6AA3-754F-48CB-A34ACE1CD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2BD25C-D797-95BE-3A03-72D3C4922878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F06B2551-EA8C-B743-70C6-C695EC1FB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147C246B-8AF6-CBA6-5938-35F827BFB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91B2F88-F036-576A-33F7-219DC5ABA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B7B7322-882C-2F43-4E78-ECD60B5907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093092-86DD-0121-314B-EA348D5FD4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B1D57D3-9D3E-1E3E-B67D-58ACF399814E}"/>
              </a:ext>
            </a:extLst>
          </p:cNvPr>
          <p:cNvSpPr/>
          <p:nvPr/>
        </p:nvSpPr>
        <p:spPr>
          <a:xfrm>
            <a:off x="2442631" y="954977"/>
            <a:ext cx="5709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Modélisations sur Code_Aster des niveaux vibratoires</a:t>
            </a:r>
            <a:endParaRPr lang="fr-FR" sz="1600" dirty="0">
              <a:solidFill>
                <a:srgbClr val="1E6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90B9AD-1645-43BC-B1A1-0C95A363ECA3}"/>
              </a:ext>
            </a:extLst>
          </p:cNvPr>
          <p:cNvSpPr txBox="1"/>
          <p:nvPr/>
        </p:nvSpPr>
        <p:spPr>
          <a:xfrm>
            <a:off x="6408271" y="2830444"/>
            <a:ext cx="3371306" cy="109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Maillage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sous Salomé / module </a:t>
            </a:r>
            <a:r>
              <a:rPr lang="fr-FR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Mesh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C7561B8B-166E-F8DA-DDA2-A6248BF8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77" y="190464"/>
            <a:ext cx="5097155" cy="560357"/>
          </a:xfrm>
        </p:spPr>
        <p:txBody>
          <a:bodyPr/>
          <a:lstStyle/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AAD64F-99DB-0486-3698-C3D8F533AF17}"/>
              </a:ext>
            </a:extLst>
          </p:cNvPr>
          <p:cNvSpPr txBox="1"/>
          <p:nvPr/>
        </p:nvSpPr>
        <p:spPr>
          <a:xfrm>
            <a:off x="2436987" y="1444453"/>
            <a:ext cx="4036111" cy="70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Géométrie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sous Salomé / module </a:t>
            </a:r>
            <a:r>
              <a:rPr lang="fr-FR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Geometry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èche : angle droit 8">
            <a:extLst>
              <a:ext uri="{FF2B5EF4-FFF2-40B4-BE49-F238E27FC236}">
                <a16:creationId xmlns:a16="http://schemas.microsoft.com/office/drawing/2014/main" id="{BD5FE0CE-E7EC-AE45-0092-BAA4FCA467E9}"/>
              </a:ext>
            </a:extLst>
          </p:cNvPr>
          <p:cNvSpPr/>
          <p:nvPr/>
        </p:nvSpPr>
        <p:spPr>
          <a:xfrm rot="10800000" flipH="1">
            <a:off x="7025345" y="1585611"/>
            <a:ext cx="1267582" cy="1118323"/>
          </a:xfrm>
          <a:prstGeom prst="bentUpArrow">
            <a:avLst>
              <a:gd name="adj1" fmla="val 12857"/>
              <a:gd name="adj2" fmla="val 18525"/>
              <a:gd name="adj3" fmla="val 249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angle droit 1">
            <a:extLst>
              <a:ext uri="{FF2B5EF4-FFF2-40B4-BE49-F238E27FC236}">
                <a16:creationId xmlns:a16="http://schemas.microsoft.com/office/drawing/2014/main" id="{13570B0B-D2D1-FF5E-7B49-ED2E29000989}"/>
              </a:ext>
            </a:extLst>
          </p:cNvPr>
          <p:cNvSpPr/>
          <p:nvPr/>
        </p:nvSpPr>
        <p:spPr>
          <a:xfrm rot="10800000">
            <a:off x="4068742" y="2969281"/>
            <a:ext cx="1228614" cy="1118323"/>
          </a:xfrm>
          <a:prstGeom prst="bentUpArrow">
            <a:avLst>
              <a:gd name="adj1" fmla="val 12857"/>
              <a:gd name="adj2" fmla="val 18525"/>
              <a:gd name="adj3" fmla="val 249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ACB716-357D-7727-E112-1D1156DBADF0}"/>
              </a:ext>
            </a:extLst>
          </p:cNvPr>
          <p:cNvSpPr txBox="1"/>
          <p:nvPr/>
        </p:nvSpPr>
        <p:spPr>
          <a:xfrm>
            <a:off x="2499606" y="4295909"/>
            <a:ext cx="3638643" cy="109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Modélisation et calculs 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avec Code_Aster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èche : angle droit 7">
            <a:extLst>
              <a:ext uri="{FF2B5EF4-FFF2-40B4-BE49-F238E27FC236}">
                <a16:creationId xmlns:a16="http://schemas.microsoft.com/office/drawing/2014/main" id="{6B96D45F-35CA-8A2E-C2E0-56F3635E8719}"/>
              </a:ext>
            </a:extLst>
          </p:cNvPr>
          <p:cNvSpPr/>
          <p:nvPr/>
        </p:nvSpPr>
        <p:spPr>
          <a:xfrm rot="10800000" flipH="1">
            <a:off x="7025345" y="4390676"/>
            <a:ext cx="1267582" cy="1118323"/>
          </a:xfrm>
          <a:prstGeom prst="bentUpArrow">
            <a:avLst>
              <a:gd name="adj1" fmla="val 12857"/>
              <a:gd name="adj2" fmla="val 18525"/>
              <a:gd name="adj3" fmla="val 249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DA147D-1A62-4D4C-D73B-267FDBF2DE04}"/>
              </a:ext>
            </a:extLst>
          </p:cNvPr>
          <p:cNvSpPr txBox="1"/>
          <p:nvPr/>
        </p:nvSpPr>
        <p:spPr>
          <a:xfrm>
            <a:off x="6329584" y="5755934"/>
            <a:ext cx="3638643" cy="109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Post-traitement </a:t>
            </a: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avec Python / </a:t>
            </a:r>
            <a:r>
              <a:rPr lang="fr-FR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Paraview</a:t>
            </a:r>
            <a:endParaRPr lang="fr-FR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Logo ">
            <a:extLst>
              <a:ext uri="{FF2B5EF4-FFF2-40B4-BE49-F238E27FC236}">
                <a16:creationId xmlns:a16="http://schemas.microsoft.com/office/drawing/2014/main" id="{7C6A62D5-C093-7C38-3C65-EEB89726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B89203-9C67-58F9-5409-9EB93F5DEC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84" y="4825497"/>
            <a:ext cx="2767654" cy="19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881DDA-270A-ABBD-1B6E-BCF525B69CC4}"/>
              </a:ext>
            </a:extLst>
          </p:cNvPr>
          <p:cNvSpPr/>
          <p:nvPr/>
        </p:nvSpPr>
        <p:spPr>
          <a:xfrm>
            <a:off x="0" y="-9524"/>
            <a:ext cx="2143035" cy="6867524"/>
          </a:xfrm>
          <a:prstGeom prst="rect">
            <a:avLst/>
          </a:prstGeom>
          <a:solidFill>
            <a:srgbClr val="00695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3A61021A-C7D8-4D30-92C0-F931E371D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" y="6343650"/>
            <a:ext cx="1027206" cy="3143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7697E7E-CEC3-B182-11AA-FFF11C433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9721"/>
            <a:ext cx="2020751" cy="3298558"/>
          </a:xfrm>
        </p:spPr>
        <p:txBody>
          <a:bodyPr>
            <a:normAutofit/>
          </a:bodyPr>
          <a:lstStyle/>
          <a:p>
            <a:r>
              <a:rPr lang="fr-FR" sz="1600" dirty="0">
                <a:latin typeface="DIN Next W1G Light" panose="020B0303020203050203" pitchFamily="34" charset="0"/>
              </a:rPr>
              <a:t>Introduction</a:t>
            </a:r>
          </a:p>
          <a:p>
            <a:endParaRPr lang="fr-FR" sz="1600" b="1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Modélisation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b="1" dirty="0">
                <a:latin typeface="DIN Next W1G Light" panose="020B0303020203050203" pitchFamily="34" charset="0"/>
              </a:rPr>
              <a:t>Résultats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r>
              <a:rPr lang="fr-FR" sz="1600" dirty="0">
                <a:latin typeface="DIN Next W1G Light" panose="020B0303020203050203" pitchFamily="34" charset="0"/>
              </a:rPr>
              <a:t>Conclusions</a:t>
            </a:r>
          </a:p>
          <a:p>
            <a:endParaRPr lang="fr-FR" sz="1600" dirty="0">
              <a:latin typeface="DIN Next W1G Light" panose="020B0303020203050203" pitchFamily="34" charset="0"/>
            </a:endParaRPr>
          </a:p>
          <a:p>
            <a:endParaRPr lang="fr-FR" sz="1600" dirty="0">
              <a:latin typeface="DIN Next W1G Light" panose="020B0303020203050203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1BC539B-D967-68B1-E9A2-BEA7D2EC2B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884" t="-433" r="13814" b="69780"/>
          <a:stretch/>
        </p:blipFill>
        <p:spPr>
          <a:xfrm rot="16200000">
            <a:off x="1021456" y="5969692"/>
            <a:ext cx="1628708" cy="15743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F476DF4-78B0-88A6-68D9-99FD50A339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1" t="9174" r="56837" b="60173"/>
          <a:stretch/>
        </p:blipFill>
        <p:spPr>
          <a:xfrm rot="16200000">
            <a:off x="1020662" y="723732"/>
            <a:ext cx="1623943" cy="15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2B0A8B-1B0A-E210-D8E2-73969991D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507" y="245401"/>
            <a:ext cx="1897070" cy="7588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442632" y="954977"/>
            <a:ext cx="559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</p:txBody>
      </p:sp>
      <p:pic>
        <p:nvPicPr>
          <p:cNvPr id="6" name="Picture 2" descr="Logo ">
            <a:extLst>
              <a:ext uri="{FF2B5EF4-FFF2-40B4-BE49-F238E27FC236}">
                <a16:creationId xmlns:a16="http://schemas.microsoft.com/office/drawing/2014/main" id="{1DB0D81D-DB69-961D-5E5A-C49069E2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-3653"/>
            <a:ext cx="2125154" cy="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est">
            <a:hlinkClick r:id="" action="ppaction://media"/>
            <a:extLst>
              <a:ext uri="{FF2B5EF4-FFF2-40B4-BE49-F238E27FC236}">
                <a16:creationId xmlns:a16="http://schemas.microsoft.com/office/drawing/2014/main" id="{3600D8D4-FCA1-2ABF-4CE2-F8BEE8A51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78169" y="2208967"/>
            <a:ext cx="5283914" cy="3888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3423556-5E52-54AC-5C1A-0A9C88BCD2A8}"/>
              </a:ext>
            </a:extLst>
          </p:cNvPr>
          <p:cNvSpPr txBox="1"/>
          <p:nvPr/>
        </p:nvSpPr>
        <p:spPr>
          <a:xfrm>
            <a:off x="4166781" y="1449110"/>
            <a:ext cx="387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Calcul harmonique</a:t>
            </a:r>
          </a:p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(signal de 1 N sur chaque fréquence)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55EDCDF-FEA6-F214-A7AE-2A9A29A4A933}"/>
              </a:ext>
            </a:extLst>
          </p:cNvPr>
          <p:cNvSpPr txBox="1">
            <a:spLocks/>
          </p:cNvSpPr>
          <p:nvPr/>
        </p:nvSpPr>
        <p:spPr>
          <a:xfrm>
            <a:off x="2298477" y="190464"/>
            <a:ext cx="5097155" cy="56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cap="small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des vibrations d’origine ferroviaire dans le sol et dans les bâtiments</a:t>
            </a:r>
            <a:endParaRPr lang="fr-FR" sz="1800" dirty="0">
              <a:latin typeface="DIN Next W1G" panose="020B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9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bbd578f87ba40b8a288da8ef4ff977c xmlns="e5cbea15-a60c-43da-8577-56879a53d9ae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Français</TermName>
          <TermId xmlns="http://schemas.microsoft.com/office/infopath/2007/PartnerControls">b9c61ae2-44df-47e4-8657-99410b06bc75</TermId>
        </TermInfo>
      </Terms>
    </ebbd578f87ba40b8a288da8ef4ff977c>
    <e53a1f887946470096f8de2ecf5d82f6 xmlns="e5cbea15-a60c-43da-8577-56879a53d9ae">
      <Terms xmlns="http://schemas.microsoft.com/office/infopath/2007/PartnerControls"/>
    </e53a1f887946470096f8de2ecf5d82f6>
    <NeosBaseOwner xmlns="e5cbea15-a60c-43da-8577-56879a53d9ae">
      <UserInfo>
        <DisplayName>Marilyne.FONS@arteliagroup.com</DisplayName>
        <AccountId>45</AccountId>
        <AccountType/>
      </UserInfo>
    </NeosBaseOwner>
    <hee4c5bd21714973808f8ca65cd53a05 xmlns="e5cbea15-a60c-43da-8577-56879a53d9ae">
      <Terms xmlns="http://schemas.microsoft.com/office/infopath/2007/PartnerControls"/>
    </hee4c5bd21714973808f8ca65cd53a05>
    <ebc3209d98844b5886049e0a31ea39e6 xmlns="e5cbea15-a60c-43da-8577-56879a53d9a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DMCOM_Présentation_Groupe</TermName>
          <TermId xmlns="http://schemas.microsoft.com/office/infopath/2007/PartnerControls">7e48b635-58cd-4e9f-8f09-051c58f12d0f</TermId>
        </TermInfo>
        <TermInfo xmlns="http://schemas.microsoft.com/office/infopath/2007/PartnerControls">
          <TermName xmlns="http://schemas.microsoft.com/office/infopath/2007/PartnerControls"> Our group</TermName>
          <TermId xmlns="http://schemas.microsoft.com/office/infopath/2007/PartnerControls">f5005265-e726-4d6d-8c76-0e78fffbcd3f</TermId>
        </TermInfo>
      </Terms>
    </ebc3209d98844b5886049e0a31ea39e6>
    <nf7945b6c7724cb9ac684f8d97f02bd0 xmlns="e5cbea15-a60c-43da-8577-56879a53d9ae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Introducing Artelia Group</TermName>
          <TermId xmlns="http://schemas.microsoft.com/office/infopath/2007/PartnerControls">dabcd494-633d-417e-a676-99ea9c294cb6</TermId>
        </TermInfo>
      </Terms>
    </nf7945b6c7724cb9ac684f8d97f02bd0>
    <NeosBaseDateDePublication xmlns="e5cbea15-a60c-43da-8577-56879a53d9ae">2024-01-11T23:00:00+00:00</NeosBaseDateDePublication>
    <NeosBaseDateDeFinPublication xmlns="e5cbea15-a60c-43da-8577-56879a53d9ae">2024-12-30T23:00:00+00:00</NeosBaseDateDeFinPublication>
    <faaaefd375bc41b38d2d2ce852736c83 xmlns="e5cbea15-a60c-43da-8577-56879a53d9ae">
      <Terms xmlns="http://schemas.microsoft.com/office/infopath/2007/PartnerControls"/>
    </faaaefd375bc41b38d2d2ce852736c83>
    <TaxCatchAll xmlns="e5cbea15-a60c-43da-8577-56879a53d9ae">
      <Value>12</Value>
      <Value>17</Value>
      <Value>86</Value>
      <Value>71</Value>
      <Value>70</Value>
    </TaxCatchAll>
    <h5b1795dc4564e8c9e8abc419bd0bcad xmlns="e5cbea15-a60c-43da-8577-56879a53d9a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Diaporama Groupe</TermName>
          <TermId xmlns="http://schemas.microsoft.com/office/infopath/2007/PartnerControls">5dd8642e-b570-4192-bdd9-427fe2df713e</TermId>
        </TermInfo>
      </Terms>
    </h5b1795dc4564e8c9e8abc419bd0bcad>
    <NeosBaseOrder xmlns="e5cbea15-a60c-43da-8577-56879a53d9ae">1</NeosBaseOrd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rtelia - Corporate document" ma:contentTypeID="0x010100A64301342581430F99FB769BF3B2CD8500BCD9F9513D4C194D9977FBDD5B5BC943" ma:contentTypeVersion="277" ma:contentTypeDescription="" ma:contentTypeScope="" ma:versionID="572e8cf69c2b8dd60cc72420c3c0f5fd">
  <xsd:schema xmlns:xsd="http://www.w3.org/2001/XMLSchema" xmlns:xs="http://www.w3.org/2001/XMLSchema" xmlns:p="http://schemas.microsoft.com/office/2006/metadata/properties" xmlns:ns2="e5cbea15-a60c-43da-8577-56879a53d9ae" xmlns:ns3="9959e566-3e23-4037-9f69-83e686b5793e" targetNamespace="http://schemas.microsoft.com/office/2006/metadata/properties" ma:root="true" ma:fieldsID="d9b98e3809466462a4c32fa57cbfa262" ns2:_="" ns3:_="">
    <xsd:import namespace="e5cbea15-a60c-43da-8577-56879a53d9ae"/>
    <xsd:import namespace="9959e566-3e23-4037-9f69-83e686b5793e"/>
    <xsd:element name="properties">
      <xsd:complexType>
        <xsd:sequence>
          <xsd:element name="documentManagement">
            <xsd:complexType>
              <xsd:all>
                <xsd:element ref="ns2:NeosBaseOwner"/>
                <xsd:element ref="ns2:NeosBaseDateDePublication"/>
                <xsd:element ref="ns2:NeosBaseDateDeFinPublication"/>
                <xsd:element ref="ns2:NeosBaseOrder" minOccurs="0"/>
                <xsd:element ref="ns2:ebc3209d98844b5886049e0a31ea39e6" minOccurs="0"/>
                <xsd:element ref="ns2:h5b1795dc4564e8c9e8abc419bd0bcad" minOccurs="0"/>
                <xsd:element ref="ns2:ebbd578f87ba40b8a288da8ef4ff977c" minOccurs="0"/>
                <xsd:element ref="ns2:faaaefd375bc41b38d2d2ce852736c83" minOccurs="0"/>
                <xsd:element ref="ns2:TaxCatchAllLabel" minOccurs="0"/>
                <xsd:element ref="ns2:nf7945b6c7724cb9ac684f8d97f02bd0" minOccurs="0"/>
                <xsd:element ref="ns2:TaxCatchAll" minOccurs="0"/>
                <xsd:element ref="ns2:hee4c5bd21714973808f8ca65cd53a05" minOccurs="0"/>
                <xsd:element ref="ns2:e53a1f887946470096f8de2ecf5d82f6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bea15-a60c-43da-8577-56879a53d9ae" elementFormDefault="qualified">
    <xsd:import namespace="http://schemas.microsoft.com/office/2006/documentManagement/types"/>
    <xsd:import namespace="http://schemas.microsoft.com/office/infopath/2007/PartnerControls"/>
    <xsd:element name="NeosBaseOwner" ma:index="17" ma:displayName="Document contact person" ma:description="" ma:SharePointGroup="0" ma:internalName="NeosBaseOwne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eosBaseDateDePublication" ma:index="19" ma:displayName="Start of publication" ma:default="[Today]" ma:description="" ma:format="DateOnly" ma:internalName="NeosBaseDateDePublication" ma:readOnly="false">
      <xsd:simpleType>
        <xsd:restriction base="dms:DateTime"/>
      </xsd:simpleType>
    </xsd:element>
    <xsd:element name="NeosBaseDateDeFinPublication" ma:index="20" ma:displayName="End of publication" ma:description="" ma:format="DateOnly" ma:internalName="NeosBaseDateDeFinPublication" ma:readOnly="false">
      <xsd:simpleType>
        <xsd:restriction base="dms:DateTime"/>
      </xsd:simpleType>
    </xsd:element>
    <xsd:element name="NeosBaseOrder" ma:index="21" nillable="true" ma:displayName="Order" ma:description="" ma:internalName="NeosBaseOrder" ma:readOnly="false" ma:percentage="FALSE">
      <xsd:simpleType>
        <xsd:restriction base="dms:Number"/>
      </xsd:simpleType>
    </xsd:element>
    <xsd:element name="ebc3209d98844b5886049e0a31ea39e6" ma:index="22" ma:taxonomy="true" ma:internalName="ebc3209d98844b5886049e0a31ea39e6" ma:taxonomyFieldName="NeosBaseRubrique" ma:displayName="Section" ma:readOnly="false" ma:default="" ma:fieldId="{ebc3209d-9884-4b58-8604-9e0a31ea39e6}" ma:taxonomyMulti="true" ma:sspId="1dba44fb-7c1a-480a-a822-04be0d44396e" ma:termSetId="278e999b-1692-4559-90d7-7dc616896a3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5b1795dc4564e8c9e8abc419bd0bcad" ma:index="23" ma:taxonomy="true" ma:internalName="h5b1795dc4564e8c9e8abc419bd0bcad" ma:taxonomyFieldName="NeosBaseNatureOfDocument" ma:displayName="Type of document" ma:readOnly="false" ma:default="" ma:fieldId="{15b1795d-c456-4e8c-9e8a-bc419bd0bcad}" ma:taxonomyMulti="true" ma:sspId="1dba44fb-7c1a-480a-a822-04be0d44396e" ma:termSetId="c9bf80e3-d549-48b4-9000-1950008a220a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bbd578f87ba40b8a288da8ef4ff977c" ma:index="24" ma:taxonomy="true" ma:internalName="ebbd578f87ba40b8a288da8ef4ff977c" ma:taxonomyFieldName="NeosBaseLanguage" ma:displayName="Language" ma:readOnly="false" ma:default="" ma:fieldId="{ebbd578f-87ba-40b8-a288-da8ef4ff977c}" ma:taxonomyMulti="true" ma:sspId="1dba44fb-7c1a-480a-a822-04be0d44396e" ma:termSetId="999d907d-678f-46f2-99c1-dab0241553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aaaefd375bc41b38d2d2ce852736c83" ma:index="25" nillable="true" ma:taxonomy="true" ma:internalName="faaaefd375bc41b38d2d2ce852736c83" ma:taxonomyFieldName="NeosBaseThemes" ma:displayName="Topic" ma:default="" ma:fieldId="{faaaefd3-75bc-41b3-8d2d-2ce852736c83}" ma:taxonomyMulti="true" ma:sspId="1dba44fb-7c1a-480a-a822-04be0d44396e" ma:termSetId="137825d9-bd62-495d-aa87-538461f576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6" nillable="true" ma:displayName="Taxonomy Catch All Column1" ma:hidden="true" ma:list="{fb8f4368-8650-4bc0-8e00-419ed16a7c5a}" ma:internalName="TaxCatchAllLabel" ma:readOnly="true" ma:showField="CatchAllDataLabel" ma:web="e5cbea15-a60c-43da-8577-56879a53d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f7945b6c7724cb9ac684f8d97f02bd0" ma:index="27" nillable="true" ma:taxonomy="true" ma:internalName="nf7945b6c7724cb9ac684f8d97f02bd0" ma:taxonomyFieldName="NeosBaseHelpfortenders" ma:displayName="Help with tenders" ma:readOnly="false" ma:default="" ma:fieldId="{7f7945b6-c772-4cb9-ac68-4f8d97f02bd0}" ma:taxonomyMulti="true" ma:sspId="1dba44fb-7c1a-480a-a822-04be0d44396e" ma:termSetId="4deda4fc-629d-4592-a4ef-0bda6ca450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8" nillable="true" ma:displayName="Taxonomy Catch All Column" ma:hidden="true" ma:list="{fb8f4368-8650-4bc0-8e00-419ed16a7c5a}" ma:internalName="TaxCatchAll" ma:showField="CatchAllData" ma:web="e5cbea15-a60c-43da-8577-56879a53d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ee4c5bd21714973808f8ca65cd53a05" ma:index="29" nillable="true" ma:taxonomy="true" ma:internalName="hee4c5bd21714973808f8ca65cd53a05" ma:taxonomyFieldName="NeosBaseSociete" ma:displayName="Company" ma:readOnly="false" ma:default="" ma:fieldId="{1ee4c5bd-2171-4973-808f-8ca65cd53a05}" ma:taxonomyMulti="true" ma:sspId="1dba44fb-7c1a-480a-a822-04be0d44396e" ma:termSetId="3c9ecd7e-efa1-422d-a5ee-c9881b485d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53a1f887946470096f8de2ecf5d82f6" ma:index="30" nillable="true" ma:taxonomy="true" ma:internalName="e53a1f887946470096f8de2ecf5d82f6" ma:taxonomyFieldName="NeosBaseLocation" ma:displayName="Geographical locations" ma:readOnly="false" ma:default="" ma:fieldId="{e53a1f88-7946-4700-96f8-de2ecf5d82f6}" ma:taxonomyMulti="true" ma:sspId="1dba44fb-7c1a-480a-a822-04be0d44396e" ma:termSetId="33c10976-c00b-47fc-afe0-f6c8f046d7f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9e566-3e23-4037-9f69-83e686b579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3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3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Type de contenu"/>
        <xsd:element ref="dc:title" minOccurs="0" maxOccurs="1" ma:index="0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25A8C6-FCCA-4D31-A196-7DFD19D9B1D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9959e566-3e23-4037-9f69-83e686b5793e"/>
    <ds:schemaRef ds:uri="e5cbea15-a60c-43da-8577-56879a53d9ae"/>
  </ds:schemaRefs>
</ds:datastoreItem>
</file>

<file path=customXml/itemProps2.xml><?xml version="1.0" encoding="utf-8"?>
<ds:datastoreItem xmlns:ds="http://schemas.openxmlformats.org/officeDocument/2006/customXml" ds:itemID="{217F1037-4C04-43FC-9C56-DA7777BC8D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cbea15-a60c-43da-8577-56879a53d9ae"/>
    <ds:schemaRef ds:uri="9959e566-3e23-4037-9f69-83e686b579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898D88-164D-462E-8F2B-D28C530799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59891</TotalTime>
  <Words>1180</Words>
  <Application>Microsoft Office PowerPoint</Application>
  <PresentationFormat>Format A4 (210 x 297 mm)</PresentationFormat>
  <Paragraphs>406</Paragraphs>
  <Slides>24</Slides>
  <Notes>23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DIN Next W1G</vt:lpstr>
      <vt:lpstr>DIN Next W1G Light</vt:lpstr>
      <vt:lpstr>Wingdings</vt:lpstr>
      <vt:lpstr>Thème Office</vt:lpstr>
      <vt:lpstr>Présentation PowerPoint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Présentation PowerPoint</vt:lpstr>
      <vt:lpstr>Présentation PowerPoint</vt:lpstr>
      <vt:lpstr>Présentation PowerPoint</vt:lpstr>
      <vt:lpstr>Présentation PowerPoint</vt:lpstr>
      <vt:lpstr>Propagation des vibrations d’origine ferroviaire dans le sol et dans les bâtiments</vt:lpstr>
      <vt:lpstr>Présentation PowerPoint</vt:lpstr>
      <vt:lpstr>Présentation PowerPoint</vt:lpstr>
      <vt:lpstr>Présentation PowerPoint</vt:lpstr>
      <vt:lpstr>Présentation PowerPoint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Propagation des vibrations d’origine ferroviaire dans le sol et dans les bâtiments</vt:lpstr>
      <vt:lpstr>Présentation PowerPoint</vt:lpstr>
      <vt:lpstr>Présentation PowerPoint</vt:lpstr>
    </vt:vector>
  </TitlesOfParts>
  <Company>GANTHA - Groupe ARTELIA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GANTHA - Acoustique vibrations CFD</dc:title>
  <dc:creator>c.blackford@gantha.com</dc:creator>
  <cp:keywords>Plaquette</cp:keywords>
  <cp:lastModifiedBy>DEVAUX Yann</cp:lastModifiedBy>
  <cp:revision>1893</cp:revision>
  <cp:lastPrinted>2026-06-16T11:31:57Z</cp:lastPrinted>
  <dcterms:created xsi:type="dcterms:W3CDTF">2020-03-19T07:03:29Z</dcterms:created>
  <dcterms:modified xsi:type="dcterms:W3CDTF">2026-06-16T14:09:12Z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X_Societe">
    <vt:lpwstr/>
  </property>
  <property fmtid="{D5CDD505-2E9C-101B-9397-08002B2CF9AE}" pid="3" name="Artelia_Section">
    <vt:lpwstr>10</vt:lpwstr>
  </property>
  <property fmtid="{D5CDD505-2E9C-101B-9397-08002B2CF9AE}" pid="4" name="NeosBaseHelpfortenders">
    <vt:lpwstr>86;#Introducing Artelia Group|dabcd494-633d-417e-a676-99ea9c294cb6</vt:lpwstr>
  </property>
  <property fmtid="{D5CDD505-2E9C-101B-9397-08002B2CF9AE}" pid="5" name="TaxKeyword">
    <vt:lpwstr/>
  </property>
  <property fmtid="{D5CDD505-2E9C-101B-9397-08002B2CF9AE}" pid="6" name="Order">
    <vt:lpwstr>2034300.00000000</vt:lpwstr>
  </property>
  <property fmtid="{D5CDD505-2E9C-101B-9397-08002B2CF9AE}" pid="7" name="NeosBaseLocation">
    <vt:lpwstr/>
  </property>
  <property fmtid="{D5CDD505-2E9C-101B-9397-08002B2CF9AE}" pid="8" name="XX_Sites">
    <vt:lpwstr/>
  </property>
  <property fmtid="{D5CDD505-2E9C-101B-9397-08002B2CF9AE}" pid="9" name="NeosBaseSociete">
    <vt:lpwstr/>
  </property>
  <property fmtid="{D5CDD505-2E9C-101B-9397-08002B2CF9AE}" pid="10" name="ContentTypeId">
    <vt:lpwstr>0x010100A64301342581430F99FB769BF3B2CD8500BCD9F9513D4C194D9977FBDD5B5BC943</vt:lpwstr>
  </property>
  <property fmtid="{D5CDD505-2E9C-101B-9397-08002B2CF9AE}" pid="11" name="XX_AppelOffre">
    <vt:lpwstr/>
  </property>
  <property fmtid="{D5CDD505-2E9C-101B-9397-08002B2CF9AE}" pid="12" name="XX_Rubrique">
    <vt:lpwstr>6127;#DMCOM_Présentation_Groupe|eb401a7c-3553-49a0-b618-b23086fda397;#6128;#Notre Groupe|ad6aa20b-45e5-4b40-9b1d-3435d3713e01</vt:lpwstr>
  </property>
  <property fmtid="{D5CDD505-2E9C-101B-9397-08002B2CF9AE}" pid="13" name="_ExtendedDescription">
    <vt:lpwstr/>
  </property>
  <property fmtid="{D5CDD505-2E9C-101B-9397-08002B2CF9AE}" pid="14" name="Périmètre">
    <vt:lpwstr/>
  </property>
  <property fmtid="{D5CDD505-2E9C-101B-9397-08002B2CF9AE}" pid="15" name="NeosBaseLanguage">
    <vt:lpwstr>12;#Français|b9c61ae2-44df-47e4-8657-99410b06bc75</vt:lpwstr>
  </property>
  <property fmtid="{D5CDD505-2E9C-101B-9397-08002B2CF9AE}" pid="16" name="NeosBaseThemes">
    <vt:lpwstr/>
  </property>
  <property fmtid="{D5CDD505-2E9C-101B-9397-08002B2CF9AE}" pid="17" name="NeosBaseRubrique">
    <vt:lpwstr>70;#DMCOM_Présentation_Groupe|7e48b635-58cd-4e9f-8f09-051c58f12d0f;#17;# Our group|f5005265-e726-4d6d-8c76-0e78fffbcd3f</vt:lpwstr>
  </property>
  <property fmtid="{D5CDD505-2E9C-101B-9397-08002B2CF9AE}" pid="18" name="Type de document">
    <vt:lpwstr/>
  </property>
  <property fmtid="{D5CDD505-2E9C-101B-9397-08002B2CF9AE}" pid="19" name="XX_Langue">
    <vt:lpwstr>6056;#Français|958c9981-01bc-46ee-8f03-f0e35fe5d53e</vt:lpwstr>
  </property>
  <property fmtid="{D5CDD505-2E9C-101B-9397-08002B2CF9AE}" pid="20" name="_dlc_DocIdItemGuid">
    <vt:lpwstr>64afce7e-6e3e-46b3-b344-cc1691450738</vt:lpwstr>
  </property>
  <property fmtid="{D5CDD505-2E9C-101B-9397-08002B2CF9AE}" pid="21" name="NeosBaseNatureOfDocument">
    <vt:lpwstr>71;#Diaporama Groupe|5dd8642e-b570-4192-bdd9-427fe2df713e</vt:lpwstr>
  </property>
  <property fmtid="{D5CDD505-2E9C-101B-9397-08002B2CF9AE}" pid="22" name="XX_NatureDoc">
    <vt:lpwstr>6129;#Diaporama Groupe|d7929995-b082-46ec-a170-8658d3f07736</vt:lpwstr>
  </property>
</Properties>
</file>