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3"/>
  </p:notesMasterIdLst>
  <p:sldIdLst>
    <p:sldId id="2147473197" r:id="rId5"/>
    <p:sldId id="2147473232" r:id="rId6"/>
    <p:sldId id="2147473233" r:id="rId7"/>
    <p:sldId id="2147473207" r:id="rId8"/>
    <p:sldId id="272" r:id="rId9"/>
    <p:sldId id="2147473235" r:id="rId10"/>
    <p:sldId id="2147473240" r:id="rId11"/>
    <p:sldId id="362" r:id="rId12"/>
    <p:sldId id="2147473234" r:id="rId13"/>
    <p:sldId id="314" r:id="rId14"/>
    <p:sldId id="2147473239" r:id="rId15"/>
    <p:sldId id="2147473230" r:id="rId16"/>
    <p:sldId id="313" r:id="rId17"/>
    <p:sldId id="315" r:id="rId18"/>
    <p:sldId id="2147473238" r:id="rId19"/>
    <p:sldId id="2147473236" r:id="rId20"/>
    <p:sldId id="2147473237" r:id="rId21"/>
    <p:sldId id="322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9585"/>
    <a:srgbClr val="A9BBD5"/>
    <a:srgbClr val="D2352F"/>
    <a:srgbClr val="13117D"/>
    <a:srgbClr val="BB4136"/>
    <a:srgbClr val="7D7B80"/>
    <a:srgbClr val="E76138"/>
    <a:srgbClr val="FC5D5D"/>
    <a:srgbClr val="D7D4DA"/>
    <a:srgbClr val="5574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4CDEB2-9568-C518-A05C-41CC8F592C7F}" v="185" dt="2025-09-15T21:19:39.723"/>
    <p1510:client id="{496853E1-168E-D26E-30E5-26D99591C992}" v="109" dt="2025-09-16T16:42:54.412"/>
    <p1510:client id="{89D9C51F-8CE0-4B2F-547A-EC700DE2533A}" v="35" dt="2025-09-16T20:06:27.384"/>
    <p1510:client id="{D153EBD7-EB76-F37B-5634-9BE35345E6D8}" v="898" dt="2025-09-16T13:14:04.244"/>
    <p1510:client id="{EC85A7F5-4280-FC7C-8E45-C87F862159F8}" v="594" dt="2025-09-15T12:52:01.907"/>
  </p1510:revLst>
</p1510:revInfo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4" autoAdjust="0"/>
    <p:restoredTop sz="94660"/>
  </p:normalViewPr>
  <p:slideViewPr>
    <p:cSldViewPr snapToGrid="0">
      <p:cViewPr varScale="1">
        <p:scale>
          <a:sx n="81" d="100"/>
          <a:sy n="81" d="100"/>
        </p:scale>
        <p:origin x="5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B9D89-79E7-4415-A078-F6768CF6F8AA}" type="datetimeFigureOut">
              <a:rPr lang="fr-FR" smtClean="0"/>
              <a:t>22/06/2026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7DE35-73E6-43EB-B7E4-FADC7A9BA6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2882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36B2D-2A01-46A6-B20D-C403DEB31DA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084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23394-DA1A-957A-C934-BABAC0AB5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A02B5F3-2295-0648-CFC9-BFBD73DCF4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F99519E-9166-189E-30A5-31B55BE37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34E491-CC1A-2D22-12F9-E786D7231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36B2D-2A01-46A6-B20D-C403DEB31DA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861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36B2D-2A01-46A6-B20D-C403DEB31DA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268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13F1F-2870-8AD0-0FAB-39502C905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6F59E0A-A186-4B2F-F044-A52CECDE12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F573BB4-1F28-A42B-3A94-ABF9CA5EC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8B3EAC-8169-F464-BFE3-7CA276D06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36B2D-2A01-46A6-B20D-C403DEB31DA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8053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47271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29454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320446B-E6F0-C9E3-C2E8-07D0601B42E9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rgbClr val="0A0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2E1D5262-0B4C-C910-8E2A-ECFE01E24B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accent2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86619AC-744B-DF8F-293C-3EB9C90ADD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345C00-D4D5-237D-1CBD-8AE53AED2057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rgbClr val="0A0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9" name="Graphique 128">
            <a:extLst>
              <a:ext uri="{FF2B5EF4-FFF2-40B4-BE49-F238E27FC236}">
                <a16:creationId xmlns:a16="http://schemas.microsoft.com/office/drawing/2014/main" id="{15108B73-9420-E620-B11B-FB82A832F4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0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 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7C22D2E-EF4C-938A-AA6A-5C404C7BEDCD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BF729C3D-2B92-60C0-59A2-D468DA94CB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7FF018-8CC2-3D75-754E-24D4718547BC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5BCC1818-D552-64C1-7769-C496775D8C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042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EF72-FDDE-4D0F-9580-1BC3274D47C3}" type="datetime1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183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DEF4-E1B4-47ED-AEE7-6DBFD1D27E6D}" type="datetime1">
              <a:rPr lang="en-US" smtClean="0"/>
              <a:t>6/22/2026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77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 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AB9F6900-FD43-37BF-5057-664718AE5AFB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9E3E259C-E545-36FE-1225-E7D5336C6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FC810A-C506-46B6-F454-5A1C714121B1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678F98A-3506-BC68-DD39-AF0C7DD4B3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80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 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762DB5-3D09-258D-291B-A400C70D8262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9DF2EFAC-62AB-71AB-E388-A9C122008F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5114AB-9583-1BD7-A829-DCC97D48F6BF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7B78CEC4-A7BD-13E5-2FA5-EAE88C9EEF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99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 F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96A811D-71AD-DF19-F083-C50B19AC3BE4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FD65F947-C2FC-B401-80AB-CDD8BB0962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533A88-B116-F8A2-4683-2AC8DC4EE109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02D4AEC2-9777-2992-FAE8-A793B54A1F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24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 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8E4B358A-5B72-D335-7F44-F54C745D2A56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0C81F077-F46E-0A59-C6A6-FDB413CC66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42B828-C5A7-D0EC-A8BE-6A182FC080B7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BF95CB93-6AFA-3102-2DF1-62867BFE01E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4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EA8FE1-3536-4920-2815-ACC26FF266A6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accent2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rgbClr val="0A0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pour une image  12">
            <a:extLst>
              <a:ext uri="{FF2B5EF4-FFF2-40B4-BE49-F238E27FC236}">
                <a16:creationId xmlns:a16="http://schemas.microsoft.com/office/drawing/2014/main" id="{3ED1E83D-B343-A7E9-CDD7-541ACCBF0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104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 de la BU</a:t>
            </a:r>
          </a:p>
        </p:txBody>
      </p:sp>
      <p:sp>
        <p:nvSpPr>
          <p:cNvPr id="10" name="Espace réservé pour une image  12">
            <a:extLst>
              <a:ext uri="{FF2B5EF4-FFF2-40B4-BE49-F238E27FC236}">
                <a16:creationId xmlns:a16="http://schemas.microsoft.com/office/drawing/2014/main" id="{518276BF-72AD-E628-6C40-7600E73B20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6508" y="6025805"/>
            <a:ext cx="1079850" cy="4104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 du niveau N-1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28CCE056-66DC-7E39-966B-5356B310B0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09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EA8FE1-3536-4920-2815-ACC26FF266A6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pour une image  12">
            <a:extLst>
              <a:ext uri="{FF2B5EF4-FFF2-40B4-BE49-F238E27FC236}">
                <a16:creationId xmlns:a16="http://schemas.microsoft.com/office/drawing/2014/main" id="{3ED1E83D-B343-A7E9-CDD7-541ACCBF0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10" name="Espace réservé pour une image  12">
            <a:extLst>
              <a:ext uri="{FF2B5EF4-FFF2-40B4-BE49-F238E27FC236}">
                <a16:creationId xmlns:a16="http://schemas.microsoft.com/office/drawing/2014/main" id="{518276BF-72AD-E628-6C40-7600E73B20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6508" y="6025805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08666711-8CCA-C6BA-84E2-748C11DAEEF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8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EA8FE1-3536-4920-2815-ACC26FF266A6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pour une image  12">
            <a:extLst>
              <a:ext uri="{FF2B5EF4-FFF2-40B4-BE49-F238E27FC236}">
                <a16:creationId xmlns:a16="http://schemas.microsoft.com/office/drawing/2014/main" id="{3ED1E83D-B343-A7E9-CDD7-541ACCBF0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10" name="Espace réservé pour une image  12">
            <a:extLst>
              <a:ext uri="{FF2B5EF4-FFF2-40B4-BE49-F238E27FC236}">
                <a16:creationId xmlns:a16="http://schemas.microsoft.com/office/drawing/2014/main" id="{518276BF-72AD-E628-6C40-7600E73B20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6508" y="6025805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81C6A1BF-ECB2-A7F1-1A4D-1CFA53953C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77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 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EA8FE1-3536-4920-2815-ACC26FF266A6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pour une image  12">
            <a:extLst>
              <a:ext uri="{FF2B5EF4-FFF2-40B4-BE49-F238E27FC236}">
                <a16:creationId xmlns:a16="http://schemas.microsoft.com/office/drawing/2014/main" id="{3ED1E83D-B343-A7E9-CDD7-541ACCBF0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10" name="Espace réservé pour une image  12">
            <a:extLst>
              <a:ext uri="{FF2B5EF4-FFF2-40B4-BE49-F238E27FC236}">
                <a16:creationId xmlns:a16="http://schemas.microsoft.com/office/drawing/2014/main" id="{518276BF-72AD-E628-6C40-7600E73B20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6508" y="6025805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58C1FCC7-37ED-3D94-5F21-883FBEA0BD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41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 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EA8FE1-3536-4920-2815-ACC26FF266A6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pour une image  12">
            <a:extLst>
              <a:ext uri="{FF2B5EF4-FFF2-40B4-BE49-F238E27FC236}">
                <a16:creationId xmlns:a16="http://schemas.microsoft.com/office/drawing/2014/main" id="{3ED1E83D-B343-A7E9-CDD7-541ACCBF0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10" name="Espace réservé pour une image  12">
            <a:extLst>
              <a:ext uri="{FF2B5EF4-FFF2-40B4-BE49-F238E27FC236}">
                <a16:creationId xmlns:a16="http://schemas.microsoft.com/office/drawing/2014/main" id="{518276BF-72AD-E628-6C40-7600E73B20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6508" y="6025805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93FF0588-1F9E-ABA8-4B5F-70A2847DE67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78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47271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29454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7D241A59-A037-DB2A-AF89-9E38910BBB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3BB6506-DBC1-3656-A5D2-2C74B460F2A7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1F56EB6A-6B5F-3A5E-1E5E-2F2BF9AB2B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668F9F-C164-4F9B-3BBB-1CA959A3D05B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7428F742-E8D5-4186-D873-080A6108B9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56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 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EA8FE1-3536-4920-2815-ACC26FF266A6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pour une image  12">
            <a:extLst>
              <a:ext uri="{FF2B5EF4-FFF2-40B4-BE49-F238E27FC236}">
                <a16:creationId xmlns:a16="http://schemas.microsoft.com/office/drawing/2014/main" id="{3ED1E83D-B343-A7E9-CDD7-541ACCBF0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10" name="Espace réservé pour une image  12">
            <a:extLst>
              <a:ext uri="{FF2B5EF4-FFF2-40B4-BE49-F238E27FC236}">
                <a16:creationId xmlns:a16="http://schemas.microsoft.com/office/drawing/2014/main" id="{518276BF-72AD-E628-6C40-7600E73B20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6508" y="6025805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A9FA690C-319C-EA04-D752-614012FFF9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74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e de titre 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EA8FE1-3536-4920-2815-ACC26FF266A6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pour une image  12">
            <a:extLst>
              <a:ext uri="{FF2B5EF4-FFF2-40B4-BE49-F238E27FC236}">
                <a16:creationId xmlns:a16="http://schemas.microsoft.com/office/drawing/2014/main" id="{3ED1E83D-B343-A7E9-CDD7-541ACCBF0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10" name="Espace réservé pour une image  12">
            <a:extLst>
              <a:ext uri="{FF2B5EF4-FFF2-40B4-BE49-F238E27FC236}">
                <a16:creationId xmlns:a16="http://schemas.microsoft.com/office/drawing/2014/main" id="{518276BF-72AD-E628-6C40-7600E73B20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6508" y="6025805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8E549594-748F-684D-D5A1-6F1D86AB16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6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EA8FE1-3536-4920-2815-ACC26FF266A6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accent2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rgbClr val="0A0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pour une image  12">
            <a:extLst>
              <a:ext uri="{FF2B5EF4-FFF2-40B4-BE49-F238E27FC236}">
                <a16:creationId xmlns:a16="http://schemas.microsoft.com/office/drawing/2014/main" id="{3ED1E83D-B343-A7E9-CDD7-541ACCBF0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104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 de la BU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67BA4199-7F89-C044-E254-4ABBC4D5F1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508" y="6292530"/>
            <a:ext cx="9862662" cy="170816"/>
          </a:xfrm>
        </p:spPr>
        <p:txBody>
          <a:bodyPr bIns="0" anchor="b" anchorCtr="0"/>
          <a:lstStyle>
            <a:lvl1pPr>
              <a:defRPr sz="900" cap="all" baseline="0">
                <a:solidFill>
                  <a:schemeClr val="accent1"/>
                </a:solidFill>
                <a:latin typeface="Montserrat Black" panose="00000A00000000000000" pitchFamily="50" charset="0"/>
              </a:defRPr>
            </a:lvl1pPr>
          </a:lstStyle>
          <a:p>
            <a:pPr lvl="0"/>
            <a:r>
              <a:rPr lang="fr-FR"/>
              <a:t>Nom du niveau n-1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66ED093A-13C1-C96C-4EFA-6BD0393D498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40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e de titre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EA8FE1-3536-4920-2815-ACC26FF266A6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pour une image  12">
            <a:extLst>
              <a:ext uri="{FF2B5EF4-FFF2-40B4-BE49-F238E27FC236}">
                <a16:creationId xmlns:a16="http://schemas.microsoft.com/office/drawing/2014/main" id="{3ED1E83D-B343-A7E9-CDD7-541ACCBF0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67BA4199-7F89-C044-E254-4ABBC4D5F1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508" y="6292530"/>
            <a:ext cx="9862662" cy="170816"/>
          </a:xfrm>
        </p:spPr>
        <p:txBody>
          <a:bodyPr bIns="0" anchor="b" anchorCtr="0"/>
          <a:lstStyle>
            <a:lvl1pPr>
              <a:defRPr sz="900" cap="all" baseline="0">
                <a:solidFill>
                  <a:schemeClr val="bg1"/>
                </a:solidFill>
                <a:latin typeface="Montserrat Black" panose="00000A00000000000000" pitchFamily="50" charset="0"/>
              </a:defRPr>
            </a:lvl1pPr>
          </a:lstStyle>
          <a:p>
            <a:pPr lvl="0"/>
            <a:r>
              <a:rPr lang="fr-FR"/>
              <a:t>Nom du niveau n-1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D374F794-F4E9-99DB-B35F-63700C507A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59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EA8FE1-3536-4920-2815-ACC26FF266A6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pour une image  12">
            <a:extLst>
              <a:ext uri="{FF2B5EF4-FFF2-40B4-BE49-F238E27FC236}">
                <a16:creationId xmlns:a16="http://schemas.microsoft.com/office/drawing/2014/main" id="{3ED1E83D-B343-A7E9-CDD7-541ACCBF0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67BA4199-7F89-C044-E254-4ABBC4D5F1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508" y="6292530"/>
            <a:ext cx="9862662" cy="170816"/>
          </a:xfrm>
        </p:spPr>
        <p:txBody>
          <a:bodyPr bIns="0" anchor="b" anchorCtr="0"/>
          <a:lstStyle>
            <a:lvl1pPr>
              <a:defRPr sz="900" cap="all" baseline="0">
                <a:solidFill>
                  <a:schemeClr val="bg1"/>
                </a:solidFill>
                <a:latin typeface="Montserrat Black" panose="00000A00000000000000" pitchFamily="50" charset="0"/>
              </a:defRPr>
            </a:lvl1pPr>
          </a:lstStyle>
          <a:p>
            <a:pPr lvl="0"/>
            <a:r>
              <a:rPr lang="fr-FR"/>
              <a:t>Nom du niveau n-1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027B66B5-6455-E66C-4C2F-BC4F48F8BF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97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 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EA8FE1-3536-4920-2815-ACC26FF266A6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pour une image  12">
            <a:extLst>
              <a:ext uri="{FF2B5EF4-FFF2-40B4-BE49-F238E27FC236}">
                <a16:creationId xmlns:a16="http://schemas.microsoft.com/office/drawing/2014/main" id="{3ED1E83D-B343-A7E9-CDD7-541ACCBF0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67BA4199-7F89-C044-E254-4ABBC4D5F1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508" y="6292530"/>
            <a:ext cx="9862662" cy="170816"/>
          </a:xfrm>
        </p:spPr>
        <p:txBody>
          <a:bodyPr bIns="0" anchor="b" anchorCtr="0"/>
          <a:lstStyle>
            <a:lvl1pPr>
              <a:defRPr sz="900" cap="all" baseline="0">
                <a:solidFill>
                  <a:schemeClr val="bg1"/>
                </a:solidFill>
                <a:latin typeface="Montserrat Black" panose="00000A00000000000000" pitchFamily="50" charset="0"/>
              </a:defRPr>
            </a:lvl1pPr>
          </a:lstStyle>
          <a:p>
            <a:pPr lvl="0"/>
            <a:r>
              <a:rPr lang="fr-FR"/>
              <a:t>Nom du niveau n-1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E75FA659-5211-2444-A0B7-A963236B26E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98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e de titre 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EA8FE1-3536-4920-2815-ACC26FF266A6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pour une image  12">
            <a:extLst>
              <a:ext uri="{FF2B5EF4-FFF2-40B4-BE49-F238E27FC236}">
                <a16:creationId xmlns:a16="http://schemas.microsoft.com/office/drawing/2014/main" id="{3ED1E83D-B343-A7E9-CDD7-541ACCBF0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67BA4199-7F89-C044-E254-4ABBC4D5F1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508" y="6292530"/>
            <a:ext cx="9862662" cy="170816"/>
          </a:xfrm>
        </p:spPr>
        <p:txBody>
          <a:bodyPr bIns="0" anchor="b" anchorCtr="0"/>
          <a:lstStyle>
            <a:lvl1pPr>
              <a:defRPr sz="900" cap="all" baseline="0">
                <a:solidFill>
                  <a:schemeClr val="bg1"/>
                </a:solidFill>
                <a:latin typeface="Montserrat Black" panose="00000A00000000000000" pitchFamily="50" charset="0"/>
              </a:defRPr>
            </a:lvl1pPr>
          </a:lstStyle>
          <a:p>
            <a:pPr lvl="0"/>
            <a:r>
              <a:rPr lang="fr-FR"/>
              <a:t>Nom du niveau n-1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18FFA289-13CC-CAC8-624C-176B4A526A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97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 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EA8FE1-3536-4920-2815-ACC26FF266A6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pour une image  12">
            <a:extLst>
              <a:ext uri="{FF2B5EF4-FFF2-40B4-BE49-F238E27FC236}">
                <a16:creationId xmlns:a16="http://schemas.microsoft.com/office/drawing/2014/main" id="{3ED1E83D-B343-A7E9-CDD7-541ACCBF0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67BA4199-7F89-C044-E254-4ABBC4D5F1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508" y="6292530"/>
            <a:ext cx="9862662" cy="170816"/>
          </a:xfrm>
        </p:spPr>
        <p:txBody>
          <a:bodyPr bIns="0" anchor="b" anchorCtr="0"/>
          <a:lstStyle>
            <a:lvl1pPr>
              <a:defRPr sz="900" cap="all" baseline="0">
                <a:solidFill>
                  <a:schemeClr val="bg1"/>
                </a:solidFill>
                <a:latin typeface="Montserrat Black" panose="00000A00000000000000" pitchFamily="50" charset="0"/>
              </a:defRPr>
            </a:lvl1pPr>
          </a:lstStyle>
          <a:p>
            <a:pPr lvl="0"/>
            <a:r>
              <a:rPr lang="fr-FR"/>
              <a:t>Nom du niveau n-1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FCD1AEE5-1036-ED6B-ED1C-9499576721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43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apositive de titre 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EA8FE1-3536-4920-2815-ACC26FF266A6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pour une image  12">
            <a:extLst>
              <a:ext uri="{FF2B5EF4-FFF2-40B4-BE49-F238E27FC236}">
                <a16:creationId xmlns:a16="http://schemas.microsoft.com/office/drawing/2014/main" id="{3ED1E83D-B343-A7E9-CDD7-541ACCBF0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67BA4199-7F89-C044-E254-4ABBC4D5F1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508" y="6292530"/>
            <a:ext cx="9862662" cy="170816"/>
          </a:xfrm>
        </p:spPr>
        <p:txBody>
          <a:bodyPr bIns="0" anchor="b" anchorCtr="0"/>
          <a:lstStyle>
            <a:lvl1pPr>
              <a:defRPr sz="900" cap="all" baseline="0">
                <a:solidFill>
                  <a:schemeClr val="bg1"/>
                </a:solidFill>
                <a:latin typeface="Montserrat Black" panose="00000A00000000000000" pitchFamily="50" charset="0"/>
              </a:defRPr>
            </a:lvl1pPr>
          </a:lstStyle>
          <a:p>
            <a:pPr lvl="0"/>
            <a:r>
              <a:rPr lang="fr-FR"/>
              <a:t>Nom du niveau n-1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94551305-9DC6-53D8-46F5-2412003C26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49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accent2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rgbClr val="0A0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67BA4199-7F89-C044-E254-4ABBC4D5F1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508" y="6292530"/>
            <a:ext cx="9862662" cy="170816"/>
          </a:xfrm>
        </p:spPr>
        <p:txBody>
          <a:bodyPr bIns="0" anchor="b" anchorCtr="0"/>
          <a:lstStyle>
            <a:lvl1pPr>
              <a:defRPr sz="900" cap="all" baseline="0">
                <a:solidFill>
                  <a:schemeClr val="accent1"/>
                </a:solidFill>
                <a:latin typeface="Montserrat Black" panose="00000A00000000000000" pitchFamily="50" charset="0"/>
              </a:defRPr>
            </a:lvl1pPr>
          </a:lstStyle>
          <a:p>
            <a:pPr lvl="0"/>
            <a:r>
              <a:rPr lang="fr-FR"/>
              <a:t>Nom du niveau n-1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967B300-6E90-FB49-1C65-A462B41A2DBE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D6605DE-E8F7-35BC-FF51-017DCDD893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34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 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47271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29454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99A7AF5D-DB0E-7D90-2CCC-989B70A761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7717122-6FA0-3237-9F1D-21B6A49A4929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6068CF5A-8D77-4200-F0C1-046337B440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95FFBE-FA99-83D2-E91D-67E720590449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9B388C5F-FF5F-6C11-AE40-972FC95249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25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67BA4199-7F89-C044-E254-4ABBC4D5F1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508" y="6292530"/>
            <a:ext cx="9862662" cy="170816"/>
          </a:xfrm>
        </p:spPr>
        <p:txBody>
          <a:bodyPr bIns="0" anchor="b" anchorCtr="0"/>
          <a:lstStyle>
            <a:lvl1pPr>
              <a:defRPr sz="900" cap="all" baseline="0">
                <a:solidFill>
                  <a:schemeClr val="bg1"/>
                </a:solidFill>
                <a:latin typeface="Montserrat Black" panose="00000A00000000000000" pitchFamily="50" charset="0"/>
              </a:defRPr>
            </a:lvl1pPr>
          </a:lstStyle>
          <a:p>
            <a:pPr lvl="0"/>
            <a:r>
              <a:rPr lang="fr-FR"/>
              <a:t>Nom du niveau n-1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967B300-6E90-FB49-1C65-A462B41A2DBE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A5E78C7-3F30-2A13-7776-9C3043760F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98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67BA4199-7F89-C044-E254-4ABBC4D5F1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508" y="6292530"/>
            <a:ext cx="9862662" cy="170816"/>
          </a:xfrm>
        </p:spPr>
        <p:txBody>
          <a:bodyPr bIns="0" anchor="b" anchorCtr="0"/>
          <a:lstStyle>
            <a:lvl1pPr>
              <a:defRPr sz="900" cap="all" baseline="0">
                <a:solidFill>
                  <a:schemeClr val="bg1"/>
                </a:solidFill>
                <a:latin typeface="Montserrat Black" panose="00000A00000000000000" pitchFamily="50" charset="0"/>
              </a:defRPr>
            </a:lvl1pPr>
          </a:lstStyle>
          <a:p>
            <a:pPr lvl="0"/>
            <a:r>
              <a:rPr lang="fr-FR"/>
              <a:t>Nom du niveau n-1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967B300-6E90-FB49-1C65-A462B41A2DBE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E54EFACA-0BA5-6C77-6F5D-8F57403186A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000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 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67BA4199-7F89-C044-E254-4ABBC4D5F1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508" y="6292530"/>
            <a:ext cx="9862662" cy="170816"/>
          </a:xfrm>
        </p:spPr>
        <p:txBody>
          <a:bodyPr bIns="0" anchor="b" anchorCtr="0"/>
          <a:lstStyle>
            <a:lvl1pPr>
              <a:defRPr sz="900" cap="all" baseline="0">
                <a:solidFill>
                  <a:schemeClr val="bg1"/>
                </a:solidFill>
                <a:latin typeface="Montserrat Black" panose="00000A00000000000000" pitchFamily="50" charset="0"/>
              </a:defRPr>
            </a:lvl1pPr>
          </a:lstStyle>
          <a:p>
            <a:pPr lvl="0"/>
            <a:r>
              <a:rPr lang="fr-FR"/>
              <a:t>Nom du niveau n-1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967B300-6E90-FB49-1C65-A462B41A2DBE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8786DA43-4C17-565F-2A0B-FAA637BD53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49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apositive de titre 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67BA4199-7F89-C044-E254-4ABBC4D5F1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508" y="6292530"/>
            <a:ext cx="9862662" cy="170816"/>
          </a:xfrm>
        </p:spPr>
        <p:txBody>
          <a:bodyPr bIns="0" anchor="b" anchorCtr="0"/>
          <a:lstStyle>
            <a:lvl1pPr>
              <a:defRPr sz="900" cap="all" baseline="0">
                <a:solidFill>
                  <a:schemeClr val="bg1"/>
                </a:solidFill>
                <a:latin typeface="Montserrat Black" panose="00000A00000000000000" pitchFamily="50" charset="0"/>
              </a:defRPr>
            </a:lvl1pPr>
          </a:lstStyle>
          <a:p>
            <a:pPr lvl="0"/>
            <a:r>
              <a:rPr lang="fr-FR"/>
              <a:t>Nom du niveau n-1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967B300-6E90-FB49-1C65-A462B41A2DBE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7B376528-69AE-8A1D-A6CA-BE41A0B0BB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20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apositive de titre 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67BA4199-7F89-C044-E254-4ABBC4D5F1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508" y="6292530"/>
            <a:ext cx="9862662" cy="170816"/>
          </a:xfrm>
        </p:spPr>
        <p:txBody>
          <a:bodyPr bIns="0" anchor="b" anchorCtr="0"/>
          <a:lstStyle>
            <a:lvl1pPr>
              <a:defRPr sz="900" cap="all" baseline="0">
                <a:solidFill>
                  <a:schemeClr val="bg1"/>
                </a:solidFill>
                <a:latin typeface="Montserrat Black" panose="00000A00000000000000" pitchFamily="50" charset="0"/>
              </a:defRPr>
            </a:lvl1pPr>
          </a:lstStyle>
          <a:p>
            <a:pPr lvl="0"/>
            <a:r>
              <a:rPr lang="fr-FR"/>
              <a:t>Nom du niveau n-1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967B300-6E90-FB49-1C65-A462B41A2DBE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AF8E7D81-2CFB-BB8C-B619-109E375094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667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apositive de titre 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67BA4199-7F89-C044-E254-4ABBC4D5F1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508" y="6292530"/>
            <a:ext cx="9862662" cy="170816"/>
          </a:xfrm>
        </p:spPr>
        <p:txBody>
          <a:bodyPr bIns="0" anchor="b" anchorCtr="0"/>
          <a:lstStyle>
            <a:lvl1pPr>
              <a:defRPr sz="900" cap="all" baseline="0">
                <a:solidFill>
                  <a:schemeClr val="bg1"/>
                </a:solidFill>
                <a:latin typeface="Montserrat Black" panose="00000A00000000000000" pitchFamily="50" charset="0"/>
              </a:defRPr>
            </a:lvl1pPr>
          </a:lstStyle>
          <a:p>
            <a:pPr lvl="0"/>
            <a:r>
              <a:rPr lang="fr-FR"/>
              <a:t>Nom du niveau n-1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967B300-6E90-FB49-1C65-A462B41A2DBE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D9A5416F-3DE7-FD0A-384A-E6BCC695C1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96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2928" y="4791666"/>
            <a:ext cx="3619500" cy="513987"/>
          </a:xfrm>
        </p:spPr>
        <p:txBody>
          <a:bodyPr anchor="b"/>
          <a:lstStyle>
            <a:lvl1pPr algn="l">
              <a:lnSpc>
                <a:spcPct val="80000"/>
              </a:lnSpc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2928" y="5300212"/>
            <a:ext cx="3619500" cy="286232"/>
          </a:xfrm>
        </p:spPr>
        <p:txBody>
          <a:bodyPr wrap="square">
            <a:spAutoFit/>
          </a:bodyPr>
          <a:lstStyle>
            <a:lvl1pPr marL="0" indent="0" algn="l">
              <a:buNone/>
              <a:defRPr sz="1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accent2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40438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B07CC52F-DB8C-BB60-E49B-D4F61AF99E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9" y="6449497"/>
            <a:ext cx="4914791" cy="203133"/>
          </a:xfrm>
        </p:spPr>
        <p:txBody>
          <a:bodyPr anchor="b" anchorCtr="0"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8816BB-FBDB-DD91-1EAF-665D46834023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rgbClr val="0A0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D0242162-C8E1-8732-FB20-67B332CD41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38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2928" y="4373090"/>
            <a:ext cx="3619500" cy="932563"/>
          </a:xfrm>
        </p:spPr>
        <p:txBody>
          <a:bodyPr anchor="b"/>
          <a:lstStyle>
            <a:lvl1pPr algn="l">
              <a:lnSpc>
                <a:spcPct val="8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2928" y="5300212"/>
            <a:ext cx="3619500" cy="286232"/>
          </a:xfrm>
        </p:spPr>
        <p:txBody>
          <a:bodyPr wrap="square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40438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A85EF71E-7737-5A7B-FE80-4043CC69B8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9" y="6449497"/>
            <a:ext cx="4914791" cy="203133"/>
          </a:xfrm>
        </p:spPr>
        <p:txBody>
          <a:bodyPr anchor="b" anchorCtr="0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5E1968-FD60-BB62-D227-72F01869909F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721D38C6-A3D5-5842-EBF4-A0F8C98A2B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684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 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2928" y="4373090"/>
            <a:ext cx="3619500" cy="932563"/>
          </a:xfrm>
        </p:spPr>
        <p:txBody>
          <a:bodyPr anchor="b"/>
          <a:lstStyle>
            <a:lvl1pPr algn="l">
              <a:lnSpc>
                <a:spcPct val="8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2928" y="5300212"/>
            <a:ext cx="3619500" cy="286232"/>
          </a:xfrm>
        </p:spPr>
        <p:txBody>
          <a:bodyPr wrap="square">
            <a:sp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40438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83488C11-948E-7420-68CD-64D3087F0A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9" y="6449497"/>
            <a:ext cx="4914791" cy="203133"/>
          </a:xfrm>
        </p:spPr>
        <p:txBody>
          <a:bodyPr anchor="b" anchorCtr="0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46BC98-541D-E920-EE3E-A598D5F9C3E5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D4653CDF-4335-B608-BA29-80F7705FC6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9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 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2928" y="4373090"/>
            <a:ext cx="3619500" cy="932563"/>
          </a:xfrm>
        </p:spPr>
        <p:txBody>
          <a:bodyPr anchor="b"/>
          <a:lstStyle>
            <a:lvl1pPr algn="l">
              <a:lnSpc>
                <a:spcPct val="8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2928" y="5300212"/>
            <a:ext cx="3619500" cy="286232"/>
          </a:xfrm>
        </p:spPr>
        <p:txBody>
          <a:bodyPr wrap="square">
            <a:sp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40438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0BDADA6F-679C-F2E4-40A1-D37FDFE6AC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9" y="6449497"/>
            <a:ext cx="4914791" cy="203133"/>
          </a:xfrm>
        </p:spPr>
        <p:txBody>
          <a:bodyPr anchor="b" anchorCtr="0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C0875D-4E5B-443A-CC28-31E5CB350331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44D1EB51-1333-0381-67E3-EB46692FA4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9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 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47271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29454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99A7AF5D-DB0E-7D90-2CCC-989B70A761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A068286-534B-FD70-8ECD-BE674B01FE29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623A0287-43FA-7A4F-EEE1-FAEAD17B5A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F6369C-45EB-847C-B5C3-53E9B8752827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F7471361-020A-A426-FC34-93AC7301C4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011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 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2928" y="4373090"/>
            <a:ext cx="3619500" cy="932563"/>
          </a:xfrm>
        </p:spPr>
        <p:txBody>
          <a:bodyPr anchor="b"/>
          <a:lstStyle>
            <a:lvl1pPr algn="l">
              <a:lnSpc>
                <a:spcPct val="8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2928" y="5300212"/>
            <a:ext cx="3619500" cy="286232"/>
          </a:xfrm>
        </p:spPr>
        <p:txBody>
          <a:bodyPr wrap="square">
            <a:sp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40438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5FA281B1-D253-9BB5-F0B3-9B7A388D2A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9" y="6449497"/>
            <a:ext cx="4914791" cy="203133"/>
          </a:xfrm>
        </p:spPr>
        <p:txBody>
          <a:bodyPr anchor="b" anchorCtr="0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3C8CF0-12DF-D3C7-560D-F2E5C39598EB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090247A3-35DC-B265-F144-719F11A9F5C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080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 F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2928" y="4373090"/>
            <a:ext cx="3619500" cy="932563"/>
          </a:xfrm>
        </p:spPr>
        <p:txBody>
          <a:bodyPr anchor="b"/>
          <a:lstStyle>
            <a:lvl1pPr algn="l">
              <a:lnSpc>
                <a:spcPct val="8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2928" y="5300212"/>
            <a:ext cx="3619500" cy="286232"/>
          </a:xfrm>
        </p:spPr>
        <p:txBody>
          <a:bodyPr wrap="square">
            <a:sp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40438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FDB09D47-79BD-C2C2-BBC3-1B9272916E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9" y="6449497"/>
            <a:ext cx="4914791" cy="203133"/>
          </a:xfrm>
        </p:spPr>
        <p:txBody>
          <a:bodyPr anchor="b" anchorCtr="0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4D9EC9-B9DE-8B17-A8AB-BA03625185A3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60A5CA66-31E5-C1CD-7ED2-3339C867C68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216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 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2928" y="4373090"/>
            <a:ext cx="3619500" cy="932563"/>
          </a:xfrm>
        </p:spPr>
        <p:txBody>
          <a:bodyPr anchor="b"/>
          <a:lstStyle>
            <a:lvl1pPr algn="l">
              <a:lnSpc>
                <a:spcPct val="8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2928" y="5300212"/>
            <a:ext cx="3619500" cy="286232"/>
          </a:xfrm>
        </p:spPr>
        <p:txBody>
          <a:bodyPr wrap="square">
            <a:sp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40438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D6244EE7-303E-5934-960B-CCA46BCEF0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9" y="6449497"/>
            <a:ext cx="4914791" cy="203133"/>
          </a:xfrm>
        </p:spPr>
        <p:txBody>
          <a:bodyPr anchor="b" anchorCtr="0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DE19A2-0870-9677-E827-3E86851D662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FBC678B2-2D37-ACE6-62B6-80B22CB98DF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78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43300"/>
            <a:ext cx="12192000" cy="33147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4270" y="1634431"/>
            <a:ext cx="4054929" cy="1031436"/>
          </a:xfrm>
        </p:spPr>
        <p:txBody>
          <a:bodyPr anchor="b"/>
          <a:lstStyle>
            <a:lvl1pPr algn="l">
              <a:lnSpc>
                <a:spcPct val="80000"/>
              </a:lnSpc>
              <a:defRPr sz="3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271" y="2652206"/>
            <a:ext cx="4054928" cy="313932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accent2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1B40FFE0-19C0-144F-B55E-C2D0619170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455" y="232996"/>
            <a:ext cx="8599198" cy="164794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760016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43300"/>
            <a:ext cx="12192000" cy="33147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4270" y="1634431"/>
            <a:ext cx="4054929" cy="1031436"/>
          </a:xfrm>
        </p:spPr>
        <p:txBody>
          <a:bodyPr anchor="b"/>
          <a:lstStyle>
            <a:lvl1pPr algn="l">
              <a:lnSpc>
                <a:spcPct val="8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271" y="2652206"/>
            <a:ext cx="4054928" cy="313932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EBB609C8-492E-4E29-BDDF-3FD0AD2F50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455" y="232996"/>
            <a:ext cx="8599198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95369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 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43300"/>
            <a:ext cx="12192000" cy="33147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4270" y="1634431"/>
            <a:ext cx="4054929" cy="1031436"/>
          </a:xfrm>
        </p:spPr>
        <p:txBody>
          <a:bodyPr anchor="b"/>
          <a:lstStyle>
            <a:lvl1pPr algn="l">
              <a:lnSpc>
                <a:spcPct val="8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271" y="2652206"/>
            <a:ext cx="4054928" cy="313932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DD5D9ACB-71BF-D953-2B46-C54DBA2174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455" y="232996"/>
            <a:ext cx="8599198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282387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 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43300"/>
            <a:ext cx="12192000" cy="33147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4270" y="1634431"/>
            <a:ext cx="4054929" cy="1031436"/>
          </a:xfrm>
        </p:spPr>
        <p:txBody>
          <a:bodyPr anchor="b"/>
          <a:lstStyle>
            <a:lvl1pPr algn="l">
              <a:lnSpc>
                <a:spcPct val="8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271" y="2652206"/>
            <a:ext cx="4054928" cy="313932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F05A243A-2439-EFA1-20CC-3566018443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455" y="232996"/>
            <a:ext cx="8599198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134875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 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43300"/>
            <a:ext cx="12192000" cy="33147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4270" y="1634431"/>
            <a:ext cx="4054929" cy="1031436"/>
          </a:xfrm>
        </p:spPr>
        <p:txBody>
          <a:bodyPr anchor="b"/>
          <a:lstStyle>
            <a:lvl1pPr algn="l">
              <a:lnSpc>
                <a:spcPct val="8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271" y="2652206"/>
            <a:ext cx="4054928" cy="313932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C93DD7A3-A463-0B4E-FC71-3D23B756EE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455" y="232996"/>
            <a:ext cx="8599198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614242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 F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43300"/>
            <a:ext cx="12192000" cy="33147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4270" y="1634431"/>
            <a:ext cx="4054929" cy="1031436"/>
          </a:xfrm>
        </p:spPr>
        <p:txBody>
          <a:bodyPr anchor="b"/>
          <a:lstStyle>
            <a:lvl1pPr algn="l">
              <a:lnSpc>
                <a:spcPct val="8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271" y="2652206"/>
            <a:ext cx="4054928" cy="313932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01830C4A-9A26-58D5-1D49-6CB0B10EC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455" y="232996"/>
            <a:ext cx="8599198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100176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 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43300"/>
            <a:ext cx="12192000" cy="33147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4270" y="1634431"/>
            <a:ext cx="4054929" cy="1031436"/>
          </a:xfrm>
        </p:spPr>
        <p:txBody>
          <a:bodyPr anchor="b"/>
          <a:lstStyle>
            <a:lvl1pPr algn="l">
              <a:lnSpc>
                <a:spcPct val="8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271" y="2652206"/>
            <a:ext cx="4054928" cy="313932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D01BF547-B7C1-0E7B-8F8C-12298D444E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455" y="232996"/>
            <a:ext cx="8599198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9163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 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47271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29454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99A7AF5D-DB0E-7D90-2CCC-989B70A761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67F53CF-EBAA-0AD7-7D11-72BF52595F97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A2D99D62-4ECB-0520-72AD-BD76D5F204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AE0D32-5A84-5E8A-90DD-87C89CE2463E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CA3EE156-FC17-E24A-5CC9-968D953A22F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137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47271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29454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2E1D5262-0B4C-C910-8E2A-ECFE01E24B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accent2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CDC64C-8A31-EB06-3326-9690DB4D10ED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pour une image  12">
            <a:extLst>
              <a:ext uri="{FF2B5EF4-FFF2-40B4-BE49-F238E27FC236}">
                <a16:creationId xmlns:a16="http://schemas.microsoft.com/office/drawing/2014/main" id="{B5486F97-F532-07C5-CF14-C7795E8076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BDDA92-0CB3-65A6-4614-21596F61CDC3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CC00ACD-2892-88B6-79B9-389755FE04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707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47271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29454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7D241A59-A037-DB2A-AF89-9E38910BBB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4AF8D3-9A1E-C962-6541-E65BDBEAAC3E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12">
            <a:extLst>
              <a:ext uri="{FF2B5EF4-FFF2-40B4-BE49-F238E27FC236}">
                <a16:creationId xmlns:a16="http://schemas.microsoft.com/office/drawing/2014/main" id="{40B6F5B7-F4C4-7553-9949-78FF0DA0EB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13E90E02-AC75-B19B-474B-C4E9836B9B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D128BA-8977-A2EC-B1E5-554C29A4771F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98C44147-839C-768E-156E-D0A3573A847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440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 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47271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29454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99A7AF5D-DB0E-7D90-2CCC-989B70A761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917D15-A797-A25A-A0C6-F8D91CAECAF8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12">
            <a:extLst>
              <a:ext uri="{FF2B5EF4-FFF2-40B4-BE49-F238E27FC236}">
                <a16:creationId xmlns:a16="http://schemas.microsoft.com/office/drawing/2014/main" id="{5B20DBCA-449C-CFFA-4BB6-F59E07C92E1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E0264476-A3F2-8AAB-A2A4-8BE976678C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706910-8A9C-81BA-A1FA-C6BFDA5C86D2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A09D0871-9135-5863-9D04-F09685B9CA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306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 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47271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29454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99A7AF5D-DB0E-7D90-2CCC-989B70A761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183D08-E366-E617-522F-352A3FD1B16D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12">
            <a:extLst>
              <a:ext uri="{FF2B5EF4-FFF2-40B4-BE49-F238E27FC236}">
                <a16:creationId xmlns:a16="http://schemas.microsoft.com/office/drawing/2014/main" id="{ACDB5B8E-FF4C-0DA2-460F-2DA0B57CBD9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AC6280E9-D9D9-4F74-EF4C-6157DCE1B2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02CD16-D3FF-2105-B2DD-D95E9B96DDED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4DBAD553-C9E7-AFE0-F83D-D0B3E3B042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616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 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47271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29454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99A7AF5D-DB0E-7D90-2CCC-989B70A761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FDA8D4-6AB8-9E1E-99E6-060101CD8589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12">
            <a:extLst>
              <a:ext uri="{FF2B5EF4-FFF2-40B4-BE49-F238E27FC236}">
                <a16:creationId xmlns:a16="http://schemas.microsoft.com/office/drawing/2014/main" id="{F0C3119E-ADBC-3A60-A743-B391A7AD04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E5104D38-E745-870F-4CA0-BF1272E6F2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45EAA4-4102-9A0D-3512-864E696193B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E95C33CF-512B-F1E4-BE59-FE65D29EBE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86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 F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47271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29454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99A7AF5D-DB0E-7D90-2CCC-989B70A761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DA2FD-E99E-61CB-C2D4-E582768C5FA2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12">
            <a:extLst>
              <a:ext uri="{FF2B5EF4-FFF2-40B4-BE49-F238E27FC236}">
                <a16:creationId xmlns:a16="http://schemas.microsoft.com/office/drawing/2014/main" id="{9F72EB53-B4AF-6DD1-8652-0C44F602863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238245C9-56F8-D9AE-05C3-DB2FD67F9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16117F-ADE0-79AF-250F-6B4A6E9EEF21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6ACDFC34-A6F8-6753-EE8C-EBB1D47245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736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 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47271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29454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99A7AF5D-DB0E-7D90-2CCC-989B70A761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7289D3-CB0F-FC19-8F1B-C870AC793A4F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12">
            <a:extLst>
              <a:ext uri="{FF2B5EF4-FFF2-40B4-BE49-F238E27FC236}">
                <a16:creationId xmlns:a16="http://schemas.microsoft.com/office/drawing/2014/main" id="{F80A1B90-A3A8-C0F0-435C-87660523246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C81C80F6-43D3-5912-97F2-48F492E5C7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7B7CB2-8364-03C5-0CDF-F3AAA80F4ED3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562C4419-5070-81BA-C73D-649F2BBE38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844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accent2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FDC1CA-C781-4AB9-2506-F012AF2E4798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pour une image  12">
            <a:extLst>
              <a:ext uri="{FF2B5EF4-FFF2-40B4-BE49-F238E27FC236}">
                <a16:creationId xmlns:a16="http://schemas.microsoft.com/office/drawing/2014/main" id="{EC498897-5ACC-7B74-BD40-20D613166BD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F3717-D8BC-72C8-EBFA-445DCB9D73AA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73E6636A-BADC-9584-2C71-184D98D97B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728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292D4CF8-A926-ED9D-183B-D00E2E05DF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A9D2C8-C1C5-651A-0D12-BBB4C9B455E6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pour une image  12">
            <a:extLst>
              <a:ext uri="{FF2B5EF4-FFF2-40B4-BE49-F238E27FC236}">
                <a16:creationId xmlns:a16="http://schemas.microsoft.com/office/drawing/2014/main" id="{8017738C-D124-2361-133E-3276FB2AE0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BC94A0-8B43-9F5A-2516-5A3759403337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44443449-5038-B122-E19E-FAFD3A4027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605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 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BF729C3D-2B92-60C0-59A2-D468DA94CB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D1E303-BEA2-CDE4-932F-D91BBCCFEF66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pour une image  12">
            <a:extLst>
              <a:ext uri="{FF2B5EF4-FFF2-40B4-BE49-F238E27FC236}">
                <a16:creationId xmlns:a16="http://schemas.microsoft.com/office/drawing/2014/main" id="{D20FAEA0-224F-2A56-8F06-747BE0B6256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C02ACF-CD7D-1F95-FE29-30A8333E4B7A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D18DC796-453C-8056-CA40-4473D388E9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65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 F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47271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29454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99A7AF5D-DB0E-7D90-2CCC-989B70A761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D1C276D-474F-7B8B-6268-7AE9E36C1B0B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B32D6A92-46E8-4FBC-9E9E-D586200C28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A4A657-09BA-257D-ED85-710F10E07D00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Graphique 24">
            <a:extLst>
              <a:ext uri="{FF2B5EF4-FFF2-40B4-BE49-F238E27FC236}">
                <a16:creationId xmlns:a16="http://schemas.microsoft.com/office/drawing/2014/main" id="{BEF91673-E239-8928-A3AD-4A52B7D182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585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 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9E3E259C-E545-36FE-1225-E7D5336C6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A355DE-EE3F-B126-B97B-8950468C1A3A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pour une image  12">
            <a:extLst>
              <a:ext uri="{FF2B5EF4-FFF2-40B4-BE49-F238E27FC236}">
                <a16:creationId xmlns:a16="http://schemas.microsoft.com/office/drawing/2014/main" id="{0746701A-14F9-0CAA-58D7-B4433105D9A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756420-CE69-AA7A-BBB5-A94C43321AAF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341B4092-4F24-5812-DA7E-1B18E1B5D8D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783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 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9DF2EFAC-62AB-71AB-E388-A9C122008F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F1E561-C7B4-F991-DDAD-990971C77F1E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pour une image  12">
            <a:extLst>
              <a:ext uri="{FF2B5EF4-FFF2-40B4-BE49-F238E27FC236}">
                <a16:creationId xmlns:a16="http://schemas.microsoft.com/office/drawing/2014/main" id="{CDAC9F47-2DE8-8737-21D0-13D385AC684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CB1DBF-7012-52B6-C5FE-891847FF0A28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8888BF3E-041E-AAF1-8575-F179F23C17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715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 F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FD65F947-C2FC-B401-80AB-CDD8BB0962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480376-5B21-1212-569C-7460464FDE6D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pour une image  12">
            <a:extLst>
              <a:ext uri="{FF2B5EF4-FFF2-40B4-BE49-F238E27FC236}">
                <a16:creationId xmlns:a16="http://schemas.microsoft.com/office/drawing/2014/main" id="{79214373-A7EE-BEE3-36C5-4D35330F324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42D8DD-F1C0-17E0-50B8-91AF05392683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F14373BD-A7BD-09B2-8823-A2DF9B26E0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523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 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0C81F077-F46E-0A59-C6A6-FDB413CC66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16E6D-DB4E-95A0-561C-38AA7A793842}"/>
              </a:ext>
            </a:extLst>
          </p:cNvPr>
          <p:cNvSpPr/>
          <p:nvPr userDrawn="1"/>
        </p:nvSpPr>
        <p:spPr>
          <a:xfrm>
            <a:off x="231527" y="232995"/>
            <a:ext cx="11744260" cy="6405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pour une image  12">
            <a:extLst>
              <a:ext uri="{FF2B5EF4-FFF2-40B4-BE49-F238E27FC236}">
                <a16:creationId xmlns:a16="http://schemas.microsoft.com/office/drawing/2014/main" id="{E4512FEE-5154-0630-F6BD-AD347798FFC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FBEF97-CCC1-3B23-6678-2D9B5E050BD9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AC34FFFD-F371-6EC6-3332-FF4DA94FD23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039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43300"/>
            <a:ext cx="12192000" cy="33147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4270" y="1634431"/>
            <a:ext cx="4054929" cy="1031436"/>
          </a:xfrm>
        </p:spPr>
        <p:txBody>
          <a:bodyPr anchor="b"/>
          <a:lstStyle>
            <a:lvl1pPr algn="l">
              <a:lnSpc>
                <a:spcPct val="80000"/>
              </a:lnSpc>
              <a:defRPr sz="3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271" y="2652206"/>
            <a:ext cx="4054928" cy="313932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accent2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1B40FFE0-19C0-144F-B55E-C2D0619170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986" y="232996"/>
            <a:ext cx="7945296" cy="155092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BDBBEC7A-D785-6C15-28F9-8D80762E54A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4308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43300"/>
            <a:ext cx="12192000" cy="33147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4270" y="1634431"/>
            <a:ext cx="4054929" cy="1031436"/>
          </a:xfrm>
        </p:spPr>
        <p:txBody>
          <a:bodyPr anchor="b"/>
          <a:lstStyle>
            <a:lvl1pPr algn="l">
              <a:lnSpc>
                <a:spcPct val="8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271" y="2652206"/>
            <a:ext cx="4054928" cy="313932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87B81336-556D-97DC-F189-C88A51661A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986" y="232996"/>
            <a:ext cx="7945296" cy="155092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pour une image  12">
            <a:extLst>
              <a:ext uri="{FF2B5EF4-FFF2-40B4-BE49-F238E27FC236}">
                <a16:creationId xmlns:a16="http://schemas.microsoft.com/office/drawing/2014/main" id="{4168C273-D228-B9B7-1DF2-D370CDC82D4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6820169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 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43300"/>
            <a:ext cx="12192000" cy="33147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4270" y="1634431"/>
            <a:ext cx="4054929" cy="1031436"/>
          </a:xfrm>
        </p:spPr>
        <p:txBody>
          <a:bodyPr anchor="b"/>
          <a:lstStyle>
            <a:lvl1pPr algn="l">
              <a:lnSpc>
                <a:spcPct val="8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271" y="2652206"/>
            <a:ext cx="4054928" cy="313932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4067CBFA-4686-C86E-B802-DBFDE571C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986" y="232996"/>
            <a:ext cx="7945296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pour une image  12">
            <a:extLst>
              <a:ext uri="{FF2B5EF4-FFF2-40B4-BE49-F238E27FC236}">
                <a16:creationId xmlns:a16="http://schemas.microsoft.com/office/drawing/2014/main" id="{A0FCAEA5-C4A0-7F86-EA37-DA0719B6FD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8344629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 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43300"/>
            <a:ext cx="12192000" cy="33147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4270" y="1634431"/>
            <a:ext cx="4054929" cy="1031436"/>
          </a:xfrm>
        </p:spPr>
        <p:txBody>
          <a:bodyPr anchor="b"/>
          <a:lstStyle>
            <a:lvl1pPr algn="l">
              <a:lnSpc>
                <a:spcPct val="8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271" y="2652206"/>
            <a:ext cx="4054928" cy="313932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D61035EB-92B9-99FF-935D-50663AFD28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986" y="232996"/>
            <a:ext cx="7945296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pour une image  12">
            <a:extLst>
              <a:ext uri="{FF2B5EF4-FFF2-40B4-BE49-F238E27FC236}">
                <a16:creationId xmlns:a16="http://schemas.microsoft.com/office/drawing/2014/main" id="{BD648FD8-525A-0679-119C-31B21A1DFD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940473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 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43300"/>
            <a:ext cx="12192000" cy="33147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4270" y="1634431"/>
            <a:ext cx="4054929" cy="1031436"/>
          </a:xfrm>
        </p:spPr>
        <p:txBody>
          <a:bodyPr anchor="b"/>
          <a:lstStyle>
            <a:lvl1pPr algn="l">
              <a:lnSpc>
                <a:spcPct val="8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271" y="2652206"/>
            <a:ext cx="4054928" cy="313932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4F4CFC89-EE68-2D62-BD21-ACF7451C08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986" y="232996"/>
            <a:ext cx="7945296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pour une image  12">
            <a:extLst>
              <a:ext uri="{FF2B5EF4-FFF2-40B4-BE49-F238E27FC236}">
                <a16:creationId xmlns:a16="http://schemas.microsoft.com/office/drawing/2014/main" id="{79E4AE83-CB79-3F74-94D5-A7C9CE81E9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3624598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 F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43300"/>
            <a:ext cx="12192000" cy="33147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4270" y="1634431"/>
            <a:ext cx="4054929" cy="1031436"/>
          </a:xfrm>
        </p:spPr>
        <p:txBody>
          <a:bodyPr anchor="b"/>
          <a:lstStyle>
            <a:lvl1pPr algn="l">
              <a:lnSpc>
                <a:spcPct val="8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271" y="2652206"/>
            <a:ext cx="4054928" cy="313932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7ADE3890-AA3F-406F-9206-CA8660138F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986" y="232996"/>
            <a:ext cx="7945296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pour une image  12">
            <a:extLst>
              <a:ext uri="{FF2B5EF4-FFF2-40B4-BE49-F238E27FC236}">
                <a16:creationId xmlns:a16="http://schemas.microsoft.com/office/drawing/2014/main" id="{11CB6AE0-2E96-A25F-93D2-4590525FB67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872672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 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47271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29454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99A7AF5D-DB0E-7D90-2CCC-989B70A761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51FD85B-00A3-7092-AB89-484534FCBC4D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37C15340-5A5C-C865-6914-65965567DC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DB3952-38A5-C986-94D5-78F7F799AC6B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Graphique 24">
            <a:extLst>
              <a:ext uri="{FF2B5EF4-FFF2-40B4-BE49-F238E27FC236}">
                <a16:creationId xmlns:a16="http://schemas.microsoft.com/office/drawing/2014/main" id="{69F97BEC-95B9-9050-5491-B0531BF989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683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 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C30C3B73-D532-1D0A-D58E-3A709ABE4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43300"/>
            <a:ext cx="12192000" cy="33147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4270" y="1634431"/>
            <a:ext cx="4054929" cy="1031436"/>
          </a:xfrm>
        </p:spPr>
        <p:txBody>
          <a:bodyPr anchor="b"/>
          <a:lstStyle>
            <a:lvl1pPr algn="l">
              <a:lnSpc>
                <a:spcPct val="8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271" y="2652206"/>
            <a:ext cx="4054928" cy="313932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3C9B272A-CC0F-4800-73B3-CAA45F464E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986" y="232996"/>
            <a:ext cx="7945296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pour une image  12">
            <a:extLst>
              <a:ext uri="{FF2B5EF4-FFF2-40B4-BE49-F238E27FC236}">
                <a16:creationId xmlns:a16="http://schemas.microsoft.com/office/drawing/2014/main" id="{460B1779-5E93-75D4-9F85-158FAB3CB28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413" y="78660"/>
            <a:ext cx="1079850" cy="40929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200"/>
            </a:lvl1pPr>
          </a:lstStyle>
          <a:p>
            <a:r>
              <a:rPr lang="fr-FR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497143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7D5C8-1478-352B-4C27-9C42DB1B5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545" y="2013512"/>
            <a:ext cx="1034360" cy="646331"/>
          </a:xfrm>
        </p:spPr>
        <p:txBody>
          <a:bodyPr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r-FR"/>
              <a:t>00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8D3CBAC-9A86-397C-7661-91F70D16FC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7545" y="224063"/>
            <a:ext cx="4306246" cy="701731"/>
          </a:xfrm>
        </p:spPr>
        <p:txBody>
          <a:bodyPr wrap="square">
            <a:spAutoFit/>
          </a:bodyPr>
          <a:lstStyle>
            <a:lvl1pPr>
              <a:defRPr sz="4400" b="1" cap="none" baseline="0">
                <a:solidFill>
                  <a:srgbClr val="0A0082"/>
                </a:solidFill>
                <a:latin typeface="+mj-lt"/>
              </a:defRPr>
            </a:lvl1pPr>
          </a:lstStyle>
          <a:p>
            <a:pPr lvl="0"/>
            <a:r>
              <a:rPr lang="fr-FR"/>
              <a:t>Sommaire 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E6FE08E3-AF0F-B328-7B4D-DA0DD8EAE0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6716" y="2191316"/>
            <a:ext cx="2650053" cy="290721"/>
          </a:xfrm>
        </p:spPr>
        <p:txBody>
          <a:bodyPr wrap="square" anchor="ctr" anchorCtr="0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600" b="1" cap="all" baseline="0">
                <a:solidFill>
                  <a:srgbClr val="0A008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de partie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AA6A9FF5-86D9-FD9D-1E04-B97CBB64EC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7820" y="2784670"/>
            <a:ext cx="3028949" cy="286232"/>
          </a:xfrm>
        </p:spPr>
        <p:txBody>
          <a:bodyPr>
            <a:spAutoFit/>
          </a:bodyPr>
          <a:lstStyle>
            <a:lvl1pPr>
              <a:tabLst>
                <a:tab pos="357188" algn="l"/>
              </a:tabLst>
              <a:defRPr sz="1400" b="1"/>
            </a:lvl1pPr>
            <a:lvl2pPr marL="357188" indent="0">
              <a:spcBef>
                <a:spcPts val="500"/>
              </a:spcBef>
              <a:spcAft>
                <a:spcPts val="0"/>
              </a:spcAft>
              <a:tabLst>
                <a:tab pos="628650" algn="l"/>
              </a:tabLst>
              <a:defRPr sz="1200">
                <a:solidFill>
                  <a:srgbClr val="1D1E1C"/>
                </a:solidFill>
              </a:defRPr>
            </a:lvl2pPr>
          </a:lstStyle>
          <a:p>
            <a:pPr lvl="0"/>
            <a:r>
              <a:rPr lang="fr-FR"/>
              <a:t>p	Titre de sous partie</a:t>
            </a:r>
          </a:p>
        </p:txBody>
      </p:sp>
    </p:spTree>
    <p:extLst>
      <p:ext uri="{BB962C8B-B14F-4D97-AF65-F5344CB8AC3E}">
        <p14:creationId xmlns:p14="http://schemas.microsoft.com/office/powerpoint/2010/main" val="2476960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 ble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8D3CBAC-9A86-397C-7661-91F70D16FC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7545" y="224063"/>
            <a:ext cx="4306246" cy="701731"/>
          </a:xfrm>
        </p:spPr>
        <p:txBody>
          <a:bodyPr wrap="square">
            <a:spAutoFit/>
          </a:bodyPr>
          <a:lstStyle>
            <a:lvl1pPr>
              <a:defRPr sz="44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Sommaire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443C1E0-E325-B79E-C7E1-843552239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545" y="2013512"/>
            <a:ext cx="1034360" cy="646331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00</a:t>
            </a:r>
          </a:p>
        </p:txBody>
      </p: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6B74FE71-6092-859F-6546-5C53487020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6716" y="2191316"/>
            <a:ext cx="2650053" cy="290721"/>
          </a:xfrm>
        </p:spPr>
        <p:txBody>
          <a:bodyPr wrap="square" anchor="ctr" anchorCtr="0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6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de partie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BDB2583-88C0-2DAB-A445-5BFFCE60F3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7820" y="2784670"/>
            <a:ext cx="3028949" cy="286232"/>
          </a:xfrm>
        </p:spPr>
        <p:txBody>
          <a:bodyPr>
            <a:spAutoFit/>
          </a:bodyPr>
          <a:lstStyle>
            <a:lvl1pPr>
              <a:tabLst>
                <a:tab pos="357188" algn="l"/>
              </a:tabLst>
              <a:defRPr sz="1400" b="1">
                <a:solidFill>
                  <a:schemeClr val="bg1"/>
                </a:solidFill>
              </a:defRPr>
            </a:lvl1pPr>
            <a:lvl2pPr marL="357188" indent="0">
              <a:spcBef>
                <a:spcPts val="500"/>
              </a:spcBef>
              <a:spcAft>
                <a:spcPts val="0"/>
              </a:spcAft>
              <a:tabLst>
                <a:tab pos="628650" algn="l"/>
              </a:tabLst>
              <a:defRPr sz="1200">
                <a:solidFill>
                  <a:srgbClr val="1D1E1C"/>
                </a:solidFill>
              </a:defRPr>
            </a:lvl2pPr>
          </a:lstStyle>
          <a:p>
            <a:pPr lvl="0"/>
            <a:r>
              <a:rPr lang="fr-FR"/>
              <a:t>p	Titre de sous partie</a:t>
            </a:r>
          </a:p>
        </p:txBody>
      </p:sp>
    </p:spTree>
    <p:extLst>
      <p:ext uri="{BB962C8B-B14F-4D97-AF65-F5344CB8AC3E}">
        <p14:creationId xmlns:p14="http://schemas.microsoft.com/office/powerpoint/2010/main" val="25466981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9C53B-7931-4A5E-915F-7740B3FC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725281" y="1923236"/>
            <a:ext cx="4170846" cy="3416320"/>
          </a:xfrm>
        </p:spPr>
        <p:txBody>
          <a:bodyPr anchor="b"/>
          <a:lstStyle>
            <a:lvl1pPr>
              <a:defRPr sz="24000" b="0">
                <a:solidFill>
                  <a:schemeClr val="accent1"/>
                </a:solidFill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B38171-5F0F-A808-1BD9-8F068C8F5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1912" y="2835676"/>
            <a:ext cx="4234070" cy="1292662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26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6343F-A425-5B90-D2F6-EFF3799E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F24AA8-2961-2F17-8218-4C8355FC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Google Shape;506;g15d7a6ab812_1_11">
            <a:extLst>
              <a:ext uri="{FF2B5EF4-FFF2-40B4-BE49-F238E27FC236}">
                <a16:creationId xmlns:a16="http://schemas.microsoft.com/office/drawing/2014/main" id="{F090993B-282A-0628-646C-88B017E9F1DB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711A855-4097-8D04-6B7E-021E00CBF691}"/>
              </a:ext>
            </a:extLst>
          </p:cNvPr>
          <p:cNvSpPr/>
          <p:nvPr userDrawn="1"/>
        </p:nvSpPr>
        <p:spPr>
          <a:xfrm>
            <a:off x="11534656" y="6393822"/>
            <a:ext cx="542765" cy="356672"/>
          </a:xfrm>
          <a:prstGeom prst="rect">
            <a:avLst/>
          </a:prstGeom>
          <a:solidFill>
            <a:schemeClr val="bg1"/>
          </a:solidFill>
          <a:ln w="19050">
            <a:solidFill>
              <a:srgbClr val="0A0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F2C415BC-5635-6C90-4416-0D956DF410A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09535" y="6471049"/>
            <a:ext cx="389585" cy="20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828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9C53B-7931-4A5E-915F-7740B3FC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725281" y="1923236"/>
            <a:ext cx="4170846" cy="3416320"/>
          </a:xfrm>
        </p:spPr>
        <p:txBody>
          <a:bodyPr anchor="b"/>
          <a:lstStyle>
            <a:lvl1pPr>
              <a:defRPr sz="24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B38171-5F0F-A808-1BD9-8F068C8F5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1912" y="2835676"/>
            <a:ext cx="4234070" cy="1292662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26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6343F-A425-5B90-D2F6-EFF3799E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F24AA8-2961-2F17-8218-4C8355FC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A239B1-6AFD-4201-AD39-5EBE6686CE2D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" name="Google Shape;506;g15d7a6ab812_1_11">
            <a:extLst>
              <a:ext uri="{FF2B5EF4-FFF2-40B4-BE49-F238E27FC236}">
                <a16:creationId xmlns:a16="http://schemas.microsoft.com/office/drawing/2014/main" id="{F090993B-282A-0628-646C-88B017E9F1DB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E5A2418-A39C-93E2-B82F-73E0741F7D92}"/>
              </a:ext>
            </a:extLst>
          </p:cNvPr>
          <p:cNvSpPr/>
          <p:nvPr userDrawn="1"/>
        </p:nvSpPr>
        <p:spPr>
          <a:xfrm>
            <a:off x="11534656" y="6393822"/>
            <a:ext cx="542765" cy="35667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69FF5C5E-F51F-9441-84E0-AC382A5A79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09535" y="6471049"/>
            <a:ext cx="389585" cy="20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49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9C53B-7931-4A5E-915F-7740B3FC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725281" y="1923236"/>
            <a:ext cx="4170846" cy="3416320"/>
          </a:xfrm>
        </p:spPr>
        <p:txBody>
          <a:bodyPr anchor="b"/>
          <a:lstStyle>
            <a:lvl1pPr>
              <a:defRPr sz="24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B38171-5F0F-A808-1BD9-8F068C8F5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1912" y="2835676"/>
            <a:ext cx="4234070" cy="1292662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26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6343F-A425-5B90-D2F6-EFF3799E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F24AA8-2961-2F17-8218-4C8355FC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A239B1-6AFD-4201-AD39-5EBE6686CE2D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" name="Google Shape;506;g15d7a6ab812_1_11">
            <a:extLst>
              <a:ext uri="{FF2B5EF4-FFF2-40B4-BE49-F238E27FC236}">
                <a16:creationId xmlns:a16="http://schemas.microsoft.com/office/drawing/2014/main" id="{F090993B-282A-0628-646C-88B017E9F1DB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0E89F64-F8E7-B68D-F30B-E3B18524AC44}"/>
              </a:ext>
            </a:extLst>
          </p:cNvPr>
          <p:cNvSpPr/>
          <p:nvPr userDrawn="1"/>
        </p:nvSpPr>
        <p:spPr>
          <a:xfrm>
            <a:off x="11534656" y="6393822"/>
            <a:ext cx="542765" cy="35667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913B5C62-7159-90C0-06FB-54E82AE035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09535" y="6471049"/>
            <a:ext cx="389585" cy="20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39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9C53B-7931-4A5E-915F-7740B3FC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725281" y="1923236"/>
            <a:ext cx="4170846" cy="3416320"/>
          </a:xfrm>
        </p:spPr>
        <p:txBody>
          <a:bodyPr anchor="b"/>
          <a:lstStyle>
            <a:lvl1pPr>
              <a:defRPr sz="24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B38171-5F0F-A808-1BD9-8F068C8F5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1912" y="2835676"/>
            <a:ext cx="4234070" cy="1292662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26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6343F-A425-5B90-D2F6-EFF3799E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F24AA8-2961-2F17-8218-4C8355FC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A239B1-6AFD-4201-AD39-5EBE6686CE2D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" name="Google Shape;506;g15d7a6ab812_1_11">
            <a:extLst>
              <a:ext uri="{FF2B5EF4-FFF2-40B4-BE49-F238E27FC236}">
                <a16:creationId xmlns:a16="http://schemas.microsoft.com/office/drawing/2014/main" id="{F090993B-282A-0628-646C-88B017E9F1DB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F08F3D4-800B-A628-669A-1B6618610E0F}"/>
              </a:ext>
            </a:extLst>
          </p:cNvPr>
          <p:cNvSpPr/>
          <p:nvPr userDrawn="1"/>
        </p:nvSpPr>
        <p:spPr>
          <a:xfrm>
            <a:off x="11534656" y="6393822"/>
            <a:ext cx="542765" cy="35667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2539A2CC-E1D8-8F34-6ABD-0311341D293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09535" y="6471049"/>
            <a:ext cx="389585" cy="20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636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9C53B-7931-4A5E-915F-7740B3FC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725281" y="1923236"/>
            <a:ext cx="4170846" cy="3416320"/>
          </a:xfrm>
        </p:spPr>
        <p:txBody>
          <a:bodyPr anchor="b"/>
          <a:lstStyle>
            <a:lvl1pPr>
              <a:defRPr sz="24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B38171-5F0F-A808-1BD9-8F068C8F5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1912" y="2835676"/>
            <a:ext cx="4234070" cy="1292662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26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6343F-A425-5B90-D2F6-EFF3799E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F24AA8-2961-2F17-8218-4C8355FC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A239B1-6AFD-4201-AD39-5EBE6686CE2D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" name="Google Shape;506;g15d7a6ab812_1_11">
            <a:extLst>
              <a:ext uri="{FF2B5EF4-FFF2-40B4-BE49-F238E27FC236}">
                <a16:creationId xmlns:a16="http://schemas.microsoft.com/office/drawing/2014/main" id="{F090993B-282A-0628-646C-88B017E9F1DB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50C134D-C7C4-DBAC-1A98-C1D3BB5FE55E}"/>
              </a:ext>
            </a:extLst>
          </p:cNvPr>
          <p:cNvSpPr/>
          <p:nvPr userDrawn="1"/>
        </p:nvSpPr>
        <p:spPr>
          <a:xfrm>
            <a:off x="11534656" y="6393822"/>
            <a:ext cx="542765" cy="35667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EE6290D-0665-6B57-A5BE-1EDFEB65C0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09535" y="6471049"/>
            <a:ext cx="389585" cy="20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220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F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9C53B-7931-4A5E-915F-7740B3FC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725281" y="1923236"/>
            <a:ext cx="4170846" cy="3416320"/>
          </a:xfrm>
        </p:spPr>
        <p:txBody>
          <a:bodyPr anchor="b"/>
          <a:lstStyle>
            <a:lvl1pPr>
              <a:defRPr sz="24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B38171-5F0F-A808-1BD9-8F068C8F5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1912" y="2835676"/>
            <a:ext cx="4234070" cy="1292662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26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6343F-A425-5B90-D2F6-EFF3799E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F24AA8-2961-2F17-8218-4C8355FC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A239B1-6AFD-4201-AD39-5EBE6686CE2D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" name="Google Shape;506;g15d7a6ab812_1_11">
            <a:extLst>
              <a:ext uri="{FF2B5EF4-FFF2-40B4-BE49-F238E27FC236}">
                <a16:creationId xmlns:a16="http://schemas.microsoft.com/office/drawing/2014/main" id="{F090993B-282A-0628-646C-88B017E9F1DB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7C2920A-081A-5F33-1F9E-1EEDC9BC1C83}"/>
              </a:ext>
            </a:extLst>
          </p:cNvPr>
          <p:cNvSpPr/>
          <p:nvPr userDrawn="1"/>
        </p:nvSpPr>
        <p:spPr>
          <a:xfrm>
            <a:off x="11534656" y="6393822"/>
            <a:ext cx="542765" cy="35667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305018A5-59D9-8EEC-A2A3-C7C6DA10354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09535" y="6471049"/>
            <a:ext cx="389585" cy="20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37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9C53B-7931-4A5E-915F-7740B3FC8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725281" y="1923236"/>
            <a:ext cx="4170846" cy="3416320"/>
          </a:xfrm>
        </p:spPr>
        <p:txBody>
          <a:bodyPr anchor="b"/>
          <a:lstStyle>
            <a:lvl1pPr>
              <a:defRPr sz="24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B38171-5F0F-A808-1BD9-8F068C8F5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1912" y="2835676"/>
            <a:ext cx="4234070" cy="1292662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26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6343F-A425-5B90-D2F6-EFF3799E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F24AA8-2961-2F17-8218-4C8355FC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A239B1-6AFD-4201-AD39-5EBE6686CE2D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" name="Google Shape;506;g15d7a6ab812_1_11">
            <a:extLst>
              <a:ext uri="{FF2B5EF4-FFF2-40B4-BE49-F238E27FC236}">
                <a16:creationId xmlns:a16="http://schemas.microsoft.com/office/drawing/2014/main" id="{F090993B-282A-0628-646C-88B017E9F1DB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8C0529C-D55B-BD47-38D4-2DD7409D2A15}"/>
              </a:ext>
            </a:extLst>
          </p:cNvPr>
          <p:cNvSpPr/>
          <p:nvPr userDrawn="1"/>
        </p:nvSpPr>
        <p:spPr>
          <a:xfrm>
            <a:off x="11534656" y="6393822"/>
            <a:ext cx="542765" cy="35667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C4DFB716-070A-BED0-9064-A2FA953C30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09535" y="6471049"/>
            <a:ext cx="389585" cy="20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27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accent2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414F98-B0ED-C2CF-EC7B-A9047EE87F32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23242F0D-48D6-8274-285E-B767C1F02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0AE24-444E-E2F0-A4F9-4E8159F9E9F6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rgbClr val="0A0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67104AAB-EE1E-6BA5-75DB-853A7147B2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862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B38171-5F0F-A808-1BD9-8F068C8F5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80799" y="2505670"/>
            <a:ext cx="4927566" cy="1846659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buNone/>
              <a:defRPr sz="380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6343F-A425-5B90-D2F6-EFF3799E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F24AA8-2961-2F17-8218-4C8355FC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Google Shape;506;g15d7a6ab812_1_11">
            <a:extLst>
              <a:ext uri="{FF2B5EF4-FFF2-40B4-BE49-F238E27FC236}">
                <a16:creationId xmlns:a16="http://schemas.microsoft.com/office/drawing/2014/main" id="{F090993B-282A-0628-646C-88B017E9F1DB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17CDA549-8181-CF78-0BEA-90D7C6F4E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844" y="156355"/>
            <a:ext cx="11080954" cy="230832"/>
          </a:xfrm>
        </p:spPr>
        <p:txBody>
          <a:bodyPr wrap="square">
            <a:spAutoFit/>
          </a:bodyPr>
          <a:lstStyle>
            <a:lvl1pPr>
              <a:defRPr sz="1000" b="1" cap="all" baseline="0">
                <a:solidFill>
                  <a:srgbClr val="0A0082"/>
                </a:solidFill>
                <a:latin typeface="+mj-lt"/>
              </a:defRPr>
            </a:lvl1pPr>
          </a:lstStyle>
          <a:p>
            <a:pPr lvl="0"/>
            <a:r>
              <a:rPr lang="fr-FR"/>
              <a:t>00. nom de la partie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6D4499C1-FBF6-DCE6-0B16-F9321B185D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2844" y="788504"/>
            <a:ext cx="4419600" cy="5074123"/>
          </a:xfrm>
          <a:prstGeom prst="roundRect">
            <a:avLst>
              <a:gd name="adj" fmla="val 2574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DE34DF-87EE-3F92-1396-E1F6D8594414}"/>
              </a:ext>
            </a:extLst>
          </p:cNvPr>
          <p:cNvSpPr/>
          <p:nvPr userDrawn="1"/>
        </p:nvSpPr>
        <p:spPr>
          <a:xfrm>
            <a:off x="11534656" y="6393822"/>
            <a:ext cx="542765" cy="35667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16A9E7DD-37F2-31A0-0F4B-3BEB94F834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09535" y="6471049"/>
            <a:ext cx="389585" cy="20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837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B38171-5F0F-A808-1BD9-8F068C8F5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5136" y="2160229"/>
            <a:ext cx="4927566" cy="2123658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buNone/>
              <a:defRPr sz="4400" b="1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6343F-A425-5B90-D2F6-EFF3799E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F24AA8-2961-2F17-8218-4C8355FC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Google Shape;506;g15d7a6ab812_1_11">
            <a:extLst>
              <a:ext uri="{FF2B5EF4-FFF2-40B4-BE49-F238E27FC236}">
                <a16:creationId xmlns:a16="http://schemas.microsoft.com/office/drawing/2014/main" id="{F090993B-282A-0628-646C-88B017E9F1DB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B8419C9-ACBB-A9CC-DB37-4F31A7EA1F09}"/>
              </a:ext>
            </a:extLst>
          </p:cNvPr>
          <p:cNvSpPr/>
          <p:nvPr userDrawn="1"/>
        </p:nvSpPr>
        <p:spPr>
          <a:xfrm>
            <a:off x="11534656" y="6393822"/>
            <a:ext cx="542765" cy="35667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4D03057F-995D-2745-AA4A-3D6F7CC5F60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09535" y="6471049"/>
            <a:ext cx="389585" cy="20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704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B38171-5F0F-A808-1BD9-8F068C8F5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8854" y="1655366"/>
            <a:ext cx="4927566" cy="3046988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buNone/>
              <a:defRPr sz="480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6343F-A425-5B90-D2F6-EFF3799E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F24AA8-2961-2F17-8218-4C8355FC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Google Shape;506;g15d7a6ab812_1_11">
            <a:extLst>
              <a:ext uri="{FF2B5EF4-FFF2-40B4-BE49-F238E27FC236}">
                <a16:creationId xmlns:a16="http://schemas.microsoft.com/office/drawing/2014/main" id="{F090993B-282A-0628-646C-88B017E9F1DB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17CDA549-8181-CF78-0BEA-90D7C6F4E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844" y="156355"/>
            <a:ext cx="11080954" cy="230832"/>
          </a:xfrm>
        </p:spPr>
        <p:txBody>
          <a:bodyPr wrap="square">
            <a:spAutoFit/>
          </a:bodyPr>
          <a:lstStyle>
            <a:lvl1pPr>
              <a:defRPr sz="1000" b="1" cap="all" baseline="0">
                <a:solidFill>
                  <a:srgbClr val="0A0082"/>
                </a:solidFill>
                <a:latin typeface="+mj-lt"/>
              </a:defRPr>
            </a:lvl1pPr>
          </a:lstStyle>
          <a:p>
            <a:pPr lvl="0"/>
            <a:r>
              <a:rPr lang="fr-FR"/>
              <a:t>00. nom de la partie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6DF9993-E446-3D2A-A9F3-2F89CFF96FCB}"/>
              </a:ext>
            </a:extLst>
          </p:cNvPr>
          <p:cNvGrpSpPr/>
          <p:nvPr userDrawn="1"/>
        </p:nvGrpSpPr>
        <p:grpSpPr>
          <a:xfrm>
            <a:off x="11534656" y="6393822"/>
            <a:ext cx="542765" cy="356672"/>
            <a:chOff x="11534656" y="6393822"/>
            <a:chExt cx="542765" cy="35667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0B3700-FCE1-55B1-DB5D-475984CB3E31}"/>
                </a:ext>
              </a:extLst>
            </p:cNvPr>
            <p:cNvSpPr/>
            <p:nvPr userDrawn="1"/>
          </p:nvSpPr>
          <p:spPr>
            <a:xfrm>
              <a:off x="11534656" y="6393822"/>
              <a:ext cx="542765" cy="3566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B74876A2-E9C3-1922-397A-387644BAA3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609535" y="6471049"/>
              <a:ext cx="389585" cy="201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50096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7D5C8-1478-352B-4C27-9C42DB1B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D62686-76D8-84E8-628B-1BD3F8D8C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46" y="1825833"/>
            <a:ext cx="9122946" cy="1728678"/>
          </a:xfrm>
        </p:spPr>
        <p:txBody>
          <a:bodyPr/>
          <a:lstStyle>
            <a:lvl2pPr>
              <a:defRPr lang="fr-FR" sz="1800" kern="120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5B66E0-426A-AD0B-7059-33D3C484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6CF3D5-FC32-62A1-5C2F-17B313F6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98371161-8677-289A-952A-EFF53B97A41D}"/>
              </a:ext>
            </a:extLst>
          </p:cNvPr>
          <p:cNvSpPr/>
          <p:nvPr userDrawn="1"/>
        </p:nvSpPr>
        <p:spPr>
          <a:xfrm>
            <a:off x="353255" y="1366909"/>
            <a:ext cx="3392403" cy="45719"/>
          </a:xfrm>
          <a:custGeom>
            <a:avLst/>
            <a:gdLst>
              <a:gd name="connsiteX0" fmla="*/ 0 w 951166"/>
              <a:gd name="connsiteY0" fmla="*/ 50656 h 50655"/>
              <a:gd name="connsiteX1" fmla="*/ 951166 w 951166"/>
              <a:gd name="connsiteY1" fmla="*/ 5885 h 5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1166" h="50655">
                <a:moveTo>
                  <a:pt x="0" y="50656"/>
                </a:moveTo>
                <a:cubicBezTo>
                  <a:pt x="303020" y="17097"/>
                  <a:pt x="583465" y="-13112"/>
                  <a:pt x="951166" y="5885"/>
                </a:cubicBezTo>
              </a:path>
            </a:pathLst>
          </a:custGeom>
          <a:noFill/>
          <a:ln w="44450" cap="rnd">
            <a:solidFill>
              <a:srgbClr val="00AA91"/>
            </a:solidFill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8D3CBAC-9A86-397C-7661-91F70D16FC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844" y="156355"/>
            <a:ext cx="11080954" cy="230832"/>
          </a:xfrm>
        </p:spPr>
        <p:txBody>
          <a:bodyPr wrap="square">
            <a:spAutoFit/>
          </a:bodyPr>
          <a:lstStyle>
            <a:lvl1pPr>
              <a:defRPr sz="1000" b="1" cap="all" baseline="0">
                <a:solidFill>
                  <a:srgbClr val="0A0082"/>
                </a:solidFill>
                <a:latin typeface="+mj-lt"/>
              </a:defRPr>
            </a:lvl1pPr>
          </a:lstStyle>
          <a:p>
            <a:pPr lvl="0"/>
            <a:r>
              <a:rPr lang="fr-FR"/>
              <a:t>00. nom de la partie</a:t>
            </a:r>
          </a:p>
        </p:txBody>
      </p:sp>
      <p:cxnSp>
        <p:nvCxnSpPr>
          <p:cNvPr id="12" name="Google Shape;506;g15d7a6ab812_1_11">
            <a:extLst>
              <a:ext uri="{FF2B5EF4-FFF2-40B4-BE49-F238E27FC236}">
                <a16:creationId xmlns:a16="http://schemas.microsoft.com/office/drawing/2014/main" id="{257AFC86-FADA-7CF8-18D9-74909B69DB66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0A65EBC-8619-A824-3466-1E67F4B8B52E}"/>
              </a:ext>
            </a:extLst>
          </p:cNvPr>
          <p:cNvGrpSpPr/>
          <p:nvPr userDrawn="1"/>
        </p:nvGrpSpPr>
        <p:grpSpPr>
          <a:xfrm>
            <a:off x="11534656" y="6393822"/>
            <a:ext cx="542765" cy="356672"/>
            <a:chOff x="11534656" y="6393822"/>
            <a:chExt cx="542765" cy="35667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C8EE48-2D70-2789-3066-CD5F6D95A4FE}"/>
                </a:ext>
              </a:extLst>
            </p:cNvPr>
            <p:cNvSpPr/>
            <p:nvPr userDrawn="1"/>
          </p:nvSpPr>
          <p:spPr>
            <a:xfrm>
              <a:off x="11534656" y="6393822"/>
              <a:ext cx="542765" cy="3566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CF46301C-B855-8B96-61A5-1E1B2D4CE9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609535" y="6471049"/>
              <a:ext cx="389585" cy="201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4096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7D5C8-1478-352B-4C27-9C42DB1B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D62686-76D8-84E8-628B-1BD3F8D8C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46" y="1825833"/>
            <a:ext cx="9122946" cy="31393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5B66E0-426A-AD0B-7059-33D3C484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6CF3D5-FC32-62A1-5C2F-17B313F6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98371161-8677-289A-952A-EFF53B97A41D}"/>
              </a:ext>
            </a:extLst>
          </p:cNvPr>
          <p:cNvSpPr/>
          <p:nvPr userDrawn="1"/>
        </p:nvSpPr>
        <p:spPr>
          <a:xfrm>
            <a:off x="353255" y="1366909"/>
            <a:ext cx="3392403" cy="45719"/>
          </a:xfrm>
          <a:custGeom>
            <a:avLst/>
            <a:gdLst>
              <a:gd name="connsiteX0" fmla="*/ 0 w 951166"/>
              <a:gd name="connsiteY0" fmla="*/ 50656 h 50655"/>
              <a:gd name="connsiteX1" fmla="*/ 951166 w 951166"/>
              <a:gd name="connsiteY1" fmla="*/ 5885 h 5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1166" h="50655">
                <a:moveTo>
                  <a:pt x="0" y="50656"/>
                </a:moveTo>
                <a:cubicBezTo>
                  <a:pt x="303020" y="17097"/>
                  <a:pt x="583465" y="-13112"/>
                  <a:pt x="951166" y="5885"/>
                </a:cubicBezTo>
              </a:path>
            </a:pathLst>
          </a:custGeom>
          <a:noFill/>
          <a:ln w="44450" cap="rnd">
            <a:solidFill>
              <a:srgbClr val="00AA91"/>
            </a:solidFill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8D3CBAC-9A86-397C-7661-91F70D16FC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844" y="156355"/>
            <a:ext cx="11080954" cy="230832"/>
          </a:xfrm>
        </p:spPr>
        <p:txBody>
          <a:bodyPr wrap="square">
            <a:spAutoFit/>
          </a:bodyPr>
          <a:lstStyle>
            <a:lvl1pPr>
              <a:defRPr sz="1000" b="1" cap="all" baseline="0">
                <a:solidFill>
                  <a:srgbClr val="0A0082"/>
                </a:solidFill>
                <a:latin typeface="+mj-lt"/>
              </a:defRPr>
            </a:lvl1pPr>
          </a:lstStyle>
          <a:p>
            <a:pPr lvl="0"/>
            <a:r>
              <a:rPr lang="fr-FR"/>
              <a:t>00. nom de la partie</a:t>
            </a:r>
          </a:p>
        </p:txBody>
      </p:sp>
      <p:cxnSp>
        <p:nvCxnSpPr>
          <p:cNvPr id="12" name="Google Shape;506;g15d7a6ab812_1_11">
            <a:extLst>
              <a:ext uri="{FF2B5EF4-FFF2-40B4-BE49-F238E27FC236}">
                <a16:creationId xmlns:a16="http://schemas.microsoft.com/office/drawing/2014/main" id="{257AFC86-FADA-7CF8-18D9-74909B69DB66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886D40ED-3210-13B5-B886-BE40577482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3050" y="2660650"/>
            <a:ext cx="5345113" cy="1173655"/>
          </a:xfrm>
        </p:spPr>
        <p:txBody>
          <a:bodyPr/>
          <a:lstStyle>
            <a:lvl1pPr>
              <a:spcAft>
                <a:spcPts val="600"/>
              </a:spcAft>
              <a:defRPr lang="fr-FR" sz="1800" kern="1200" smtClean="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1pPr>
            <a:lvl2pPr marL="285750" indent="-285750">
              <a:spcBef>
                <a:spcPts val="500"/>
              </a:spcBef>
              <a:spcAft>
                <a:spcPts val="0"/>
              </a:spcAft>
              <a:buFontTx/>
              <a:buBlip>
                <a:blip r:embed="rId2"/>
              </a:buBlip>
              <a:defRPr sz="1400">
                <a:solidFill>
                  <a:srgbClr val="1D1E1C"/>
                </a:solidFill>
              </a:defRPr>
            </a:lvl2pPr>
            <a:lvl3pPr marL="446088" indent="-180975">
              <a:buFontTx/>
              <a:buBlip>
                <a:blip r:embed="rId3"/>
              </a:buBlip>
              <a:defRPr sz="1200"/>
            </a:lvl3pPr>
            <a:lvl4pPr marL="268288" indent="-268288">
              <a:spcBef>
                <a:spcPts val="1000"/>
              </a:spcBef>
              <a:buFontTx/>
              <a:buBlip>
                <a:blip r:embed="rId4"/>
              </a:buBlip>
              <a:tabLst/>
              <a:defRPr sz="1000" b="1"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C0F5177C-D8DA-F5A2-A7FB-5B040AF226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07720" y="2660650"/>
            <a:ext cx="5345113" cy="1173655"/>
          </a:xfrm>
        </p:spPr>
        <p:txBody>
          <a:bodyPr/>
          <a:lstStyle>
            <a:lvl1pPr>
              <a:spcAft>
                <a:spcPts val="600"/>
              </a:spcAft>
              <a:defRPr lang="fr-FR" sz="1800" kern="1200" smtClean="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1pPr>
            <a:lvl2pPr marL="285750" indent="-285750">
              <a:spcBef>
                <a:spcPts val="500"/>
              </a:spcBef>
              <a:spcAft>
                <a:spcPts val="0"/>
              </a:spcAft>
              <a:buFontTx/>
              <a:buBlip>
                <a:blip r:embed="rId2"/>
              </a:buBlip>
              <a:defRPr sz="1400">
                <a:solidFill>
                  <a:srgbClr val="1D1E1C"/>
                </a:solidFill>
              </a:defRPr>
            </a:lvl2pPr>
            <a:lvl3pPr marL="446088" indent="-180975">
              <a:buFontTx/>
              <a:buBlip>
                <a:blip r:embed="rId3"/>
              </a:buBlip>
              <a:defRPr sz="1200"/>
            </a:lvl3pPr>
            <a:lvl4pPr marL="268288" indent="-268288">
              <a:spcBef>
                <a:spcPts val="1000"/>
              </a:spcBef>
              <a:buFontTx/>
              <a:buBlip>
                <a:blip r:embed="rId4"/>
              </a:buBlip>
              <a:tabLst/>
              <a:defRPr sz="1000" b="1"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C3971F-9C7A-8440-7A78-BE613A86F1DA}"/>
              </a:ext>
            </a:extLst>
          </p:cNvPr>
          <p:cNvGrpSpPr/>
          <p:nvPr userDrawn="1"/>
        </p:nvGrpSpPr>
        <p:grpSpPr>
          <a:xfrm>
            <a:off x="11534656" y="6393822"/>
            <a:ext cx="542765" cy="356672"/>
            <a:chOff x="11534656" y="6393822"/>
            <a:chExt cx="542765" cy="35667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5DB11B-BD25-18B3-587D-F5A9DE2114A7}"/>
                </a:ext>
              </a:extLst>
            </p:cNvPr>
            <p:cNvSpPr/>
            <p:nvPr userDrawn="1"/>
          </p:nvSpPr>
          <p:spPr>
            <a:xfrm>
              <a:off x="11534656" y="6393822"/>
              <a:ext cx="542765" cy="3566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96267B8B-349E-69E9-C519-1B0B44AA2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09535" y="6471049"/>
              <a:ext cx="389585" cy="201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87118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7D5C8-1478-352B-4C27-9C42DB1B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D62686-76D8-84E8-628B-1BD3F8D8C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46" y="1825833"/>
            <a:ext cx="9122946" cy="31393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5B66E0-426A-AD0B-7059-33D3C484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6CF3D5-FC32-62A1-5C2F-17B313F6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98371161-8677-289A-952A-EFF53B97A41D}"/>
              </a:ext>
            </a:extLst>
          </p:cNvPr>
          <p:cNvSpPr/>
          <p:nvPr userDrawn="1"/>
        </p:nvSpPr>
        <p:spPr>
          <a:xfrm>
            <a:off x="353255" y="1366909"/>
            <a:ext cx="3392403" cy="45719"/>
          </a:xfrm>
          <a:custGeom>
            <a:avLst/>
            <a:gdLst>
              <a:gd name="connsiteX0" fmla="*/ 0 w 951166"/>
              <a:gd name="connsiteY0" fmla="*/ 50656 h 50655"/>
              <a:gd name="connsiteX1" fmla="*/ 951166 w 951166"/>
              <a:gd name="connsiteY1" fmla="*/ 5885 h 5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1166" h="50655">
                <a:moveTo>
                  <a:pt x="0" y="50656"/>
                </a:moveTo>
                <a:cubicBezTo>
                  <a:pt x="303020" y="17097"/>
                  <a:pt x="583465" y="-13112"/>
                  <a:pt x="951166" y="5885"/>
                </a:cubicBezTo>
              </a:path>
            </a:pathLst>
          </a:custGeom>
          <a:noFill/>
          <a:ln w="44450" cap="rnd">
            <a:solidFill>
              <a:srgbClr val="00AA91"/>
            </a:solidFill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8D3CBAC-9A86-397C-7661-91F70D16FC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844" y="156355"/>
            <a:ext cx="11080954" cy="230832"/>
          </a:xfrm>
        </p:spPr>
        <p:txBody>
          <a:bodyPr wrap="square">
            <a:spAutoFit/>
          </a:bodyPr>
          <a:lstStyle>
            <a:lvl1pPr>
              <a:defRPr sz="1000" b="1" cap="all" baseline="0">
                <a:solidFill>
                  <a:srgbClr val="0A0082"/>
                </a:solidFill>
                <a:latin typeface="+mj-lt"/>
              </a:defRPr>
            </a:lvl1pPr>
          </a:lstStyle>
          <a:p>
            <a:pPr lvl="0"/>
            <a:r>
              <a:rPr lang="fr-FR"/>
              <a:t>00. nom de la partie</a:t>
            </a:r>
          </a:p>
        </p:txBody>
      </p:sp>
      <p:cxnSp>
        <p:nvCxnSpPr>
          <p:cNvPr id="12" name="Google Shape;506;g15d7a6ab812_1_11">
            <a:extLst>
              <a:ext uri="{FF2B5EF4-FFF2-40B4-BE49-F238E27FC236}">
                <a16:creationId xmlns:a16="http://schemas.microsoft.com/office/drawing/2014/main" id="{257AFC86-FADA-7CF8-18D9-74909B69DB66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886D40ED-3210-13B5-B886-BE40577482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3051" y="2660650"/>
            <a:ext cx="3638886" cy="1422954"/>
          </a:xfrm>
        </p:spPr>
        <p:txBody>
          <a:bodyPr/>
          <a:lstStyle>
            <a:lvl1pPr>
              <a:spcAft>
                <a:spcPts val="600"/>
              </a:spcAft>
              <a:defRPr lang="fr-FR" sz="1800" kern="1200" smtClean="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1pPr>
            <a:lvl2pPr marL="285750" indent="-285750">
              <a:spcBef>
                <a:spcPts val="500"/>
              </a:spcBef>
              <a:spcAft>
                <a:spcPts val="0"/>
              </a:spcAft>
              <a:buFontTx/>
              <a:buBlip>
                <a:blip r:embed="rId2"/>
              </a:buBlip>
              <a:defRPr sz="1400">
                <a:solidFill>
                  <a:srgbClr val="1D1E1C"/>
                </a:solidFill>
              </a:defRPr>
            </a:lvl2pPr>
            <a:lvl3pPr marL="446088" indent="-180975">
              <a:buFontTx/>
              <a:buBlip>
                <a:blip r:embed="rId3"/>
              </a:buBlip>
              <a:defRPr sz="1200"/>
            </a:lvl3pPr>
            <a:lvl4pPr marL="268288" indent="-268288">
              <a:spcBef>
                <a:spcPts val="1000"/>
              </a:spcBef>
              <a:buFontTx/>
              <a:buBlip>
                <a:blip r:embed="rId4"/>
              </a:buBlip>
              <a:tabLst/>
              <a:defRPr sz="1000" b="1"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B6110E3E-693D-CC39-7736-C55972ED26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93878" y="2660650"/>
            <a:ext cx="3638886" cy="1422954"/>
          </a:xfrm>
        </p:spPr>
        <p:txBody>
          <a:bodyPr/>
          <a:lstStyle>
            <a:lvl1pPr>
              <a:spcAft>
                <a:spcPts val="600"/>
              </a:spcAft>
              <a:defRPr lang="fr-FR" sz="1800" kern="1200" smtClean="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1pPr>
            <a:lvl2pPr marL="285750" indent="-285750">
              <a:spcBef>
                <a:spcPts val="500"/>
              </a:spcBef>
              <a:spcAft>
                <a:spcPts val="0"/>
              </a:spcAft>
              <a:buFontTx/>
              <a:buBlip>
                <a:blip r:embed="rId2"/>
              </a:buBlip>
              <a:defRPr sz="1400">
                <a:solidFill>
                  <a:srgbClr val="1D1E1C"/>
                </a:solidFill>
              </a:defRPr>
            </a:lvl2pPr>
            <a:lvl3pPr marL="446088" indent="-180975">
              <a:buFontTx/>
              <a:buBlip>
                <a:blip r:embed="rId3"/>
              </a:buBlip>
              <a:defRPr sz="1200"/>
            </a:lvl3pPr>
            <a:lvl4pPr marL="268288" indent="-268288">
              <a:spcBef>
                <a:spcPts val="1000"/>
              </a:spcBef>
              <a:buFontTx/>
              <a:buBlip>
                <a:blip r:embed="rId4"/>
              </a:buBlip>
              <a:tabLst/>
              <a:defRPr sz="1000" b="1"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C38EDD27-54D4-98E9-C9F9-AC1C60AD51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4912" y="2660650"/>
            <a:ext cx="3638886" cy="1422954"/>
          </a:xfrm>
        </p:spPr>
        <p:txBody>
          <a:bodyPr/>
          <a:lstStyle>
            <a:lvl1pPr>
              <a:spcAft>
                <a:spcPts val="600"/>
              </a:spcAft>
              <a:defRPr lang="fr-FR" sz="1800" kern="1200" smtClean="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1pPr>
            <a:lvl2pPr marL="285750" indent="-285750">
              <a:spcBef>
                <a:spcPts val="500"/>
              </a:spcBef>
              <a:spcAft>
                <a:spcPts val="0"/>
              </a:spcAft>
              <a:buFontTx/>
              <a:buBlip>
                <a:blip r:embed="rId2"/>
              </a:buBlip>
              <a:defRPr sz="1400">
                <a:solidFill>
                  <a:srgbClr val="1D1E1C"/>
                </a:solidFill>
              </a:defRPr>
            </a:lvl2pPr>
            <a:lvl3pPr marL="446088" indent="-180975">
              <a:buFontTx/>
              <a:buBlip>
                <a:blip r:embed="rId3"/>
              </a:buBlip>
              <a:defRPr sz="1200"/>
            </a:lvl3pPr>
            <a:lvl4pPr marL="268288" indent="-268288">
              <a:spcBef>
                <a:spcPts val="1000"/>
              </a:spcBef>
              <a:buFontTx/>
              <a:buBlip>
                <a:blip r:embed="rId4"/>
              </a:buBlip>
              <a:tabLst/>
              <a:defRPr sz="1000" b="1"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2FE64CD-1DA8-6D44-38E4-1DBB40B5DD3B}"/>
              </a:ext>
            </a:extLst>
          </p:cNvPr>
          <p:cNvGrpSpPr/>
          <p:nvPr userDrawn="1"/>
        </p:nvGrpSpPr>
        <p:grpSpPr>
          <a:xfrm>
            <a:off x="11534656" y="6393822"/>
            <a:ext cx="542765" cy="356672"/>
            <a:chOff x="11534656" y="6393822"/>
            <a:chExt cx="542765" cy="35667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9FB03F1-11CF-691F-5333-B948896474A4}"/>
                </a:ext>
              </a:extLst>
            </p:cNvPr>
            <p:cNvSpPr/>
            <p:nvPr userDrawn="1"/>
          </p:nvSpPr>
          <p:spPr>
            <a:xfrm>
              <a:off x="11534656" y="6393822"/>
              <a:ext cx="542765" cy="3566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6EA28DD3-84B0-EEB7-36BE-5DB724FFCF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09535" y="6471049"/>
              <a:ext cx="389585" cy="201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34938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7D5C8-1478-352B-4C27-9C42DB1B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D62686-76D8-84E8-628B-1BD3F8D8C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47" y="2812900"/>
            <a:ext cx="4777975" cy="1728678"/>
          </a:xfrm>
        </p:spPr>
        <p:txBody>
          <a:bodyPr anchor="ctr" anchorCtr="0"/>
          <a:lstStyle>
            <a:lvl2pPr>
              <a:defRPr lang="fr-FR" sz="1800" kern="120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5B66E0-426A-AD0B-7059-33D3C484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6CF3D5-FC32-62A1-5C2F-17B313F6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98371161-8677-289A-952A-EFF53B97A41D}"/>
              </a:ext>
            </a:extLst>
          </p:cNvPr>
          <p:cNvSpPr/>
          <p:nvPr userDrawn="1"/>
        </p:nvSpPr>
        <p:spPr>
          <a:xfrm>
            <a:off x="353255" y="1366909"/>
            <a:ext cx="3392403" cy="45719"/>
          </a:xfrm>
          <a:custGeom>
            <a:avLst/>
            <a:gdLst>
              <a:gd name="connsiteX0" fmla="*/ 0 w 951166"/>
              <a:gd name="connsiteY0" fmla="*/ 50656 h 50655"/>
              <a:gd name="connsiteX1" fmla="*/ 951166 w 951166"/>
              <a:gd name="connsiteY1" fmla="*/ 5885 h 5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1166" h="50655">
                <a:moveTo>
                  <a:pt x="0" y="50656"/>
                </a:moveTo>
                <a:cubicBezTo>
                  <a:pt x="303020" y="17097"/>
                  <a:pt x="583465" y="-13112"/>
                  <a:pt x="951166" y="5885"/>
                </a:cubicBezTo>
              </a:path>
            </a:pathLst>
          </a:custGeom>
          <a:noFill/>
          <a:ln w="44450" cap="rnd">
            <a:solidFill>
              <a:srgbClr val="00AA91"/>
            </a:solidFill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8D3CBAC-9A86-397C-7661-91F70D16FC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844" y="156355"/>
            <a:ext cx="11080954" cy="230832"/>
          </a:xfrm>
        </p:spPr>
        <p:txBody>
          <a:bodyPr wrap="square">
            <a:spAutoFit/>
          </a:bodyPr>
          <a:lstStyle>
            <a:lvl1pPr>
              <a:defRPr sz="1000" b="1" cap="all" baseline="0">
                <a:solidFill>
                  <a:srgbClr val="0A0082"/>
                </a:solidFill>
                <a:latin typeface="+mj-lt"/>
              </a:defRPr>
            </a:lvl1pPr>
          </a:lstStyle>
          <a:p>
            <a:pPr lvl="0"/>
            <a:r>
              <a:rPr lang="fr-FR"/>
              <a:t>00. nom de la partie</a:t>
            </a:r>
          </a:p>
        </p:txBody>
      </p:sp>
      <p:cxnSp>
        <p:nvCxnSpPr>
          <p:cNvPr id="12" name="Google Shape;506;g15d7a6ab812_1_11">
            <a:extLst>
              <a:ext uri="{FF2B5EF4-FFF2-40B4-BE49-F238E27FC236}">
                <a16:creationId xmlns:a16="http://schemas.microsoft.com/office/drawing/2014/main" id="{257AFC86-FADA-7CF8-18D9-74909B69DB66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4" name="Espace réservé pour une image  8">
            <a:extLst>
              <a:ext uri="{FF2B5EF4-FFF2-40B4-BE49-F238E27FC236}">
                <a16:creationId xmlns:a16="http://schemas.microsoft.com/office/drawing/2014/main" id="{82E7F044-2FCE-FA00-0A82-565D85D93E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2843" y="1756974"/>
            <a:ext cx="4099321" cy="4105653"/>
          </a:xfrm>
          <a:prstGeom prst="roundRect">
            <a:avLst>
              <a:gd name="adj" fmla="val 2574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3F0B0DD-2F11-B376-5777-4D003F066D6B}"/>
              </a:ext>
            </a:extLst>
          </p:cNvPr>
          <p:cNvGrpSpPr/>
          <p:nvPr userDrawn="1"/>
        </p:nvGrpSpPr>
        <p:grpSpPr>
          <a:xfrm>
            <a:off x="11534656" y="6393822"/>
            <a:ext cx="542765" cy="356672"/>
            <a:chOff x="11534656" y="6393822"/>
            <a:chExt cx="542765" cy="35667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62BA72-8630-443C-5105-1A20E37B9660}"/>
                </a:ext>
              </a:extLst>
            </p:cNvPr>
            <p:cNvSpPr/>
            <p:nvPr userDrawn="1"/>
          </p:nvSpPr>
          <p:spPr>
            <a:xfrm>
              <a:off x="11534656" y="6393822"/>
              <a:ext cx="542765" cy="3566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8CCD170B-AC51-C8C6-27BE-AED971F0CE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609535" y="6471049"/>
              <a:ext cx="389585" cy="201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25070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7D5C8-1478-352B-4C27-9C42DB1B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5B66E0-426A-AD0B-7059-33D3C484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6CF3D5-FC32-62A1-5C2F-17B313F6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98371161-8677-289A-952A-EFF53B97A41D}"/>
              </a:ext>
            </a:extLst>
          </p:cNvPr>
          <p:cNvSpPr/>
          <p:nvPr userDrawn="1"/>
        </p:nvSpPr>
        <p:spPr>
          <a:xfrm>
            <a:off x="353255" y="1366909"/>
            <a:ext cx="3392403" cy="45719"/>
          </a:xfrm>
          <a:custGeom>
            <a:avLst/>
            <a:gdLst>
              <a:gd name="connsiteX0" fmla="*/ 0 w 951166"/>
              <a:gd name="connsiteY0" fmla="*/ 50656 h 50655"/>
              <a:gd name="connsiteX1" fmla="*/ 951166 w 951166"/>
              <a:gd name="connsiteY1" fmla="*/ 5885 h 5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1166" h="50655">
                <a:moveTo>
                  <a:pt x="0" y="50656"/>
                </a:moveTo>
                <a:cubicBezTo>
                  <a:pt x="303020" y="17097"/>
                  <a:pt x="583465" y="-13112"/>
                  <a:pt x="951166" y="5885"/>
                </a:cubicBezTo>
              </a:path>
            </a:pathLst>
          </a:custGeom>
          <a:noFill/>
          <a:ln w="44450" cap="rnd">
            <a:solidFill>
              <a:srgbClr val="00AA91"/>
            </a:solidFill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8D3CBAC-9A86-397C-7661-91F70D16FC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844" y="156355"/>
            <a:ext cx="11080954" cy="230832"/>
          </a:xfrm>
        </p:spPr>
        <p:txBody>
          <a:bodyPr wrap="square">
            <a:spAutoFit/>
          </a:bodyPr>
          <a:lstStyle>
            <a:lvl1pPr>
              <a:defRPr sz="1000" b="1" cap="all" baseline="0">
                <a:solidFill>
                  <a:srgbClr val="0A0082"/>
                </a:solidFill>
                <a:latin typeface="+mj-lt"/>
              </a:defRPr>
            </a:lvl1pPr>
          </a:lstStyle>
          <a:p>
            <a:pPr lvl="0"/>
            <a:r>
              <a:rPr lang="fr-FR"/>
              <a:t>00. nom de la partie</a:t>
            </a:r>
          </a:p>
        </p:txBody>
      </p:sp>
      <p:cxnSp>
        <p:nvCxnSpPr>
          <p:cNvPr id="12" name="Google Shape;506;g15d7a6ab812_1_11">
            <a:extLst>
              <a:ext uri="{FF2B5EF4-FFF2-40B4-BE49-F238E27FC236}">
                <a16:creationId xmlns:a16="http://schemas.microsoft.com/office/drawing/2014/main" id="{257AFC86-FADA-7CF8-18D9-74909B69DB66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4" name="Espace réservé pour une image  8">
            <a:extLst>
              <a:ext uri="{FF2B5EF4-FFF2-40B4-BE49-F238E27FC236}">
                <a16:creationId xmlns:a16="http://schemas.microsoft.com/office/drawing/2014/main" id="{82E7F044-2FCE-FA00-0A82-565D85D93E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2844" y="1756975"/>
            <a:ext cx="3015364" cy="1734510"/>
          </a:xfrm>
          <a:prstGeom prst="roundRect">
            <a:avLst>
              <a:gd name="adj" fmla="val 2574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C89F7547-290F-4F55-AAD6-134A993926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3051" y="3732886"/>
            <a:ext cx="3015157" cy="1312154"/>
          </a:xfrm>
        </p:spPr>
        <p:txBody>
          <a:bodyPr/>
          <a:lstStyle>
            <a:lvl1pPr>
              <a:spcAft>
                <a:spcPts val="600"/>
              </a:spcAft>
              <a:defRPr lang="fr-FR" sz="1600" kern="1200" smtClean="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1pPr>
            <a:lvl2pPr marL="285750" indent="-285750">
              <a:spcBef>
                <a:spcPts val="500"/>
              </a:spcBef>
              <a:spcAft>
                <a:spcPts val="0"/>
              </a:spcAft>
              <a:buFontTx/>
              <a:buBlip>
                <a:blip r:embed="rId2"/>
              </a:buBlip>
              <a:defRPr sz="1200">
                <a:solidFill>
                  <a:srgbClr val="1D1E1C"/>
                </a:solidFill>
              </a:defRPr>
            </a:lvl2pPr>
            <a:lvl3pPr marL="446088" indent="-180975">
              <a:buFontTx/>
              <a:buBlip>
                <a:blip r:embed="rId3"/>
              </a:buBlip>
              <a:defRPr sz="1100"/>
            </a:lvl3pPr>
            <a:lvl4pPr marL="268288" indent="-268288">
              <a:spcBef>
                <a:spcPts val="1000"/>
              </a:spcBef>
              <a:buFontTx/>
              <a:buBlip>
                <a:blip r:embed="rId4"/>
              </a:buBlip>
              <a:tabLst/>
              <a:defRPr sz="900" b="1"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3D1BB6EB-D5EC-B328-18C1-F9203595ED9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57263" y="1756975"/>
            <a:ext cx="3015364" cy="1734510"/>
          </a:xfrm>
          <a:prstGeom prst="roundRect">
            <a:avLst>
              <a:gd name="adj" fmla="val 2574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E758A6C3-0E02-B3C2-8605-7DA0658BE1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7470" y="3732886"/>
            <a:ext cx="3015157" cy="1312154"/>
          </a:xfrm>
        </p:spPr>
        <p:txBody>
          <a:bodyPr/>
          <a:lstStyle>
            <a:lvl1pPr>
              <a:spcAft>
                <a:spcPts val="600"/>
              </a:spcAft>
              <a:defRPr lang="fr-FR" sz="1600" kern="1200" smtClean="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1pPr>
            <a:lvl2pPr marL="285750" indent="-285750">
              <a:spcBef>
                <a:spcPts val="500"/>
              </a:spcBef>
              <a:spcAft>
                <a:spcPts val="0"/>
              </a:spcAft>
              <a:buFontTx/>
              <a:buBlip>
                <a:blip r:embed="rId2"/>
              </a:buBlip>
              <a:defRPr sz="1200">
                <a:solidFill>
                  <a:srgbClr val="1D1E1C"/>
                </a:solidFill>
              </a:defRPr>
            </a:lvl2pPr>
            <a:lvl3pPr marL="446088" indent="-180975">
              <a:buFontTx/>
              <a:buBlip>
                <a:blip r:embed="rId3"/>
              </a:buBlip>
              <a:defRPr sz="1100"/>
            </a:lvl3pPr>
            <a:lvl4pPr marL="268288" indent="-268288">
              <a:spcBef>
                <a:spcPts val="1000"/>
              </a:spcBef>
              <a:buFontTx/>
              <a:buBlip>
                <a:blip r:embed="rId4"/>
              </a:buBlip>
              <a:tabLst/>
              <a:defRPr sz="900" b="1"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4" name="Espace réservé pour une image  8">
            <a:extLst>
              <a:ext uri="{FF2B5EF4-FFF2-40B4-BE49-F238E27FC236}">
                <a16:creationId xmlns:a16="http://schemas.microsoft.com/office/drawing/2014/main" id="{23EAC5C9-4FB4-4DBE-2666-3F0B57E4DE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41888" y="1756975"/>
            <a:ext cx="3015364" cy="1734510"/>
          </a:xfrm>
          <a:prstGeom prst="roundRect">
            <a:avLst>
              <a:gd name="adj" fmla="val 2574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id="{8BDA930D-278B-EFC3-2BA8-E32B8660E83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42095" y="3732886"/>
            <a:ext cx="3015157" cy="1312154"/>
          </a:xfrm>
        </p:spPr>
        <p:txBody>
          <a:bodyPr/>
          <a:lstStyle>
            <a:lvl1pPr>
              <a:spcAft>
                <a:spcPts val="600"/>
              </a:spcAft>
              <a:defRPr lang="fr-FR" sz="1600" kern="1200" smtClean="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1pPr>
            <a:lvl2pPr marL="285750" indent="-285750">
              <a:spcBef>
                <a:spcPts val="500"/>
              </a:spcBef>
              <a:spcAft>
                <a:spcPts val="0"/>
              </a:spcAft>
              <a:buFontTx/>
              <a:buBlip>
                <a:blip r:embed="rId2"/>
              </a:buBlip>
              <a:defRPr sz="1200">
                <a:solidFill>
                  <a:srgbClr val="1D1E1C"/>
                </a:solidFill>
              </a:defRPr>
            </a:lvl2pPr>
            <a:lvl3pPr marL="446088" indent="-180975">
              <a:buFontTx/>
              <a:buBlip>
                <a:blip r:embed="rId3"/>
              </a:buBlip>
              <a:defRPr sz="1100"/>
            </a:lvl3pPr>
            <a:lvl4pPr marL="268288" indent="-268288">
              <a:spcBef>
                <a:spcPts val="1000"/>
              </a:spcBef>
              <a:buFontTx/>
              <a:buBlip>
                <a:blip r:embed="rId4"/>
              </a:buBlip>
              <a:tabLst/>
              <a:defRPr sz="900" b="1"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AF215BC-5531-6BFC-1F0C-D811A88328D8}"/>
              </a:ext>
            </a:extLst>
          </p:cNvPr>
          <p:cNvGrpSpPr/>
          <p:nvPr userDrawn="1"/>
        </p:nvGrpSpPr>
        <p:grpSpPr>
          <a:xfrm>
            <a:off x="11534656" y="6393822"/>
            <a:ext cx="542765" cy="356672"/>
            <a:chOff x="11534656" y="6393822"/>
            <a:chExt cx="542765" cy="35667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725A82-2EBF-4ECE-D883-764DFBACAA2F}"/>
                </a:ext>
              </a:extLst>
            </p:cNvPr>
            <p:cNvSpPr/>
            <p:nvPr userDrawn="1"/>
          </p:nvSpPr>
          <p:spPr>
            <a:xfrm>
              <a:off x="11534656" y="6393822"/>
              <a:ext cx="542765" cy="3566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FB500414-5CFF-86DF-CCB2-56F7A0782B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09535" y="6471049"/>
              <a:ext cx="389585" cy="201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57174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7D5C8-1478-352B-4C27-9C42DB1B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5B66E0-426A-AD0B-7059-33D3C484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6CF3D5-FC32-62A1-5C2F-17B313F6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98371161-8677-289A-952A-EFF53B97A41D}"/>
              </a:ext>
            </a:extLst>
          </p:cNvPr>
          <p:cNvSpPr/>
          <p:nvPr userDrawn="1"/>
        </p:nvSpPr>
        <p:spPr>
          <a:xfrm>
            <a:off x="353255" y="1366909"/>
            <a:ext cx="3392403" cy="45719"/>
          </a:xfrm>
          <a:custGeom>
            <a:avLst/>
            <a:gdLst>
              <a:gd name="connsiteX0" fmla="*/ 0 w 951166"/>
              <a:gd name="connsiteY0" fmla="*/ 50656 h 50655"/>
              <a:gd name="connsiteX1" fmla="*/ 951166 w 951166"/>
              <a:gd name="connsiteY1" fmla="*/ 5885 h 5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1166" h="50655">
                <a:moveTo>
                  <a:pt x="0" y="50656"/>
                </a:moveTo>
                <a:cubicBezTo>
                  <a:pt x="303020" y="17097"/>
                  <a:pt x="583465" y="-13112"/>
                  <a:pt x="951166" y="5885"/>
                </a:cubicBezTo>
              </a:path>
            </a:pathLst>
          </a:custGeom>
          <a:noFill/>
          <a:ln w="44450" cap="rnd">
            <a:solidFill>
              <a:srgbClr val="00AA91"/>
            </a:solidFill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8D3CBAC-9A86-397C-7661-91F70D16FC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844" y="156355"/>
            <a:ext cx="11080954" cy="230832"/>
          </a:xfrm>
        </p:spPr>
        <p:txBody>
          <a:bodyPr wrap="square">
            <a:spAutoFit/>
          </a:bodyPr>
          <a:lstStyle>
            <a:lvl1pPr>
              <a:defRPr sz="1000" b="1" cap="all" baseline="0">
                <a:solidFill>
                  <a:srgbClr val="0A0082"/>
                </a:solidFill>
                <a:latin typeface="+mj-lt"/>
              </a:defRPr>
            </a:lvl1pPr>
          </a:lstStyle>
          <a:p>
            <a:pPr lvl="0"/>
            <a:r>
              <a:rPr lang="fr-FR"/>
              <a:t>00. nom de la partie</a:t>
            </a:r>
          </a:p>
        </p:txBody>
      </p:sp>
      <p:cxnSp>
        <p:nvCxnSpPr>
          <p:cNvPr id="12" name="Google Shape;506;g15d7a6ab812_1_11">
            <a:extLst>
              <a:ext uri="{FF2B5EF4-FFF2-40B4-BE49-F238E27FC236}">
                <a16:creationId xmlns:a16="http://schemas.microsoft.com/office/drawing/2014/main" id="{257AFC86-FADA-7CF8-18D9-74909B69DB66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C89F7547-290F-4F55-AAD6-134A993926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45972" y="2410982"/>
            <a:ext cx="4607826" cy="1422954"/>
          </a:xfrm>
        </p:spPr>
        <p:txBody>
          <a:bodyPr/>
          <a:lstStyle>
            <a:lvl1pPr>
              <a:spcAft>
                <a:spcPts val="600"/>
              </a:spcAft>
              <a:defRPr lang="fr-FR" sz="1800" kern="1200" smtClean="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1pPr>
            <a:lvl2pPr marL="285750" indent="-285750">
              <a:spcBef>
                <a:spcPts val="500"/>
              </a:spcBef>
              <a:spcAft>
                <a:spcPts val="0"/>
              </a:spcAft>
              <a:buFontTx/>
              <a:buBlip>
                <a:blip r:embed="rId2"/>
              </a:buBlip>
              <a:defRPr sz="1400">
                <a:solidFill>
                  <a:srgbClr val="1D1E1C"/>
                </a:solidFill>
              </a:defRPr>
            </a:lvl2pPr>
            <a:lvl3pPr marL="446088" indent="-180975">
              <a:buFontTx/>
              <a:buBlip>
                <a:blip r:embed="rId3"/>
              </a:buBlip>
              <a:defRPr sz="1200"/>
            </a:lvl3pPr>
            <a:lvl4pPr marL="268288" indent="-268288">
              <a:spcBef>
                <a:spcPts val="1000"/>
              </a:spcBef>
              <a:buFontTx/>
              <a:buBlip>
                <a:blip r:embed="rId4"/>
              </a:buBlip>
              <a:tabLst/>
              <a:defRPr sz="1000" b="1"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7" name="Google Shape;186;p30">
            <a:extLst>
              <a:ext uri="{FF2B5EF4-FFF2-40B4-BE49-F238E27FC236}">
                <a16:creationId xmlns:a16="http://schemas.microsoft.com/office/drawing/2014/main" id="{A68F6769-BB2D-9FEE-572B-EA05346BDFDA}"/>
              </a:ext>
            </a:extLst>
          </p:cNvPr>
          <p:cNvSpPr>
            <a:spLocks noGrp="1"/>
          </p:cNvSpPr>
          <p:nvPr>
            <p:ph type="chart" idx="2"/>
          </p:nvPr>
        </p:nvSpPr>
        <p:spPr>
          <a:xfrm>
            <a:off x="3272346" y="1756975"/>
            <a:ext cx="3024696" cy="250058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1E1C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D1E1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highlight>
                  <a:srgbClr val="CCEEE9"/>
                </a:highlight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Char char="•"/>
              <a:defRPr sz="1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D1E1C"/>
              </a:buClr>
              <a:buSzPts val="900"/>
              <a:buFont typeface="Montserrat"/>
              <a:buChar char="•"/>
              <a:defRPr sz="900" b="0" i="0" u="none" strike="noStrike" cap="none">
                <a:solidFill>
                  <a:srgbClr val="1D1E1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10"/>
              <a:buFont typeface="Montserrat"/>
              <a:buChar char="•"/>
              <a:defRPr sz="7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r-FR"/>
              <a:t>Cliquez sur l'icône pour ajouter un graphique</a:t>
            </a:r>
            <a:endParaRPr/>
          </a:p>
        </p:txBody>
      </p:sp>
      <p:sp>
        <p:nvSpPr>
          <p:cNvPr id="18" name="Google Shape;187;p30">
            <a:extLst>
              <a:ext uri="{FF2B5EF4-FFF2-40B4-BE49-F238E27FC236}">
                <a16:creationId xmlns:a16="http://schemas.microsoft.com/office/drawing/2014/main" id="{F4B21EA6-4117-04D7-B830-C91CD1D4A568}"/>
              </a:ext>
            </a:extLst>
          </p:cNvPr>
          <p:cNvSpPr>
            <a:spLocks noGrp="1"/>
          </p:cNvSpPr>
          <p:nvPr>
            <p:ph type="chart" idx="3"/>
          </p:nvPr>
        </p:nvSpPr>
        <p:spPr>
          <a:xfrm>
            <a:off x="247650" y="1756975"/>
            <a:ext cx="3024696" cy="250058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1E1C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D1E1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highlight>
                  <a:srgbClr val="CCEEE9"/>
                </a:highlight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Char char="•"/>
              <a:defRPr sz="1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D1E1C"/>
              </a:buClr>
              <a:buSzPts val="900"/>
              <a:buFont typeface="Montserrat"/>
              <a:buChar char="•"/>
              <a:defRPr sz="900" b="0" i="0" u="none" strike="noStrike" cap="none">
                <a:solidFill>
                  <a:srgbClr val="1D1E1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10"/>
              <a:buFont typeface="Montserrat"/>
              <a:buChar char="•"/>
              <a:defRPr sz="7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r-FR"/>
              <a:t>Cliquez sur l'icône pour ajouter un graphique</a:t>
            </a:r>
            <a:endParaRPr/>
          </a:p>
        </p:txBody>
      </p:sp>
      <p:sp>
        <p:nvSpPr>
          <p:cNvPr id="20" name="Espace réservé du texte 12">
            <a:extLst>
              <a:ext uri="{FF2B5EF4-FFF2-40B4-BE49-F238E27FC236}">
                <a16:creationId xmlns:a16="http://schemas.microsoft.com/office/drawing/2014/main" id="{D3296641-3E84-8A41-E143-6CCFC4F288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2681" y="4744696"/>
            <a:ext cx="1642576" cy="243356"/>
          </a:xfrm>
        </p:spPr>
        <p:txBody>
          <a:bodyPr/>
          <a:lstStyle>
            <a:lvl1pPr algn="ctr">
              <a:spcAft>
                <a:spcPts val="600"/>
              </a:spcAft>
              <a:defRPr lang="fr-FR" sz="900" kern="1200" smtClean="0">
                <a:solidFill>
                  <a:srgbClr val="919191"/>
                </a:solidFill>
                <a:latin typeface="+mn-lt"/>
                <a:ea typeface="+mn-ea"/>
                <a:cs typeface="+mn-cs"/>
              </a:defRPr>
            </a:lvl1pPr>
            <a:lvl2pPr marL="285750" indent="-285750">
              <a:spcBef>
                <a:spcPts val="500"/>
              </a:spcBef>
              <a:spcAft>
                <a:spcPts val="0"/>
              </a:spcAft>
              <a:buFontTx/>
              <a:buBlip>
                <a:blip r:embed="rId2"/>
              </a:buBlip>
              <a:defRPr sz="1200">
                <a:solidFill>
                  <a:srgbClr val="1D1E1C"/>
                </a:solidFill>
              </a:defRPr>
            </a:lvl2pPr>
            <a:lvl3pPr marL="446088" indent="-180975">
              <a:buFontTx/>
              <a:buBlip>
                <a:blip r:embed="rId3"/>
              </a:buBlip>
              <a:defRPr sz="1100"/>
            </a:lvl3pPr>
            <a:lvl4pPr marL="268288" indent="-268288">
              <a:spcBef>
                <a:spcPts val="1000"/>
              </a:spcBef>
              <a:buFontTx/>
              <a:buBlip>
                <a:blip r:embed="rId4"/>
              </a:buBlip>
              <a:tabLst/>
              <a:defRPr sz="900" b="1"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Espace réservé du texte 12">
            <a:extLst>
              <a:ext uri="{FF2B5EF4-FFF2-40B4-BE49-F238E27FC236}">
                <a16:creationId xmlns:a16="http://schemas.microsoft.com/office/drawing/2014/main" id="{CED1F336-51E3-477B-4213-CD84778F7C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75603" y="4744696"/>
            <a:ext cx="1642576" cy="243356"/>
          </a:xfrm>
        </p:spPr>
        <p:txBody>
          <a:bodyPr/>
          <a:lstStyle>
            <a:lvl1pPr algn="ctr">
              <a:spcAft>
                <a:spcPts val="600"/>
              </a:spcAft>
              <a:defRPr lang="fr-FR" sz="900" kern="1200" smtClean="0">
                <a:solidFill>
                  <a:srgbClr val="919191"/>
                </a:solidFill>
                <a:latin typeface="+mn-lt"/>
                <a:ea typeface="+mn-ea"/>
                <a:cs typeface="+mn-cs"/>
              </a:defRPr>
            </a:lvl1pPr>
            <a:lvl2pPr marL="285750" indent="-285750">
              <a:spcBef>
                <a:spcPts val="500"/>
              </a:spcBef>
              <a:spcAft>
                <a:spcPts val="0"/>
              </a:spcAft>
              <a:buFontTx/>
              <a:buBlip>
                <a:blip r:embed="rId2"/>
              </a:buBlip>
              <a:defRPr sz="1200">
                <a:solidFill>
                  <a:srgbClr val="1D1E1C"/>
                </a:solidFill>
              </a:defRPr>
            </a:lvl2pPr>
            <a:lvl3pPr marL="446088" indent="-180975">
              <a:buFontTx/>
              <a:buBlip>
                <a:blip r:embed="rId3"/>
              </a:buBlip>
              <a:defRPr sz="1100"/>
            </a:lvl3pPr>
            <a:lvl4pPr marL="268288" indent="-268288">
              <a:spcBef>
                <a:spcPts val="1000"/>
              </a:spcBef>
              <a:buFontTx/>
              <a:buBlip>
                <a:blip r:embed="rId4"/>
              </a:buBlip>
              <a:tabLst/>
              <a:defRPr sz="900" b="1"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A566BF8-3EF3-9551-104D-015EB2F136D8}"/>
              </a:ext>
            </a:extLst>
          </p:cNvPr>
          <p:cNvGrpSpPr/>
          <p:nvPr userDrawn="1"/>
        </p:nvGrpSpPr>
        <p:grpSpPr>
          <a:xfrm>
            <a:off x="11534656" y="6393822"/>
            <a:ext cx="542765" cy="356672"/>
            <a:chOff x="11534656" y="6393822"/>
            <a:chExt cx="542765" cy="35667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E85920C-9389-A06D-B5CF-2081A65157F6}"/>
                </a:ext>
              </a:extLst>
            </p:cNvPr>
            <p:cNvSpPr/>
            <p:nvPr userDrawn="1"/>
          </p:nvSpPr>
          <p:spPr>
            <a:xfrm>
              <a:off x="11534656" y="6393822"/>
              <a:ext cx="542765" cy="3566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FAE968E8-E1E2-DFC7-4C2D-94BD214C1B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09535" y="6471049"/>
              <a:ext cx="389585" cy="201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48859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7D5C8-1478-352B-4C27-9C42DB1B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5B66E0-426A-AD0B-7059-33D3C484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6CF3D5-FC32-62A1-5C2F-17B313F6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98371161-8677-289A-952A-EFF53B97A41D}"/>
              </a:ext>
            </a:extLst>
          </p:cNvPr>
          <p:cNvSpPr/>
          <p:nvPr userDrawn="1"/>
        </p:nvSpPr>
        <p:spPr>
          <a:xfrm>
            <a:off x="353255" y="1366909"/>
            <a:ext cx="3392403" cy="45719"/>
          </a:xfrm>
          <a:custGeom>
            <a:avLst/>
            <a:gdLst>
              <a:gd name="connsiteX0" fmla="*/ 0 w 951166"/>
              <a:gd name="connsiteY0" fmla="*/ 50656 h 50655"/>
              <a:gd name="connsiteX1" fmla="*/ 951166 w 951166"/>
              <a:gd name="connsiteY1" fmla="*/ 5885 h 5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1166" h="50655">
                <a:moveTo>
                  <a:pt x="0" y="50656"/>
                </a:moveTo>
                <a:cubicBezTo>
                  <a:pt x="303020" y="17097"/>
                  <a:pt x="583465" y="-13112"/>
                  <a:pt x="951166" y="5885"/>
                </a:cubicBezTo>
              </a:path>
            </a:pathLst>
          </a:custGeom>
          <a:noFill/>
          <a:ln w="44450" cap="rnd">
            <a:solidFill>
              <a:srgbClr val="00AA91"/>
            </a:solidFill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8D3CBAC-9A86-397C-7661-91F70D16FC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844" y="156355"/>
            <a:ext cx="11080954" cy="230832"/>
          </a:xfrm>
        </p:spPr>
        <p:txBody>
          <a:bodyPr wrap="square">
            <a:spAutoFit/>
          </a:bodyPr>
          <a:lstStyle>
            <a:lvl1pPr>
              <a:defRPr sz="1000" b="1" cap="all" baseline="0">
                <a:solidFill>
                  <a:srgbClr val="0A0082"/>
                </a:solidFill>
                <a:latin typeface="+mj-lt"/>
              </a:defRPr>
            </a:lvl1pPr>
          </a:lstStyle>
          <a:p>
            <a:pPr lvl="0"/>
            <a:r>
              <a:rPr lang="fr-FR"/>
              <a:t>00. nom de la partie</a:t>
            </a:r>
          </a:p>
        </p:txBody>
      </p:sp>
      <p:cxnSp>
        <p:nvCxnSpPr>
          <p:cNvPr id="12" name="Google Shape;506;g15d7a6ab812_1_11">
            <a:extLst>
              <a:ext uri="{FF2B5EF4-FFF2-40B4-BE49-F238E27FC236}">
                <a16:creationId xmlns:a16="http://schemas.microsoft.com/office/drawing/2014/main" id="{257AFC86-FADA-7CF8-18D9-74909B69DB66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8" name="Google Shape;187;p30">
            <a:extLst>
              <a:ext uri="{FF2B5EF4-FFF2-40B4-BE49-F238E27FC236}">
                <a16:creationId xmlns:a16="http://schemas.microsoft.com/office/drawing/2014/main" id="{F4B21EA6-4117-04D7-B830-C91CD1D4A568}"/>
              </a:ext>
            </a:extLst>
          </p:cNvPr>
          <p:cNvSpPr>
            <a:spLocks noGrp="1"/>
          </p:cNvSpPr>
          <p:nvPr>
            <p:ph type="chart" idx="3"/>
          </p:nvPr>
        </p:nvSpPr>
        <p:spPr>
          <a:xfrm>
            <a:off x="247650" y="1756975"/>
            <a:ext cx="6219762" cy="290321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1E1C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D1E1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highlight>
                  <a:srgbClr val="CCEEE9"/>
                </a:highlight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Char char="•"/>
              <a:defRPr sz="1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D1E1C"/>
              </a:buClr>
              <a:buSzPts val="900"/>
              <a:buFont typeface="Montserrat"/>
              <a:buChar char="•"/>
              <a:defRPr sz="900" b="0" i="0" u="none" strike="noStrike" cap="none">
                <a:solidFill>
                  <a:srgbClr val="1D1E1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10"/>
              <a:buFont typeface="Montserrat"/>
              <a:buChar char="•"/>
              <a:defRPr sz="7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r-FR"/>
              <a:t>Cliquez sur l'icône pour ajouter un graphique</a:t>
            </a:r>
            <a:endParaRPr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C2D5C0-112F-3D86-CC1F-BF6682F51748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3692215" y="5139182"/>
            <a:ext cx="4960469" cy="535531"/>
          </a:xfrm>
        </p:spPr>
        <p:txBody>
          <a:bodyPr wrap="square" lIns="0" rIns="0" numCol="1" spcCol="360000">
            <a:spAutoFit/>
          </a:bodyPr>
          <a:lstStyle>
            <a:lvl1pPr algn="ctr">
              <a:spcAft>
                <a:spcPts val="0"/>
              </a:spcAft>
              <a:defRPr sz="1600" b="1">
                <a:solidFill>
                  <a:schemeClr val="accent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>
                <a:solidFill>
                  <a:srgbClr val="A1A1A1"/>
                </a:solidFill>
                <a:latin typeface="+mn-lt"/>
              </a:defRPr>
            </a:lvl2pPr>
            <a:lvl3pPr>
              <a:lnSpc>
                <a:spcPct val="130000"/>
              </a:lnSpc>
              <a:spcAft>
                <a:spcPts val="500"/>
              </a:spcAft>
              <a:defRPr/>
            </a:lvl3pPr>
            <a:lvl4pPr>
              <a:lnSpc>
                <a:spcPct val="130000"/>
              </a:lnSpc>
              <a:spcBef>
                <a:spcPts val="0"/>
              </a:spcBef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F2251218-C40C-7CF2-C418-051D13FAA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9575" y="2762473"/>
            <a:ext cx="2223648" cy="590931"/>
          </a:xfrm>
        </p:spPr>
        <p:txBody>
          <a:bodyPr wrap="square" lIns="0" rIns="0" numCol="1" spcCol="360000">
            <a:spAutoFit/>
          </a:bodyPr>
          <a:lstStyle>
            <a:lvl1pPr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200">
                <a:solidFill>
                  <a:srgbClr val="A1A1A1"/>
                </a:solidFill>
                <a:latin typeface="+mn-lt"/>
              </a:defRPr>
            </a:lvl2pPr>
            <a:lvl3pPr>
              <a:lnSpc>
                <a:spcPct val="130000"/>
              </a:lnSpc>
              <a:spcAft>
                <a:spcPts val="500"/>
              </a:spcAft>
              <a:defRPr/>
            </a:lvl3pPr>
            <a:lvl4pPr>
              <a:lnSpc>
                <a:spcPct val="130000"/>
              </a:lnSpc>
              <a:spcBef>
                <a:spcPts val="0"/>
              </a:spcBef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23">
            <a:extLst>
              <a:ext uri="{FF2B5EF4-FFF2-40B4-BE49-F238E27FC236}">
                <a16:creationId xmlns:a16="http://schemas.microsoft.com/office/drawing/2014/main" id="{C62E10FB-C20C-B33E-59BD-B06D391A46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3020" y="2209381"/>
            <a:ext cx="837749" cy="590931"/>
          </a:xfrm>
        </p:spPr>
        <p:txBody>
          <a:bodyPr/>
          <a:lstStyle>
            <a:lvl1pPr marL="0" algn="l" defTabSz="914400" rtl="0" eaLnBrk="1" latinLnBrk="0" hangingPunct="1">
              <a:defRPr lang="fr-FR" sz="3600" kern="1200" dirty="0" smtClean="0">
                <a:solidFill>
                  <a:srgbClr val="0A0082"/>
                </a:solidFill>
                <a:latin typeface="Montserrat" panose="020005050000000200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%</a:t>
            </a:r>
          </a:p>
        </p:txBody>
      </p:sp>
      <p:sp>
        <p:nvSpPr>
          <p:cNvPr id="13" name="Espace réservé du texte 23">
            <a:extLst>
              <a:ext uri="{FF2B5EF4-FFF2-40B4-BE49-F238E27FC236}">
                <a16:creationId xmlns:a16="http://schemas.microsoft.com/office/drawing/2014/main" id="{867405AE-4337-259C-F2A1-E6796B58E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36782" y="2210042"/>
            <a:ext cx="1896105" cy="1311128"/>
          </a:xfrm>
        </p:spPr>
        <p:txBody>
          <a:bodyPr/>
          <a:lstStyle>
            <a:lvl1pPr marL="0" algn="ctr" defTabSz="914400" rtl="0" eaLnBrk="1" latinLnBrk="0" hangingPunct="1">
              <a:defRPr lang="fr-FR" sz="8800" kern="1200" dirty="0" smtClean="0">
                <a:solidFill>
                  <a:srgbClr val="0A0082"/>
                </a:solidFill>
                <a:latin typeface="Montserrat" panose="020005050000000200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B76A623E-66C1-AE8D-A3F5-50E8EECC2C45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8929575" y="4127919"/>
            <a:ext cx="2223648" cy="590931"/>
          </a:xfrm>
        </p:spPr>
        <p:txBody>
          <a:bodyPr wrap="square" lIns="0" rIns="0" numCol="1" spcCol="360000">
            <a:spAutoFit/>
          </a:bodyPr>
          <a:lstStyle>
            <a:lvl1pPr>
              <a:spcAft>
                <a:spcPts val="0"/>
              </a:spcAft>
              <a:defRPr sz="1200" b="1">
                <a:solidFill>
                  <a:schemeClr val="accent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200">
                <a:solidFill>
                  <a:srgbClr val="A1A1A1"/>
                </a:solidFill>
                <a:latin typeface="+mn-lt"/>
              </a:defRPr>
            </a:lvl2pPr>
            <a:lvl3pPr>
              <a:lnSpc>
                <a:spcPct val="130000"/>
              </a:lnSpc>
              <a:spcAft>
                <a:spcPts val="500"/>
              </a:spcAft>
              <a:defRPr/>
            </a:lvl3pPr>
            <a:lvl4pPr>
              <a:lnSpc>
                <a:spcPct val="130000"/>
              </a:lnSpc>
              <a:spcBef>
                <a:spcPts val="0"/>
              </a:spcBef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5" name="Espace réservé du texte 23">
            <a:extLst>
              <a:ext uri="{FF2B5EF4-FFF2-40B4-BE49-F238E27FC236}">
                <a16:creationId xmlns:a16="http://schemas.microsoft.com/office/drawing/2014/main" id="{2B8D6D32-F8A9-31E5-A00B-0790F23B75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83020" y="3574827"/>
            <a:ext cx="837749" cy="590931"/>
          </a:xfrm>
        </p:spPr>
        <p:txBody>
          <a:bodyPr/>
          <a:lstStyle>
            <a:lvl1pPr marL="0" algn="l" defTabSz="914400" rtl="0" eaLnBrk="1" latinLnBrk="0" hangingPunct="1">
              <a:defRPr lang="fr-FR" sz="3600" kern="1200" dirty="0" smtClean="0">
                <a:solidFill>
                  <a:schemeClr val="accent2"/>
                </a:solidFill>
                <a:latin typeface="Montserrat" panose="020005050000000200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%</a:t>
            </a:r>
          </a:p>
        </p:txBody>
      </p:sp>
      <p:sp>
        <p:nvSpPr>
          <p:cNvPr id="16" name="Espace réservé du texte 23">
            <a:extLst>
              <a:ext uri="{FF2B5EF4-FFF2-40B4-BE49-F238E27FC236}">
                <a16:creationId xmlns:a16="http://schemas.microsoft.com/office/drawing/2014/main" id="{657B5561-1B3A-78CB-B3C2-07ADBDB2BF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36782" y="3575488"/>
            <a:ext cx="1896105" cy="1311128"/>
          </a:xfrm>
        </p:spPr>
        <p:txBody>
          <a:bodyPr/>
          <a:lstStyle>
            <a:lvl1pPr marL="0" algn="ctr" defTabSz="914400" rtl="0" eaLnBrk="1" latinLnBrk="0" hangingPunct="1">
              <a:defRPr lang="fr-FR" sz="8800" kern="1200" dirty="0" smtClean="0">
                <a:solidFill>
                  <a:schemeClr val="accent2"/>
                </a:solidFill>
                <a:latin typeface="Montserrat" panose="020005050000000200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A89FCC5-AD0D-73BE-5D1A-C80609095534}"/>
              </a:ext>
            </a:extLst>
          </p:cNvPr>
          <p:cNvGrpSpPr/>
          <p:nvPr userDrawn="1"/>
        </p:nvGrpSpPr>
        <p:grpSpPr>
          <a:xfrm>
            <a:off x="11534656" y="6393822"/>
            <a:ext cx="542765" cy="356672"/>
            <a:chOff x="11534656" y="6393822"/>
            <a:chExt cx="542765" cy="35667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12524C0-DC36-D654-56EA-2E6BADDEA20A}"/>
                </a:ext>
              </a:extLst>
            </p:cNvPr>
            <p:cNvSpPr/>
            <p:nvPr userDrawn="1"/>
          </p:nvSpPr>
          <p:spPr>
            <a:xfrm>
              <a:off x="11534656" y="6393822"/>
              <a:ext cx="542765" cy="3566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81740F60-8D84-6B8E-D154-61E6E37115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609535" y="6471049"/>
              <a:ext cx="389585" cy="201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7525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BE461-D8E1-BA76-7A47-DCCA7D1A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62757"/>
            <a:ext cx="9144000" cy="687624"/>
          </a:xfrm>
        </p:spPr>
        <p:txBody>
          <a:bodyPr anchor="b"/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6F76B-A6CD-0D89-D99C-E5D2421F6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0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859B5F7F-0F7D-50C9-FF7A-5D974E15B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8282" y="313671"/>
            <a:ext cx="2441575" cy="258532"/>
          </a:xfrm>
        </p:spPr>
        <p:txBody>
          <a:bodyPr/>
          <a:lstStyle>
            <a:lvl1pPr algn="r">
              <a:defRPr sz="1200" b="0" cap="all" baseline="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3F061F50-0C0D-E6B3-3FE2-3A2B31440507}"/>
              </a:ext>
            </a:extLst>
          </p:cNvPr>
          <p:cNvSpPr/>
          <p:nvPr userDrawn="1"/>
        </p:nvSpPr>
        <p:spPr>
          <a:xfrm>
            <a:off x="231531" y="232996"/>
            <a:ext cx="11744260" cy="6405236"/>
          </a:xfrm>
          <a:custGeom>
            <a:avLst/>
            <a:gdLst>
              <a:gd name="connsiteX0" fmla="*/ 0 w 11742461"/>
              <a:gd name="connsiteY0" fmla="*/ 0 h 6404903"/>
              <a:gd name="connsiteX1" fmla="*/ 11742461 w 11742461"/>
              <a:gd name="connsiteY1" fmla="*/ 0 h 6404903"/>
              <a:gd name="connsiteX2" fmla="*/ 11742461 w 11742461"/>
              <a:gd name="connsiteY2" fmla="*/ 6404903 h 6404903"/>
              <a:gd name="connsiteX3" fmla="*/ 0 w 11742461"/>
              <a:gd name="connsiteY3" fmla="*/ 6404903 h 6404903"/>
              <a:gd name="connsiteX4" fmla="*/ 0 w 11742461"/>
              <a:gd name="connsiteY4" fmla="*/ 0 h 6404903"/>
              <a:gd name="connsiteX0" fmla="*/ 1799 w 11744260"/>
              <a:gd name="connsiteY0" fmla="*/ 0 h 6404903"/>
              <a:gd name="connsiteX1" fmla="*/ 11744260 w 11744260"/>
              <a:gd name="connsiteY1" fmla="*/ 0 h 6404903"/>
              <a:gd name="connsiteX2" fmla="*/ 11744260 w 11744260"/>
              <a:gd name="connsiteY2" fmla="*/ 6404903 h 6404903"/>
              <a:gd name="connsiteX3" fmla="*/ 1799 w 11744260"/>
              <a:gd name="connsiteY3" fmla="*/ 6404903 h 6404903"/>
              <a:gd name="connsiteX4" fmla="*/ 0 w 11744260"/>
              <a:gd name="connsiteY4" fmla="*/ 395321 h 6404903"/>
              <a:gd name="connsiteX5" fmla="*/ 1799 w 11744260"/>
              <a:gd name="connsiteY5" fmla="*/ 0 h 6404903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1799 w 11744260"/>
              <a:gd name="connsiteY6" fmla="*/ 33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6" fmla="*/ 93239 w 11744260"/>
              <a:gd name="connsiteY6" fmla="*/ 91773 h 6405236"/>
              <a:gd name="connsiteX0" fmla="*/ 1799 w 11744260"/>
              <a:gd name="connsiteY0" fmla="*/ 333 h 6405236"/>
              <a:gd name="connsiteX1" fmla="*/ 624254 w 11744260"/>
              <a:gd name="connsiteY1" fmla="*/ 0 h 6405236"/>
              <a:gd name="connsiteX2" fmla="*/ 11744260 w 11744260"/>
              <a:gd name="connsiteY2" fmla="*/ 333 h 6405236"/>
              <a:gd name="connsiteX3" fmla="*/ 11744260 w 11744260"/>
              <a:gd name="connsiteY3" fmla="*/ 6405236 h 6405236"/>
              <a:gd name="connsiteX4" fmla="*/ 1799 w 11744260"/>
              <a:gd name="connsiteY4" fmla="*/ 6405236 h 6405236"/>
              <a:gd name="connsiteX5" fmla="*/ 0 w 11744260"/>
              <a:gd name="connsiteY5" fmla="*/ 395654 h 6405236"/>
              <a:gd name="connsiteX0" fmla="*/ 624254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  <a:gd name="connsiteX0" fmla="*/ 472360 w 11744260"/>
              <a:gd name="connsiteY0" fmla="*/ 0 h 6405236"/>
              <a:gd name="connsiteX1" fmla="*/ 11744260 w 11744260"/>
              <a:gd name="connsiteY1" fmla="*/ 333 h 6405236"/>
              <a:gd name="connsiteX2" fmla="*/ 11744260 w 11744260"/>
              <a:gd name="connsiteY2" fmla="*/ 6405236 h 6405236"/>
              <a:gd name="connsiteX3" fmla="*/ 1799 w 11744260"/>
              <a:gd name="connsiteY3" fmla="*/ 6405236 h 6405236"/>
              <a:gd name="connsiteX4" fmla="*/ 0 w 11744260"/>
              <a:gd name="connsiteY4" fmla="*/ 395654 h 640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260" h="6405236">
                <a:moveTo>
                  <a:pt x="472360" y="0"/>
                </a:moveTo>
                <a:lnTo>
                  <a:pt x="11744260" y="333"/>
                </a:lnTo>
                <a:lnTo>
                  <a:pt x="11744260" y="6405236"/>
                </a:lnTo>
                <a:lnTo>
                  <a:pt x="1799" y="6405236"/>
                </a:lnTo>
                <a:cubicBezTo>
                  <a:pt x="1199" y="4402042"/>
                  <a:pt x="600" y="2398848"/>
                  <a:pt x="0" y="395654"/>
                </a:cubicBezTo>
              </a:path>
            </a:pathLst>
          </a:custGeom>
          <a:noFill/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292D4CF8-A926-ED9D-183B-D00E2E05DF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08" y="6449497"/>
            <a:ext cx="9862662" cy="203133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18439F-4D8B-56A1-E24F-4BD606B02B54}"/>
              </a:ext>
            </a:extLst>
          </p:cNvPr>
          <p:cNvSpPr/>
          <p:nvPr userDrawn="1"/>
        </p:nvSpPr>
        <p:spPr>
          <a:xfrm>
            <a:off x="11154270" y="6098380"/>
            <a:ext cx="821517" cy="53985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BC7FE8B6-C650-AC6B-74D5-453CA818B5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8318" y="6212953"/>
            <a:ext cx="584354" cy="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188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7D5C8-1478-352B-4C27-9C42DB1B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5B66E0-426A-AD0B-7059-33D3C484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6CF3D5-FC32-62A1-5C2F-17B313F6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98371161-8677-289A-952A-EFF53B97A41D}"/>
              </a:ext>
            </a:extLst>
          </p:cNvPr>
          <p:cNvSpPr/>
          <p:nvPr userDrawn="1"/>
        </p:nvSpPr>
        <p:spPr>
          <a:xfrm>
            <a:off x="353255" y="1366909"/>
            <a:ext cx="3392403" cy="45719"/>
          </a:xfrm>
          <a:custGeom>
            <a:avLst/>
            <a:gdLst>
              <a:gd name="connsiteX0" fmla="*/ 0 w 951166"/>
              <a:gd name="connsiteY0" fmla="*/ 50656 h 50655"/>
              <a:gd name="connsiteX1" fmla="*/ 951166 w 951166"/>
              <a:gd name="connsiteY1" fmla="*/ 5885 h 5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1166" h="50655">
                <a:moveTo>
                  <a:pt x="0" y="50656"/>
                </a:moveTo>
                <a:cubicBezTo>
                  <a:pt x="303020" y="17097"/>
                  <a:pt x="583465" y="-13112"/>
                  <a:pt x="951166" y="5885"/>
                </a:cubicBezTo>
              </a:path>
            </a:pathLst>
          </a:custGeom>
          <a:noFill/>
          <a:ln w="44450" cap="rnd">
            <a:solidFill>
              <a:srgbClr val="00AA91"/>
            </a:solidFill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8D3CBAC-9A86-397C-7661-91F70D16FC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844" y="156355"/>
            <a:ext cx="11080954" cy="230832"/>
          </a:xfrm>
        </p:spPr>
        <p:txBody>
          <a:bodyPr wrap="square">
            <a:spAutoFit/>
          </a:bodyPr>
          <a:lstStyle>
            <a:lvl1pPr>
              <a:defRPr sz="1000" b="1" cap="all" baseline="0">
                <a:solidFill>
                  <a:srgbClr val="0A0082"/>
                </a:solidFill>
                <a:latin typeface="+mj-lt"/>
              </a:defRPr>
            </a:lvl1pPr>
          </a:lstStyle>
          <a:p>
            <a:pPr lvl="0"/>
            <a:r>
              <a:rPr lang="fr-FR"/>
              <a:t>00. nom de la partie</a:t>
            </a:r>
          </a:p>
        </p:txBody>
      </p:sp>
      <p:cxnSp>
        <p:nvCxnSpPr>
          <p:cNvPr id="12" name="Google Shape;506;g15d7a6ab812_1_11">
            <a:extLst>
              <a:ext uri="{FF2B5EF4-FFF2-40B4-BE49-F238E27FC236}">
                <a16:creationId xmlns:a16="http://schemas.microsoft.com/office/drawing/2014/main" id="{257AFC86-FADA-7CF8-18D9-74909B69DB66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7" name="Espace réservé du graphique 5">
            <a:extLst>
              <a:ext uri="{FF2B5EF4-FFF2-40B4-BE49-F238E27FC236}">
                <a16:creationId xmlns:a16="http://schemas.microsoft.com/office/drawing/2014/main" id="{4B20757E-8801-CEB0-4F14-4E19D8540B1B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186746" y="1901119"/>
            <a:ext cx="3024696" cy="295963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r>
              <a:rPr lang="fr-FR"/>
              <a:t>Cliquez sur l'icône pour ajouter un graphique</a:t>
            </a:r>
          </a:p>
        </p:txBody>
      </p:sp>
      <p:sp>
        <p:nvSpPr>
          <p:cNvPr id="17" name="Espace réservé du graphique 5">
            <a:extLst>
              <a:ext uri="{FF2B5EF4-FFF2-40B4-BE49-F238E27FC236}">
                <a16:creationId xmlns:a16="http://schemas.microsoft.com/office/drawing/2014/main" id="{D95A5FAA-2860-434E-8955-AE8BD2449B5C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1162050" y="1901119"/>
            <a:ext cx="3024696" cy="295963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r>
              <a:rPr lang="fr-FR"/>
              <a:t>Cliquez sur l'icône pour ajouter un graphique</a:t>
            </a:r>
          </a:p>
        </p:txBody>
      </p:sp>
      <p:sp>
        <p:nvSpPr>
          <p:cNvPr id="19" name="Espace réservé du graphique 5">
            <a:extLst>
              <a:ext uri="{FF2B5EF4-FFF2-40B4-BE49-F238E27FC236}">
                <a16:creationId xmlns:a16="http://schemas.microsoft.com/office/drawing/2014/main" id="{21FB5D5A-19CB-E927-4B29-7ADEE41BCC8A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7211442" y="1901119"/>
            <a:ext cx="3024696" cy="295963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r>
              <a:rPr lang="fr-FR"/>
              <a:t>Cliquez sur l'icône pour ajouter un graphique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9F5153BB-AE16-3268-D8BB-B54902E07A43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3692215" y="5139182"/>
            <a:ext cx="4960469" cy="535531"/>
          </a:xfrm>
        </p:spPr>
        <p:txBody>
          <a:bodyPr wrap="square" lIns="0" rIns="0" numCol="1" spcCol="360000">
            <a:spAutoFit/>
          </a:bodyPr>
          <a:lstStyle>
            <a:lvl1pPr algn="ctr">
              <a:spcAft>
                <a:spcPts val="0"/>
              </a:spcAft>
              <a:defRPr sz="1600" b="1">
                <a:solidFill>
                  <a:schemeClr val="accent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>
                <a:solidFill>
                  <a:srgbClr val="A1A1A1"/>
                </a:solidFill>
                <a:latin typeface="+mn-lt"/>
              </a:defRPr>
            </a:lvl2pPr>
            <a:lvl3pPr>
              <a:lnSpc>
                <a:spcPct val="130000"/>
              </a:lnSpc>
              <a:spcAft>
                <a:spcPts val="500"/>
              </a:spcAft>
              <a:defRPr/>
            </a:lvl3pPr>
            <a:lvl4pPr>
              <a:lnSpc>
                <a:spcPct val="130000"/>
              </a:lnSpc>
              <a:spcBef>
                <a:spcPts val="0"/>
              </a:spcBef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2" name="Espace réservé du texte 23">
            <a:extLst>
              <a:ext uri="{FF2B5EF4-FFF2-40B4-BE49-F238E27FC236}">
                <a16:creationId xmlns:a16="http://schemas.microsoft.com/office/drawing/2014/main" id="{FB824823-73F3-0775-BB28-6BB0DCAFAD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7916" y="2155342"/>
            <a:ext cx="1079666" cy="424732"/>
          </a:xfrm>
        </p:spPr>
        <p:txBody>
          <a:bodyPr/>
          <a:lstStyle>
            <a:lvl1pPr marL="0" algn="ctr" defTabSz="914400" rtl="0" eaLnBrk="1" latinLnBrk="0" hangingPunct="1">
              <a:defRPr lang="fr-FR" sz="2400" b="0" kern="1200" dirty="0" smtClean="0">
                <a:solidFill>
                  <a:srgbClr val="0A008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00%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0494FAD-C493-00B9-7367-8244F4719314}"/>
              </a:ext>
            </a:extLst>
          </p:cNvPr>
          <p:cNvGrpSpPr/>
          <p:nvPr userDrawn="1"/>
        </p:nvGrpSpPr>
        <p:grpSpPr>
          <a:xfrm>
            <a:off x="11534656" y="6393822"/>
            <a:ext cx="542765" cy="356672"/>
            <a:chOff x="11534656" y="6393822"/>
            <a:chExt cx="542765" cy="35667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3EABEF3-3273-6409-B6B3-20536B21B3E9}"/>
                </a:ext>
              </a:extLst>
            </p:cNvPr>
            <p:cNvSpPr/>
            <p:nvPr userDrawn="1"/>
          </p:nvSpPr>
          <p:spPr>
            <a:xfrm>
              <a:off x="11534656" y="6393822"/>
              <a:ext cx="542765" cy="3566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458659F7-7FBB-2982-E762-66D0B50B2A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609535" y="6471049"/>
              <a:ext cx="389585" cy="201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70093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7D5C8-1478-352B-4C27-9C42DB1B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5B66E0-426A-AD0B-7059-33D3C484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6CF3D5-FC32-62A1-5C2F-17B313F6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98371161-8677-289A-952A-EFF53B97A41D}"/>
              </a:ext>
            </a:extLst>
          </p:cNvPr>
          <p:cNvSpPr/>
          <p:nvPr userDrawn="1"/>
        </p:nvSpPr>
        <p:spPr>
          <a:xfrm>
            <a:off x="353255" y="1366909"/>
            <a:ext cx="3392403" cy="45719"/>
          </a:xfrm>
          <a:custGeom>
            <a:avLst/>
            <a:gdLst>
              <a:gd name="connsiteX0" fmla="*/ 0 w 951166"/>
              <a:gd name="connsiteY0" fmla="*/ 50656 h 50655"/>
              <a:gd name="connsiteX1" fmla="*/ 951166 w 951166"/>
              <a:gd name="connsiteY1" fmla="*/ 5885 h 5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1166" h="50655">
                <a:moveTo>
                  <a:pt x="0" y="50656"/>
                </a:moveTo>
                <a:cubicBezTo>
                  <a:pt x="303020" y="17097"/>
                  <a:pt x="583465" y="-13112"/>
                  <a:pt x="951166" y="5885"/>
                </a:cubicBezTo>
              </a:path>
            </a:pathLst>
          </a:custGeom>
          <a:noFill/>
          <a:ln w="44450" cap="rnd">
            <a:solidFill>
              <a:srgbClr val="00AA91"/>
            </a:solidFill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8D3CBAC-9A86-397C-7661-91F70D16FC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844" y="156355"/>
            <a:ext cx="11080954" cy="230832"/>
          </a:xfrm>
        </p:spPr>
        <p:txBody>
          <a:bodyPr wrap="square">
            <a:spAutoFit/>
          </a:bodyPr>
          <a:lstStyle>
            <a:lvl1pPr>
              <a:defRPr sz="1000" b="1" cap="all" baseline="0">
                <a:solidFill>
                  <a:srgbClr val="0A0082"/>
                </a:solidFill>
                <a:latin typeface="+mj-lt"/>
              </a:defRPr>
            </a:lvl1pPr>
          </a:lstStyle>
          <a:p>
            <a:pPr lvl="0"/>
            <a:r>
              <a:rPr lang="fr-FR"/>
              <a:t>00. nom de la partie</a:t>
            </a:r>
          </a:p>
        </p:txBody>
      </p:sp>
      <p:cxnSp>
        <p:nvCxnSpPr>
          <p:cNvPr id="12" name="Google Shape;506;g15d7a6ab812_1_11">
            <a:extLst>
              <a:ext uri="{FF2B5EF4-FFF2-40B4-BE49-F238E27FC236}">
                <a16:creationId xmlns:a16="http://schemas.microsoft.com/office/drawing/2014/main" id="{257AFC86-FADA-7CF8-18D9-74909B69DB66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DE6FB83-3A97-854C-0859-72C56335A222}"/>
              </a:ext>
            </a:extLst>
          </p:cNvPr>
          <p:cNvGrpSpPr/>
          <p:nvPr userDrawn="1"/>
        </p:nvGrpSpPr>
        <p:grpSpPr>
          <a:xfrm>
            <a:off x="11534656" y="6393822"/>
            <a:ext cx="542765" cy="356672"/>
            <a:chOff x="11534656" y="6393822"/>
            <a:chExt cx="542765" cy="35667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BD5142-AC1D-4686-288F-2C6268C377F4}"/>
                </a:ext>
              </a:extLst>
            </p:cNvPr>
            <p:cNvSpPr/>
            <p:nvPr userDrawn="1"/>
          </p:nvSpPr>
          <p:spPr>
            <a:xfrm>
              <a:off x="11534656" y="6393822"/>
              <a:ext cx="542765" cy="3566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E01AEBD0-FEDE-1C9A-B81B-28C403ADE2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609535" y="6471049"/>
              <a:ext cx="389585" cy="201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26829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7D5C8-1478-352B-4C27-9C42DB1B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5B66E0-426A-AD0B-7059-33D3C484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6CF3D5-FC32-62A1-5C2F-17B313F6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98371161-8677-289A-952A-EFF53B97A41D}"/>
              </a:ext>
            </a:extLst>
          </p:cNvPr>
          <p:cNvSpPr/>
          <p:nvPr userDrawn="1"/>
        </p:nvSpPr>
        <p:spPr>
          <a:xfrm>
            <a:off x="353255" y="1366909"/>
            <a:ext cx="3392403" cy="45719"/>
          </a:xfrm>
          <a:custGeom>
            <a:avLst/>
            <a:gdLst>
              <a:gd name="connsiteX0" fmla="*/ 0 w 951166"/>
              <a:gd name="connsiteY0" fmla="*/ 50656 h 50655"/>
              <a:gd name="connsiteX1" fmla="*/ 951166 w 951166"/>
              <a:gd name="connsiteY1" fmla="*/ 5885 h 5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1166" h="50655">
                <a:moveTo>
                  <a:pt x="0" y="50656"/>
                </a:moveTo>
                <a:cubicBezTo>
                  <a:pt x="303020" y="17097"/>
                  <a:pt x="583465" y="-13112"/>
                  <a:pt x="951166" y="5885"/>
                </a:cubicBezTo>
              </a:path>
            </a:pathLst>
          </a:custGeom>
          <a:noFill/>
          <a:ln w="44450" cap="rnd">
            <a:solidFill>
              <a:srgbClr val="00AA91"/>
            </a:solidFill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8D3CBAC-9A86-397C-7661-91F70D16FC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844" y="156355"/>
            <a:ext cx="11080954" cy="230832"/>
          </a:xfrm>
        </p:spPr>
        <p:txBody>
          <a:bodyPr wrap="square">
            <a:spAutoFit/>
          </a:bodyPr>
          <a:lstStyle>
            <a:lvl1pPr>
              <a:defRPr sz="1000" b="1" cap="all" baseline="0">
                <a:solidFill>
                  <a:srgbClr val="0A0082"/>
                </a:solidFill>
                <a:latin typeface="+mj-lt"/>
              </a:defRPr>
            </a:lvl1pPr>
          </a:lstStyle>
          <a:p>
            <a:pPr lvl="0"/>
            <a:r>
              <a:rPr lang="fr-FR"/>
              <a:t>00. nom de la partie</a:t>
            </a:r>
          </a:p>
        </p:txBody>
      </p:sp>
      <p:cxnSp>
        <p:nvCxnSpPr>
          <p:cNvPr id="12" name="Google Shape;506;g15d7a6ab812_1_11">
            <a:extLst>
              <a:ext uri="{FF2B5EF4-FFF2-40B4-BE49-F238E27FC236}">
                <a16:creationId xmlns:a16="http://schemas.microsoft.com/office/drawing/2014/main" id="{257AFC86-FADA-7CF8-18D9-74909B69DB66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4" name="Espace réservé du tableau 3">
            <a:extLst>
              <a:ext uri="{FF2B5EF4-FFF2-40B4-BE49-F238E27FC236}">
                <a16:creationId xmlns:a16="http://schemas.microsoft.com/office/drawing/2014/main" id="{8EE12B07-A4E1-451F-A107-ACC2CAE02E77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272845" y="1948136"/>
            <a:ext cx="11080953" cy="387640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r-FR"/>
              <a:t>Cliquez sur l'icône pour ajouter un tableau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BC07FC5-06B2-5928-FB73-54B0B363F044}"/>
              </a:ext>
            </a:extLst>
          </p:cNvPr>
          <p:cNvGrpSpPr/>
          <p:nvPr userDrawn="1"/>
        </p:nvGrpSpPr>
        <p:grpSpPr>
          <a:xfrm>
            <a:off x="11534656" y="6393822"/>
            <a:ext cx="542765" cy="356672"/>
            <a:chOff x="11534656" y="6393822"/>
            <a:chExt cx="542765" cy="35667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F48B12-9553-C9E5-18A8-496C3AD7312A}"/>
                </a:ext>
              </a:extLst>
            </p:cNvPr>
            <p:cNvSpPr/>
            <p:nvPr userDrawn="1"/>
          </p:nvSpPr>
          <p:spPr>
            <a:xfrm>
              <a:off x="11534656" y="6393822"/>
              <a:ext cx="542765" cy="3566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725D9D20-80F7-A722-F0D1-B6C8779A8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609535" y="6471049"/>
              <a:ext cx="389585" cy="201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52616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2B4D97-95DC-F21D-07F1-3620A272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8083" y="2516593"/>
            <a:ext cx="3930769" cy="1311128"/>
          </a:xfrm>
        </p:spPr>
        <p:txBody>
          <a:bodyPr/>
          <a:lstStyle>
            <a:lvl1pPr algn="ctr">
              <a:defRPr sz="8800"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Merci</a:t>
            </a:r>
          </a:p>
        </p:txBody>
      </p:sp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DA4FE36F-EB18-3C54-BA5B-7A1CED26C0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8083" y="4014316"/>
            <a:ext cx="3930769" cy="424732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0"/>
              </a:spcAft>
              <a:defRPr sz="24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/>
              <a:t>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40795874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43150-F255-C529-C20E-4EC412D44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8083" y="2516593"/>
            <a:ext cx="3930769" cy="1311128"/>
          </a:xfrm>
        </p:spPr>
        <p:txBody>
          <a:bodyPr/>
          <a:lstStyle>
            <a:lvl1pPr algn="ctr">
              <a:defRPr sz="8800" cap="none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Merci</a:t>
            </a:r>
          </a:p>
        </p:txBody>
      </p:sp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2E8D02C2-8515-2CDE-DB78-565EF4329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8083" y="4014316"/>
            <a:ext cx="3930769" cy="424732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0"/>
              </a:spcAft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2987361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3E9383E-199D-BC35-A0BD-FFE498339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700B0A-7BAD-1435-90BC-74A15CC6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smtClean="0"/>
              <a:t>‹N°›</a:t>
            </a:fld>
            <a:endParaRPr lang="fr-FR"/>
          </a:p>
        </p:txBody>
      </p:sp>
      <p:cxnSp>
        <p:nvCxnSpPr>
          <p:cNvPr id="5" name="Google Shape;506;g15d7a6ab812_1_11">
            <a:extLst>
              <a:ext uri="{FF2B5EF4-FFF2-40B4-BE49-F238E27FC236}">
                <a16:creationId xmlns:a16="http://schemas.microsoft.com/office/drawing/2014/main" id="{904BAD9C-8C37-1014-872A-76E341147193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id="{7FD6E725-6C7A-1F21-3A64-3E958C4C0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844" y="156355"/>
            <a:ext cx="11080954" cy="230832"/>
          </a:xfrm>
        </p:spPr>
        <p:txBody>
          <a:bodyPr wrap="square">
            <a:spAutoFit/>
          </a:bodyPr>
          <a:lstStyle>
            <a:lvl1pPr>
              <a:defRPr sz="1000" b="1" cap="all" baseline="0">
                <a:solidFill>
                  <a:srgbClr val="0A0082"/>
                </a:solidFill>
                <a:latin typeface="+mj-lt"/>
              </a:defRPr>
            </a:lvl1pPr>
          </a:lstStyle>
          <a:p>
            <a:pPr lvl="0"/>
            <a:r>
              <a:rPr lang="fr-FR"/>
              <a:t>00. nom de la partie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E089E8C-11DB-86C2-2B89-D98999E3716F}"/>
              </a:ext>
            </a:extLst>
          </p:cNvPr>
          <p:cNvGrpSpPr/>
          <p:nvPr userDrawn="1"/>
        </p:nvGrpSpPr>
        <p:grpSpPr>
          <a:xfrm>
            <a:off x="11534656" y="6393822"/>
            <a:ext cx="542765" cy="356672"/>
            <a:chOff x="11534656" y="6393822"/>
            <a:chExt cx="542765" cy="35667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6311E9-7743-AC4F-9723-1F2D9E190B49}"/>
                </a:ext>
              </a:extLst>
            </p:cNvPr>
            <p:cNvSpPr/>
            <p:nvPr userDrawn="1"/>
          </p:nvSpPr>
          <p:spPr>
            <a:xfrm>
              <a:off x="11534656" y="6393822"/>
              <a:ext cx="542765" cy="3566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B4D5974F-7BEA-01F8-21B8-A44E2E4B4E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609535" y="6471049"/>
              <a:ext cx="389585" cy="201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48167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7D5C8-1478-352B-4C27-9C42DB1B5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45" y="832015"/>
            <a:ext cx="11080953" cy="48013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D62686-76D8-84E8-628B-1BD3F8D8C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45" y="1825833"/>
            <a:ext cx="11080953" cy="4189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5B66E0-426A-AD0B-7059-33D3C484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6CF3D5-FC32-62A1-5C2F-17B313F6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98371161-8677-289A-952A-EFF53B97A41D}"/>
              </a:ext>
            </a:extLst>
          </p:cNvPr>
          <p:cNvSpPr/>
          <p:nvPr userDrawn="1"/>
        </p:nvSpPr>
        <p:spPr>
          <a:xfrm>
            <a:off x="353255" y="1366909"/>
            <a:ext cx="3392403" cy="45719"/>
          </a:xfrm>
          <a:custGeom>
            <a:avLst/>
            <a:gdLst>
              <a:gd name="connsiteX0" fmla="*/ 0 w 951166"/>
              <a:gd name="connsiteY0" fmla="*/ 50656 h 50655"/>
              <a:gd name="connsiteX1" fmla="*/ 951166 w 951166"/>
              <a:gd name="connsiteY1" fmla="*/ 5885 h 5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1166" h="50655">
                <a:moveTo>
                  <a:pt x="0" y="50656"/>
                </a:moveTo>
                <a:cubicBezTo>
                  <a:pt x="303020" y="17097"/>
                  <a:pt x="583465" y="-13112"/>
                  <a:pt x="951166" y="5885"/>
                </a:cubicBezTo>
              </a:path>
            </a:pathLst>
          </a:custGeom>
          <a:noFill/>
          <a:ln w="44450" cap="rnd">
            <a:solidFill>
              <a:srgbClr val="00AA91"/>
            </a:solidFill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8D3CBAC-9A86-397C-7661-91F70D16FC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844" y="156355"/>
            <a:ext cx="11080954" cy="230832"/>
          </a:xfrm>
        </p:spPr>
        <p:txBody>
          <a:bodyPr wrap="square">
            <a:spAutoFit/>
          </a:bodyPr>
          <a:lstStyle>
            <a:lvl1pPr>
              <a:defRPr sz="1000" b="1" cap="all" baseline="0">
                <a:solidFill>
                  <a:srgbClr val="0A0082"/>
                </a:solidFill>
                <a:latin typeface="+mj-lt"/>
              </a:defRPr>
            </a:lvl1pPr>
          </a:lstStyle>
          <a:p>
            <a:pPr lvl="0"/>
            <a:r>
              <a:rPr lang="fr-FR"/>
              <a:t>00. nom de la partie</a:t>
            </a:r>
          </a:p>
        </p:txBody>
      </p:sp>
      <p:cxnSp>
        <p:nvCxnSpPr>
          <p:cNvPr id="12" name="Google Shape;506;g15d7a6ab812_1_11">
            <a:extLst>
              <a:ext uri="{FF2B5EF4-FFF2-40B4-BE49-F238E27FC236}">
                <a16:creationId xmlns:a16="http://schemas.microsoft.com/office/drawing/2014/main" id="{257AFC86-FADA-7CF8-18D9-74909B69DB66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886D40ED-3210-13B5-B886-BE40577482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36205" y="2842172"/>
            <a:ext cx="4040256" cy="1422954"/>
          </a:xfrm>
        </p:spPr>
        <p:txBody>
          <a:bodyPr/>
          <a:lstStyle>
            <a:lvl1pPr>
              <a:spcAft>
                <a:spcPts val="600"/>
              </a:spcAft>
              <a:defRPr lang="fr-FR" sz="1800" kern="1200" smtClean="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1pPr>
            <a:lvl2pPr marL="285750" indent="-285750">
              <a:spcBef>
                <a:spcPts val="500"/>
              </a:spcBef>
              <a:spcAft>
                <a:spcPts val="0"/>
              </a:spcAft>
              <a:buFontTx/>
              <a:buBlip>
                <a:blip r:embed="rId2"/>
              </a:buBlip>
              <a:defRPr sz="1400">
                <a:solidFill>
                  <a:srgbClr val="1D1E1C"/>
                </a:solidFill>
              </a:defRPr>
            </a:lvl2pPr>
            <a:lvl3pPr marL="446088" indent="-180975">
              <a:buFontTx/>
              <a:buBlip>
                <a:blip r:embed="rId3"/>
              </a:buBlip>
              <a:defRPr sz="1200"/>
            </a:lvl3pPr>
            <a:lvl4pPr marL="268288" indent="-268288">
              <a:spcBef>
                <a:spcPts val="1000"/>
              </a:spcBef>
              <a:buFontTx/>
              <a:buBlip>
                <a:blip r:embed="rId4"/>
              </a:buBlip>
              <a:tabLst/>
              <a:defRPr sz="1000" b="1"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C0F5177C-D8DA-F5A2-A7FB-5B040AF226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20778" y="3285884"/>
            <a:ext cx="3426376" cy="286232"/>
          </a:xfrm>
        </p:spPr>
        <p:txBody>
          <a:bodyPr/>
          <a:lstStyle>
            <a:lvl1pPr algn="ctr">
              <a:spcAft>
                <a:spcPts val="600"/>
              </a:spcAft>
              <a:defRPr lang="fr-FR" sz="1400" i="1" kern="1200" smtClean="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1pPr>
            <a:lvl2pPr marL="285750" indent="-285750">
              <a:spcBef>
                <a:spcPts val="500"/>
              </a:spcBef>
              <a:spcAft>
                <a:spcPts val="0"/>
              </a:spcAft>
              <a:buFontTx/>
              <a:buBlip>
                <a:blip r:embed="rId2"/>
              </a:buBlip>
              <a:defRPr sz="1400">
                <a:solidFill>
                  <a:srgbClr val="1D1E1C"/>
                </a:solidFill>
              </a:defRPr>
            </a:lvl2pPr>
            <a:lvl3pPr marL="446088" indent="-180975">
              <a:buFontTx/>
              <a:buBlip>
                <a:blip r:embed="rId3"/>
              </a:buBlip>
              <a:defRPr sz="1200"/>
            </a:lvl3pPr>
            <a:lvl4pPr marL="268288" indent="-268288">
              <a:spcBef>
                <a:spcPts val="1000"/>
              </a:spcBef>
              <a:buFontTx/>
              <a:buBlip>
                <a:blip r:embed="rId4"/>
              </a:buBlip>
              <a:tabLst/>
              <a:defRPr sz="1000" b="1"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D0A5A04-A7F7-6990-79E1-EE1D75FBABBD}"/>
              </a:ext>
            </a:extLst>
          </p:cNvPr>
          <p:cNvGrpSpPr/>
          <p:nvPr userDrawn="1"/>
        </p:nvGrpSpPr>
        <p:grpSpPr>
          <a:xfrm>
            <a:off x="11534656" y="6393822"/>
            <a:ext cx="542765" cy="356672"/>
            <a:chOff x="11534656" y="6393822"/>
            <a:chExt cx="542765" cy="35667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AA62621-996C-0EB5-75FC-A34C31780FF7}"/>
                </a:ext>
              </a:extLst>
            </p:cNvPr>
            <p:cNvSpPr/>
            <p:nvPr userDrawn="1"/>
          </p:nvSpPr>
          <p:spPr>
            <a:xfrm>
              <a:off x="11534656" y="6393822"/>
              <a:ext cx="542765" cy="3566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06734430-05FF-842D-4869-760EFAE61D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09535" y="6471049"/>
              <a:ext cx="389585" cy="201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13539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7D5C8-1478-352B-4C27-9C42DB1B5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45" y="832015"/>
            <a:ext cx="11080953" cy="48013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D62686-76D8-84E8-628B-1BD3F8D8C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45" y="1825833"/>
            <a:ext cx="11080953" cy="4189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5B66E0-426A-AD0B-7059-33D3C484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6CF3D5-FC32-62A1-5C2F-17B313F6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98371161-8677-289A-952A-EFF53B97A41D}"/>
              </a:ext>
            </a:extLst>
          </p:cNvPr>
          <p:cNvSpPr/>
          <p:nvPr userDrawn="1"/>
        </p:nvSpPr>
        <p:spPr>
          <a:xfrm>
            <a:off x="353255" y="1366909"/>
            <a:ext cx="3392403" cy="45719"/>
          </a:xfrm>
          <a:custGeom>
            <a:avLst/>
            <a:gdLst>
              <a:gd name="connsiteX0" fmla="*/ 0 w 951166"/>
              <a:gd name="connsiteY0" fmla="*/ 50656 h 50655"/>
              <a:gd name="connsiteX1" fmla="*/ 951166 w 951166"/>
              <a:gd name="connsiteY1" fmla="*/ 5885 h 5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1166" h="50655">
                <a:moveTo>
                  <a:pt x="0" y="50656"/>
                </a:moveTo>
                <a:cubicBezTo>
                  <a:pt x="303020" y="17097"/>
                  <a:pt x="583465" y="-13112"/>
                  <a:pt x="951166" y="5885"/>
                </a:cubicBezTo>
              </a:path>
            </a:pathLst>
          </a:custGeom>
          <a:noFill/>
          <a:ln w="44450" cap="rnd">
            <a:solidFill>
              <a:srgbClr val="00AA91"/>
            </a:solidFill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8D3CBAC-9A86-397C-7661-91F70D16FC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844" y="156355"/>
            <a:ext cx="11080954" cy="230832"/>
          </a:xfrm>
        </p:spPr>
        <p:txBody>
          <a:bodyPr wrap="square">
            <a:spAutoFit/>
          </a:bodyPr>
          <a:lstStyle>
            <a:lvl1pPr>
              <a:defRPr sz="1000" b="1" cap="all" baseline="0">
                <a:solidFill>
                  <a:srgbClr val="0A0082"/>
                </a:solidFill>
                <a:latin typeface="+mj-lt"/>
              </a:defRPr>
            </a:lvl1pPr>
          </a:lstStyle>
          <a:p>
            <a:pPr lvl="0"/>
            <a:r>
              <a:rPr lang="fr-FR"/>
              <a:t>00. nom de la partie</a:t>
            </a:r>
          </a:p>
        </p:txBody>
      </p:sp>
      <p:cxnSp>
        <p:nvCxnSpPr>
          <p:cNvPr id="12" name="Google Shape;506;g15d7a6ab812_1_11">
            <a:extLst>
              <a:ext uri="{FF2B5EF4-FFF2-40B4-BE49-F238E27FC236}">
                <a16:creationId xmlns:a16="http://schemas.microsoft.com/office/drawing/2014/main" id="{257AFC86-FADA-7CF8-18D9-74909B69DB66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886D40ED-3210-13B5-B886-BE40577482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36205" y="2842172"/>
            <a:ext cx="4040256" cy="1422954"/>
          </a:xfrm>
        </p:spPr>
        <p:txBody>
          <a:bodyPr/>
          <a:lstStyle>
            <a:lvl1pPr>
              <a:spcAft>
                <a:spcPts val="600"/>
              </a:spcAft>
              <a:defRPr lang="fr-FR" sz="1800" kern="1200" smtClean="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1pPr>
            <a:lvl2pPr marL="285750" indent="-285750">
              <a:spcBef>
                <a:spcPts val="500"/>
              </a:spcBef>
              <a:spcAft>
                <a:spcPts val="0"/>
              </a:spcAft>
              <a:buFontTx/>
              <a:buBlip>
                <a:blip r:embed="rId2"/>
              </a:buBlip>
              <a:defRPr sz="1400">
                <a:solidFill>
                  <a:srgbClr val="1D1E1C"/>
                </a:solidFill>
              </a:defRPr>
            </a:lvl2pPr>
            <a:lvl3pPr marL="446088" indent="-180975">
              <a:buFontTx/>
              <a:buBlip>
                <a:blip r:embed="rId3"/>
              </a:buBlip>
              <a:defRPr sz="1200"/>
            </a:lvl3pPr>
            <a:lvl4pPr marL="268288" indent="-268288">
              <a:spcBef>
                <a:spcPts val="1000"/>
              </a:spcBef>
              <a:buFontTx/>
              <a:buBlip>
                <a:blip r:embed="rId4"/>
              </a:buBlip>
              <a:tabLst/>
              <a:defRPr sz="1000" b="1"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13DA4E0B-DE01-5DC9-18C5-F648F6303E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20778" y="3257604"/>
            <a:ext cx="2603193" cy="1501051"/>
          </a:xfrm>
          <a:prstGeom prst="roundRect">
            <a:avLst>
              <a:gd name="adj" fmla="val 4749"/>
            </a:avLst>
          </a:prstGeom>
          <a:solidFill>
            <a:schemeClr val="accent1"/>
          </a:solidFill>
        </p:spPr>
        <p:txBody>
          <a:bodyPr lIns="144000" tIns="144000" rIns="144000" bIns="144000" anchor="ctr" anchorCtr="0"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1000"/>
              </a:spcBef>
              <a:defRPr sz="105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Titre encadré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5E2243-515C-BA99-E652-5D3F4A8ECCE9}"/>
              </a:ext>
            </a:extLst>
          </p:cNvPr>
          <p:cNvGrpSpPr/>
          <p:nvPr userDrawn="1"/>
        </p:nvGrpSpPr>
        <p:grpSpPr>
          <a:xfrm>
            <a:off x="11534656" y="6393822"/>
            <a:ext cx="542765" cy="356672"/>
            <a:chOff x="11534656" y="6393822"/>
            <a:chExt cx="542765" cy="35667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8EE0A23-A395-9E50-904F-53AD6CF943A8}"/>
                </a:ext>
              </a:extLst>
            </p:cNvPr>
            <p:cNvSpPr/>
            <p:nvPr userDrawn="1"/>
          </p:nvSpPr>
          <p:spPr>
            <a:xfrm>
              <a:off x="11534656" y="6393822"/>
              <a:ext cx="542765" cy="3566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4A865D5B-FE19-48C0-E078-B88D5E3FA7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09535" y="6471049"/>
              <a:ext cx="389585" cy="201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78497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7D5C8-1478-352B-4C27-9C42DB1B5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45" y="832015"/>
            <a:ext cx="11080953" cy="48013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D62686-76D8-84E8-628B-1BD3F8D8C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45" y="1825833"/>
            <a:ext cx="11080953" cy="4189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5B66E0-426A-AD0B-7059-33D3C484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6CF3D5-FC32-62A1-5C2F-17B313F6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98371161-8677-289A-952A-EFF53B97A41D}"/>
              </a:ext>
            </a:extLst>
          </p:cNvPr>
          <p:cNvSpPr/>
          <p:nvPr userDrawn="1"/>
        </p:nvSpPr>
        <p:spPr>
          <a:xfrm>
            <a:off x="353255" y="1366909"/>
            <a:ext cx="3392403" cy="45719"/>
          </a:xfrm>
          <a:custGeom>
            <a:avLst/>
            <a:gdLst>
              <a:gd name="connsiteX0" fmla="*/ 0 w 951166"/>
              <a:gd name="connsiteY0" fmla="*/ 50656 h 50655"/>
              <a:gd name="connsiteX1" fmla="*/ 951166 w 951166"/>
              <a:gd name="connsiteY1" fmla="*/ 5885 h 5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1166" h="50655">
                <a:moveTo>
                  <a:pt x="0" y="50656"/>
                </a:moveTo>
                <a:cubicBezTo>
                  <a:pt x="303020" y="17097"/>
                  <a:pt x="583465" y="-13112"/>
                  <a:pt x="951166" y="5885"/>
                </a:cubicBezTo>
              </a:path>
            </a:pathLst>
          </a:custGeom>
          <a:noFill/>
          <a:ln w="44450" cap="rnd">
            <a:solidFill>
              <a:srgbClr val="00AA91"/>
            </a:solidFill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8D3CBAC-9A86-397C-7661-91F70D16FC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844" y="156355"/>
            <a:ext cx="11080954" cy="230832"/>
          </a:xfrm>
        </p:spPr>
        <p:txBody>
          <a:bodyPr wrap="square">
            <a:spAutoFit/>
          </a:bodyPr>
          <a:lstStyle>
            <a:lvl1pPr>
              <a:defRPr sz="1000" b="1" cap="all" baseline="0">
                <a:solidFill>
                  <a:srgbClr val="0A0082"/>
                </a:solidFill>
                <a:latin typeface="+mj-lt"/>
              </a:defRPr>
            </a:lvl1pPr>
          </a:lstStyle>
          <a:p>
            <a:pPr lvl="0"/>
            <a:r>
              <a:rPr lang="fr-FR"/>
              <a:t>00. nom de la partie</a:t>
            </a:r>
          </a:p>
        </p:txBody>
      </p:sp>
      <p:cxnSp>
        <p:nvCxnSpPr>
          <p:cNvPr id="12" name="Google Shape;506;g15d7a6ab812_1_11">
            <a:extLst>
              <a:ext uri="{FF2B5EF4-FFF2-40B4-BE49-F238E27FC236}">
                <a16:creationId xmlns:a16="http://schemas.microsoft.com/office/drawing/2014/main" id="{257AFC86-FADA-7CF8-18D9-74909B69DB66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886D40ED-3210-13B5-B886-BE40577482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36205" y="2842172"/>
            <a:ext cx="4040256" cy="1422954"/>
          </a:xfrm>
        </p:spPr>
        <p:txBody>
          <a:bodyPr/>
          <a:lstStyle>
            <a:lvl1pPr>
              <a:spcAft>
                <a:spcPts val="600"/>
              </a:spcAft>
              <a:defRPr lang="fr-FR" sz="1800" kern="1200" smtClean="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1pPr>
            <a:lvl2pPr marL="285750" indent="-285750">
              <a:spcBef>
                <a:spcPts val="500"/>
              </a:spcBef>
              <a:spcAft>
                <a:spcPts val="0"/>
              </a:spcAft>
              <a:buFontTx/>
              <a:buBlip>
                <a:blip r:embed="rId2"/>
              </a:buBlip>
              <a:defRPr sz="1400">
                <a:solidFill>
                  <a:srgbClr val="1D1E1C"/>
                </a:solidFill>
              </a:defRPr>
            </a:lvl2pPr>
            <a:lvl3pPr marL="446088" indent="-180975">
              <a:buFontTx/>
              <a:buBlip>
                <a:blip r:embed="rId3"/>
              </a:buBlip>
              <a:defRPr sz="1200"/>
            </a:lvl3pPr>
            <a:lvl4pPr marL="268288" indent="-268288">
              <a:spcBef>
                <a:spcPts val="1000"/>
              </a:spcBef>
              <a:buFontTx/>
              <a:buBlip>
                <a:blip r:embed="rId4"/>
              </a:buBlip>
              <a:tabLst/>
              <a:defRPr sz="1000" b="1"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0D667E16-47CC-4F87-B718-9545249327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13542" y="2842172"/>
            <a:ext cx="4040256" cy="1422954"/>
          </a:xfrm>
        </p:spPr>
        <p:txBody>
          <a:bodyPr/>
          <a:lstStyle>
            <a:lvl1pPr>
              <a:spcAft>
                <a:spcPts val="600"/>
              </a:spcAft>
              <a:defRPr lang="fr-FR" sz="1800" kern="1200" smtClean="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1pPr>
            <a:lvl2pPr marL="285750" indent="-285750">
              <a:spcBef>
                <a:spcPts val="500"/>
              </a:spcBef>
              <a:spcAft>
                <a:spcPts val="0"/>
              </a:spcAft>
              <a:buFontTx/>
              <a:buBlip>
                <a:blip r:embed="rId2"/>
              </a:buBlip>
              <a:defRPr sz="1400">
                <a:solidFill>
                  <a:srgbClr val="1D1E1C"/>
                </a:solidFill>
              </a:defRPr>
            </a:lvl2pPr>
            <a:lvl3pPr marL="446088" indent="-180975">
              <a:buFontTx/>
              <a:buBlip>
                <a:blip r:embed="rId3"/>
              </a:buBlip>
              <a:defRPr sz="1200"/>
            </a:lvl3pPr>
            <a:lvl4pPr marL="268288" indent="-268288">
              <a:spcBef>
                <a:spcPts val="1000"/>
              </a:spcBef>
              <a:buFontTx/>
              <a:buBlip>
                <a:blip r:embed="rId4"/>
              </a:buBlip>
              <a:tabLst/>
              <a:defRPr sz="1000" b="1"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291955F-D98B-934B-26D5-F60F00BC3294}"/>
              </a:ext>
            </a:extLst>
          </p:cNvPr>
          <p:cNvGrpSpPr/>
          <p:nvPr userDrawn="1"/>
        </p:nvGrpSpPr>
        <p:grpSpPr>
          <a:xfrm>
            <a:off x="11534656" y="6393822"/>
            <a:ext cx="542765" cy="356672"/>
            <a:chOff x="11534656" y="6393822"/>
            <a:chExt cx="542765" cy="35667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F138F9-BBCB-17EA-8390-4385A8711EFF}"/>
                </a:ext>
              </a:extLst>
            </p:cNvPr>
            <p:cNvSpPr/>
            <p:nvPr userDrawn="1"/>
          </p:nvSpPr>
          <p:spPr>
            <a:xfrm>
              <a:off x="11534656" y="6393822"/>
              <a:ext cx="542765" cy="3566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11C3B6FC-ACA2-3FAA-08EA-688FC4C00F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09535" y="6471049"/>
              <a:ext cx="389585" cy="201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63323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7D5C8-1478-352B-4C27-9C42DB1B5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45" y="832015"/>
            <a:ext cx="11080953" cy="48013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5B66E0-426A-AD0B-7059-33D3C484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6CF3D5-FC32-62A1-5C2F-17B313F6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98371161-8677-289A-952A-EFF53B97A41D}"/>
              </a:ext>
            </a:extLst>
          </p:cNvPr>
          <p:cNvSpPr/>
          <p:nvPr userDrawn="1"/>
        </p:nvSpPr>
        <p:spPr>
          <a:xfrm>
            <a:off x="353255" y="1366909"/>
            <a:ext cx="3392403" cy="45719"/>
          </a:xfrm>
          <a:custGeom>
            <a:avLst/>
            <a:gdLst>
              <a:gd name="connsiteX0" fmla="*/ 0 w 951166"/>
              <a:gd name="connsiteY0" fmla="*/ 50656 h 50655"/>
              <a:gd name="connsiteX1" fmla="*/ 951166 w 951166"/>
              <a:gd name="connsiteY1" fmla="*/ 5885 h 5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1166" h="50655">
                <a:moveTo>
                  <a:pt x="0" y="50656"/>
                </a:moveTo>
                <a:cubicBezTo>
                  <a:pt x="303020" y="17097"/>
                  <a:pt x="583465" y="-13112"/>
                  <a:pt x="951166" y="5885"/>
                </a:cubicBezTo>
              </a:path>
            </a:pathLst>
          </a:custGeom>
          <a:noFill/>
          <a:ln w="44450" cap="rnd">
            <a:solidFill>
              <a:srgbClr val="00AA91"/>
            </a:solidFill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8D3CBAC-9A86-397C-7661-91F70D16FC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844" y="156355"/>
            <a:ext cx="11080954" cy="230832"/>
          </a:xfrm>
        </p:spPr>
        <p:txBody>
          <a:bodyPr wrap="square">
            <a:spAutoFit/>
          </a:bodyPr>
          <a:lstStyle>
            <a:lvl1pPr>
              <a:defRPr sz="1000" b="1" cap="all" baseline="0">
                <a:solidFill>
                  <a:srgbClr val="0A0082"/>
                </a:solidFill>
                <a:latin typeface="+mj-lt"/>
              </a:defRPr>
            </a:lvl1pPr>
          </a:lstStyle>
          <a:p>
            <a:pPr lvl="0"/>
            <a:r>
              <a:rPr lang="fr-FR"/>
              <a:t>00. nom de la partie</a:t>
            </a:r>
          </a:p>
        </p:txBody>
      </p:sp>
      <p:cxnSp>
        <p:nvCxnSpPr>
          <p:cNvPr id="12" name="Google Shape;506;g15d7a6ab812_1_11">
            <a:extLst>
              <a:ext uri="{FF2B5EF4-FFF2-40B4-BE49-F238E27FC236}">
                <a16:creationId xmlns:a16="http://schemas.microsoft.com/office/drawing/2014/main" id="{257AFC86-FADA-7CF8-18D9-74909B69DB66}"/>
              </a:ext>
            </a:extLst>
          </p:cNvPr>
          <p:cNvCxnSpPr/>
          <p:nvPr userDrawn="1"/>
        </p:nvCxnSpPr>
        <p:spPr>
          <a:xfrm rot="10800000" flipH="1">
            <a:off x="158400" y="6268100"/>
            <a:ext cx="11875200" cy="2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886D40ED-3210-13B5-B886-BE40577482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2844" y="2947680"/>
            <a:ext cx="4040256" cy="1422954"/>
          </a:xfrm>
        </p:spPr>
        <p:txBody>
          <a:bodyPr/>
          <a:lstStyle>
            <a:lvl1pPr>
              <a:spcAft>
                <a:spcPts val="600"/>
              </a:spcAft>
              <a:defRPr lang="fr-FR" sz="1800" kern="1200" smtClean="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1pPr>
            <a:lvl2pPr marL="285750" indent="-285750">
              <a:spcBef>
                <a:spcPts val="500"/>
              </a:spcBef>
              <a:spcAft>
                <a:spcPts val="0"/>
              </a:spcAft>
              <a:buFontTx/>
              <a:buBlip>
                <a:blip r:embed="rId2"/>
              </a:buBlip>
              <a:defRPr sz="1400">
                <a:solidFill>
                  <a:srgbClr val="1D1E1C"/>
                </a:solidFill>
              </a:defRPr>
            </a:lvl2pPr>
            <a:lvl3pPr marL="446088" indent="-180975">
              <a:buFontTx/>
              <a:buBlip>
                <a:blip r:embed="rId3"/>
              </a:buBlip>
              <a:defRPr sz="1200"/>
            </a:lvl3pPr>
            <a:lvl4pPr marL="268288" indent="-268288">
              <a:spcBef>
                <a:spcPts val="1000"/>
              </a:spcBef>
              <a:buFontTx/>
              <a:buBlip>
                <a:blip r:embed="rId4"/>
              </a:buBlip>
              <a:tabLst/>
              <a:defRPr sz="1000" b="1"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8478276F-F0A9-3F41-7F62-FDC277AB5A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85491" y="2947680"/>
            <a:ext cx="4040256" cy="1422954"/>
          </a:xfrm>
        </p:spPr>
        <p:txBody>
          <a:bodyPr/>
          <a:lstStyle>
            <a:lvl1pPr>
              <a:spcAft>
                <a:spcPts val="600"/>
              </a:spcAft>
              <a:defRPr lang="fr-FR" sz="1800" kern="1200" smtClean="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1pPr>
            <a:lvl2pPr marL="285750" indent="-285750">
              <a:spcBef>
                <a:spcPts val="500"/>
              </a:spcBef>
              <a:spcAft>
                <a:spcPts val="0"/>
              </a:spcAft>
              <a:buFontTx/>
              <a:buBlip>
                <a:blip r:embed="rId2"/>
              </a:buBlip>
              <a:defRPr sz="1400">
                <a:solidFill>
                  <a:srgbClr val="1D1E1C"/>
                </a:solidFill>
              </a:defRPr>
            </a:lvl2pPr>
            <a:lvl3pPr marL="446088" indent="-180975">
              <a:buFontTx/>
              <a:buBlip>
                <a:blip r:embed="rId3"/>
              </a:buBlip>
              <a:defRPr sz="1200"/>
            </a:lvl3pPr>
            <a:lvl4pPr marL="268288" indent="-268288">
              <a:spcBef>
                <a:spcPts val="1000"/>
              </a:spcBef>
              <a:buFontTx/>
              <a:buBlip>
                <a:blip r:embed="rId4"/>
              </a:buBlip>
              <a:tabLst/>
              <a:defRPr sz="1000" b="1"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7F8289C-9AD5-574C-7AAF-9677E1913E24}"/>
              </a:ext>
            </a:extLst>
          </p:cNvPr>
          <p:cNvGrpSpPr/>
          <p:nvPr userDrawn="1"/>
        </p:nvGrpSpPr>
        <p:grpSpPr>
          <a:xfrm>
            <a:off x="11534656" y="6393822"/>
            <a:ext cx="542765" cy="356672"/>
            <a:chOff x="11534656" y="6393822"/>
            <a:chExt cx="542765" cy="35667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107240-1598-BF13-FF5E-7D841489125E}"/>
                </a:ext>
              </a:extLst>
            </p:cNvPr>
            <p:cNvSpPr/>
            <p:nvPr userDrawn="1"/>
          </p:nvSpPr>
          <p:spPr>
            <a:xfrm>
              <a:off x="11534656" y="6393822"/>
              <a:ext cx="542765" cy="3566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37AD1450-8FFA-58AF-646D-1D70566730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09535" y="6471049"/>
              <a:ext cx="389585" cy="201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249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image" Target="../media/image3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856DCCB-5022-60D9-EF9E-52658203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46" y="832015"/>
            <a:ext cx="11080954" cy="48013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05D68C-F417-F102-C5B4-74FCD1121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845" y="1825833"/>
            <a:ext cx="11080953" cy="1728678"/>
          </a:xfrm>
          <a:prstGeom prst="rect">
            <a:avLst/>
          </a:prstGeom>
        </p:spPr>
        <p:txBody>
          <a:bodyPr vert="horz" lIns="0" tIns="45720" rIns="91440" bIns="45720" rtlCol="0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6623C6-8DDE-3EA0-60D8-9C24A8949C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1939" y="6374506"/>
            <a:ext cx="11018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A0082"/>
                </a:solidFill>
              </a:defRPr>
            </a:lvl1pPr>
          </a:lstStyle>
          <a:p>
            <a:fld id="{B699AD2A-68DF-4BD9-A728-41FC56F5F5DD}" type="datetime1">
              <a:rPr lang="en-US" smtClean="0"/>
              <a:t>6/22/2026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48B1C8-9D3B-2A9D-7D12-6CBA96006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4603" y="6374506"/>
            <a:ext cx="94479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A0082"/>
                </a:solidFill>
              </a:defRPr>
            </a:lvl1pPr>
          </a:lstStyle>
          <a:p>
            <a:r>
              <a:rPr lang="fr-FR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BB43E8-BE13-77E4-28A5-4D0D21D42B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2845" y="6366354"/>
            <a:ext cx="384071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rgbClr val="0A0082"/>
                </a:solidFill>
              </a:defRPr>
            </a:lvl1pPr>
          </a:lstStyle>
          <a:p>
            <a:fld id="{2EA239B1-6AFD-4201-AD39-5EBE6686CE2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55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97" r:id="rId3"/>
    <p:sldLayoutId id="2147483649" r:id="rId4"/>
    <p:sldLayoutId id="2147483687" r:id="rId5"/>
    <p:sldLayoutId id="2147483688" r:id="rId6"/>
    <p:sldLayoutId id="2147483689" r:id="rId7"/>
    <p:sldLayoutId id="2147483662" r:id="rId8"/>
    <p:sldLayoutId id="2147483690" r:id="rId9"/>
    <p:sldLayoutId id="2147483698" r:id="rId10"/>
    <p:sldLayoutId id="2147483691" r:id="rId11"/>
    <p:sldLayoutId id="2147483692" r:id="rId12"/>
    <p:sldLayoutId id="2147483693" r:id="rId13"/>
    <p:sldLayoutId id="2147483694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5" r:id="rId33"/>
    <p:sldLayoutId id="2147483756" r:id="rId34"/>
    <p:sldLayoutId id="2147483757" r:id="rId35"/>
    <p:sldLayoutId id="2147483663" r:id="rId36"/>
    <p:sldLayoutId id="2147483695" r:id="rId37"/>
    <p:sldLayoutId id="2147483696" r:id="rId38"/>
    <p:sldLayoutId id="2147483699" r:id="rId39"/>
    <p:sldLayoutId id="2147483700" r:id="rId40"/>
    <p:sldLayoutId id="2147483701" r:id="rId41"/>
    <p:sldLayoutId id="2147483702" r:id="rId42"/>
    <p:sldLayoutId id="2147483664" r:id="rId43"/>
    <p:sldLayoutId id="2147483703" r:id="rId44"/>
    <p:sldLayoutId id="2147483704" r:id="rId45"/>
    <p:sldLayoutId id="2147483705" r:id="rId46"/>
    <p:sldLayoutId id="2147483706" r:id="rId47"/>
    <p:sldLayoutId id="2147483707" r:id="rId48"/>
    <p:sldLayoutId id="2147483708" r:id="rId49"/>
    <p:sldLayoutId id="2147483714" r:id="rId50"/>
    <p:sldLayoutId id="2147483715" r:id="rId51"/>
    <p:sldLayoutId id="2147483716" r:id="rId52"/>
    <p:sldLayoutId id="2147483717" r:id="rId53"/>
    <p:sldLayoutId id="2147483718" r:id="rId54"/>
    <p:sldLayoutId id="2147483719" r:id="rId55"/>
    <p:sldLayoutId id="2147483720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59" r:id="rId71"/>
    <p:sldLayoutId id="2147483760" r:id="rId72"/>
    <p:sldLayoutId id="2147483651" r:id="rId73"/>
    <p:sldLayoutId id="2147483668" r:id="rId74"/>
    <p:sldLayoutId id="2147483709" r:id="rId75"/>
    <p:sldLayoutId id="2147483710" r:id="rId76"/>
    <p:sldLayoutId id="2147483711" r:id="rId77"/>
    <p:sldLayoutId id="2147483712" r:id="rId78"/>
    <p:sldLayoutId id="2147483713" r:id="rId79"/>
    <p:sldLayoutId id="2147483669" r:id="rId80"/>
    <p:sldLayoutId id="2147483722" r:id="rId81"/>
    <p:sldLayoutId id="2147483680" r:id="rId82"/>
    <p:sldLayoutId id="2147483650" r:id="rId83"/>
    <p:sldLayoutId id="2147483670" r:id="rId84"/>
    <p:sldLayoutId id="2147483671" r:id="rId85"/>
    <p:sldLayoutId id="2147483672" r:id="rId86"/>
    <p:sldLayoutId id="2147483673" r:id="rId87"/>
    <p:sldLayoutId id="2147483674" r:id="rId88"/>
    <p:sldLayoutId id="2147483675" r:id="rId89"/>
    <p:sldLayoutId id="2147483676" r:id="rId90"/>
    <p:sldLayoutId id="2147483758" r:id="rId91"/>
    <p:sldLayoutId id="2147483677" r:id="rId92"/>
    <p:sldLayoutId id="2147483655" r:id="rId93"/>
    <p:sldLayoutId id="2147483679" r:id="rId94"/>
    <p:sldLayoutId id="2147483678" r:id="rId95"/>
    <p:sldLayoutId id="2147483684" r:id="rId96"/>
    <p:sldLayoutId id="2147483685" r:id="rId97"/>
    <p:sldLayoutId id="2147483686" r:id="rId98"/>
    <p:sldLayoutId id="2147483683" r:id="rId99"/>
    <p:sldLayoutId id="2147483761" r:id="rId100"/>
    <p:sldLayoutId id="2147483762" r:id="rId10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AA9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1D1E1C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2600"/>
        </a:spcBef>
        <a:spcAft>
          <a:spcPts val="600"/>
        </a:spcAft>
        <a:buFont typeface="Arial" panose="020B0604020202020204" pitchFamily="34" charset="0"/>
        <a:buNone/>
        <a:defRPr lang="fr-FR" sz="1800" kern="1200" smtClean="0">
          <a:solidFill>
            <a:srgbClr val="0A0082"/>
          </a:solidFill>
          <a:latin typeface="+mn-lt"/>
          <a:ea typeface="+mn-ea"/>
          <a:cs typeface="+mn-cs"/>
        </a:defRPr>
      </a:lvl2pPr>
      <a:lvl3pPr marL="269875" indent="-269875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3"/>
        </a:buBlip>
        <a:defRPr sz="1400" kern="1200">
          <a:solidFill>
            <a:srgbClr val="1D1E1C"/>
          </a:solidFill>
          <a:latin typeface="+mn-lt"/>
          <a:ea typeface="+mn-ea"/>
          <a:cs typeface="+mn-cs"/>
        </a:defRPr>
      </a:lvl3pPr>
      <a:lvl4pPr marL="447675" indent="-1778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4"/>
        </a:buBlip>
        <a:defRPr sz="1200" kern="1200">
          <a:solidFill>
            <a:srgbClr val="1D1E1C"/>
          </a:solidFill>
          <a:latin typeface="+mn-lt"/>
          <a:ea typeface="+mn-ea"/>
          <a:cs typeface="+mn-cs"/>
        </a:defRPr>
      </a:lvl4pPr>
      <a:lvl5pPr marL="269875" indent="-269875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05"/>
        </a:buBlip>
        <a:defRPr sz="1000" b="1" kern="1200">
          <a:solidFill>
            <a:srgbClr val="0A008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7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126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46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sv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48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A0E08A72-5060-9A65-C045-5165919C2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0217" y="9509931"/>
            <a:ext cx="3533775" cy="1104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1B9FA2-04E0-5B2C-9EA2-BB0610CA84B7}"/>
              </a:ext>
            </a:extLst>
          </p:cNvPr>
          <p:cNvSpPr/>
          <p:nvPr/>
        </p:nvSpPr>
        <p:spPr>
          <a:xfrm>
            <a:off x="-203422" y="724091"/>
            <a:ext cx="12595512" cy="1624444"/>
          </a:xfrm>
          <a:prstGeom prst="rect">
            <a:avLst/>
          </a:prstGeom>
          <a:solidFill>
            <a:srgbClr val="D7D4DA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136972C-F713-BFA7-3C0B-9E015ACFD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7191" y="1182370"/>
            <a:ext cx="7534284" cy="707886"/>
          </a:xfrm>
        </p:spPr>
        <p:txBody>
          <a:bodyPr/>
          <a:lstStyle/>
          <a:p>
            <a:r>
              <a:rPr lang="fr-FR" sz="2000" noProof="0" dirty="0">
                <a:latin typeface="Trebuchet MS" panose="020B0603020202020204" pitchFamily="34" charset="0"/>
                <a:ea typeface="+mj-lt"/>
                <a:cs typeface="+mj-lt"/>
              </a:rPr>
              <a:t>Modélisation de la propagation vibratoire d'origine ferroviaire dans une structure de type poteaux-poutre sur un cas d'étude réel : la maison du Mexique</a:t>
            </a:r>
            <a:endParaRPr lang="fr-FR" sz="2000" noProof="0" dirty="0">
              <a:latin typeface="Trebuchet MS" panose="020B0603020202020204" pitchFamily="34" charset="0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FD056EC-DEA4-0694-A8E7-0AFA564FD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>
                <a:solidFill>
                  <a:schemeClr val="accent1"/>
                </a:solidFill>
                <a:latin typeface="Trebuchet MS" panose="020B0603020202020204" pitchFamily="34" charset="0"/>
                <a:ea typeface="+mn-lt"/>
                <a:cs typeface="+mn-lt"/>
              </a:rPr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E150DA3-AACD-1B0E-82B4-5CE26A358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noProof="0" smtClean="0">
                <a:latin typeface="Trebuchet MS" panose="020B0603020202020204" pitchFamily="34" charset="0"/>
              </a:rPr>
              <a:t>1</a:t>
            </a:fld>
            <a:endParaRPr lang="fr-FR" noProof="0" dirty="0">
              <a:latin typeface="Trebuchet MS" panose="020B0603020202020204" pitchFamily="34" charset="0"/>
            </a:endParaRPr>
          </a:p>
        </p:txBody>
      </p:sp>
      <p:sp>
        <p:nvSpPr>
          <p:cNvPr id="4" name="Espace réservé du texte 6">
            <a:extLst>
              <a:ext uri="{FF2B5EF4-FFF2-40B4-BE49-F238E27FC236}">
                <a16:creationId xmlns:a16="http://schemas.microsoft.com/office/drawing/2014/main" id="{495D1A3B-E8FB-7603-486C-0C45892CCA83}"/>
              </a:ext>
            </a:extLst>
          </p:cNvPr>
          <p:cNvSpPr txBox="1">
            <a:spLocks/>
          </p:cNvSpPr>
          <p:nvPr/>
        </p:nvSpPr>
        <p:spPr>
          <a:xfrm>
            <a:off x="1583115" y="2804498"/>
            <a:ext cx="9022439" cy="866904"/>
          </a:xfrm>
          <a:prstGeom prst="rect">
            <a:avLst/>
          </a:prstGeom>
        </p:spPr>
        <p:txBody>
          <a:bodyPr vert="horz" lIns="0" tIns="45720" rIns="91440" bIns="45720" rtlCol="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cap="none" noProof="0" dirty="0">
                <a:latin typeface="Trebuchet MS" panose="020B0603020202020204" pitchFamily="34" charset="0"/>
              </a:rPr>
              <a:t>Apolline Brisson</a:t>
            </a:r>
            <a:endParaRPr lang="fr-FR" sz="2400" noProof="0" dirty="0">
              <a:latin typeface="Trebuchet MS" panose="020B0603020202020204" pitchFamily="34" charset="0"/>
            </a:endParaRPr>
          </a:p>
          <a:p>
            <a:r>
              <a:rPr lang="fr-FR" sz="1800" cap="none" noProof="0" dirty="0">
                <a:latin typeface="Trebuchet MS"/>
              </a:rPr>
              <a:t>Catherine Guigou-Carter</a:t>
            </a:r>
            <a:r>
              <a:rPr lang="fr-FR" sz="1800" cap="none" baseline="30000" noProof="0" dirty="0">
                <a:latin typeface="Trebuchet MS"/>
              </a:rPr>
              <a:t>1, </a:t>
            </a:r>
            <a:r>
              <a:rPr lang="fr-FR" sz="1800" cap="none" noProof="0" dirty="0">
                <a:latin typeface="Trebuchet MS"/>
              </a:rPr>
              <a:t>Corinne fillol</a:t>
            </a:r>
            <a:r>
              <a:rPr lang="fr-FR" sz="1800" cap="none" baseline="30000" noProof="0" dirty="0">
                <a:latin typeface="Trebuchet MS"/>
              </a:rPr>
              <a:t>2</a:t>
            </a:r>
            <a:r>
              <a:rPr lang="fr-FR" sz="1800" cap="none" noProof="0" dirty="0">
                <a:latin typeface="Trebuchet MS"/>
              </a:rPr>
              <a:t> </a:t>
            </a:r>
            <a:endParaRPr lang="fr-FR" sz="1800" noProof="0" dirty="0">
              <a:latin typeface="Trebuchet M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73ED1EA-DB2D-3BA7-C1EA-CE5DAF6BEFBF}"/>
              </a:ext>
            </a:extLst>
          </p:cNvPr>
          <p:cNvSpPr txBox="1"/>
          <p:nvPr/>
        </p:nvSpPr>
        <p:spPr>
          <a:xfrm>
            <a:off x="1212915" y="5617156"/>
            <a:ext cx="976283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100" noProof="0" dirty="0">
                <a:solidFill>
                  <a:schemeClr val="accent1"/>
                </a:solidFill>
                <a:latin typeface="Trebuchet MS" panose="020B0603020202020204" pitchFamily="34" charset="0"/>
                <a:ea typeface="+mn-lt"/>
                <a:cs typeface="+mn-lt"/>
              </a:rPr>
              <a:t>1. Centre Scientifique des Techniques du bâtiment, 24 Rue Joseph Fourier, 38400 Saint-Martin-d'Hères, France</a:t>
            </a:r>
          </a:p>
          <a:p>
            <a:pPr algn="ctr"/>
            <a:r>
              <a:rPr lang="fr-FR" sz="1100" noProof="0" dirty="0">
                <a:solidFill>
                  <a:schemeClr val="accent1"/>
                </a:solidFill>
                <a:latin typeface="Trebuchet MS" panose="020B0603020202020204" pitchFamily="34" charset="0"/>
                <a:ea typeface="+mn-lt"/>
                <a:cs typeface="+mn-lt"/>
              </a:rPr>
              <a:t>2. Régie Automne des Transports Parisiens, 11 av. Louison Bobet, 94120 Fontenay-sous-Bois, France</a:t>
            </a:r>
          </a:p>
          <a:p>
            <a:pPr algn="ctr"/>
            <a:r>
              <a:rPr lang="fr-FR" sz="1100" noProof="0" dirty="0">
                <a:solidFill>
                  <a:schemeClr val="accent1"/>
                </a:solidFill>
                <a:latin typeface="Trebuchet MS" panose="020B0603020202020204" pitchFamily="34" charset="0"/>
                <a:ea typeface="+mn-lt"/>
                <a:cs typeface="+mn-lt"/>
              </a:rPr>
              <a:t>3. Université Technologique de Compiègne</a:t>
            </a:r>
            <a:r>
              <a:rPr lang="fr-FR" sz="1100" noProof="0" dirty="0">
                <a:solidFill>
                  <a:schemeClr val="accent1"/>
                </a:solidFill>
                <a:latin typeface="Trebuchet MS" panose="020B0603020202020204" pitchFamily="34" charset="0"/>
              </a:rPr>
              <a:t>, </a:t>
            </a:r>
            <a:r>
              <a:rPr lang="fr-FR" sz="1100" noProof="0" dirty="0">
                <a:solidFill>
                  <a:schemeClr val="accent1"/>
                </a:solidFill>
                <a:latin typeface="Trebuchet MS" panose="020B0603020202020204" pitchFamily="34" charset="0"/>
                <a:ea typeface="+mn-lt"/>
                <a:cs typeface="+mn-lt"/>
              </a:rPr>
              <a:t>Rue Personne de Roberval, 60200 Compiègne, France</a:t>
            </a:r>
            <a:endParaRPr lang="fr-FR" sz="1100" noProof="0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ctr"/>
            <a:endParaRPr lang="fr-FR" sz="1100" noProof="0" dirty="0">
              <a:solidFill>
                <a:schemeClr val="accent1"/>
              </a:solidFill>
              <a:latin typeface="Trebuchet MS" panose="020B0603020202020204" pitchFamily="34" charset="0"/>
              <a:ea typeface="+mn-lt"/>
              <a:cs typeface="+mn-lt"/>
            </a:endParaRPr>
          </a:p>
        </p:txBody>
      </p:sp>
      <p:pic>
        <p:nvPicPr>
          <p:cNvPr id="16" name="Image 1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7951B7B1-49B5-BFA6-0D6F-C50AF1FD7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234" y="6405515"/>
            <a:ext cx="1143000" cy="339357"/>
          </a:xfrm>
          <a:prstGeom prst="rect">
            <a:avLst/>
          </a:prstGeom>
          <a:ln>
            <a:noFill/>
          </a:ln>
        </p:spPr>
      </p:pic>
      <p:pic>
        <p:nvPicPr>
          <p:cNvPr id="18" name="Image 17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518CB2F9-DC14-DBA4-E5BE-4EA0C3A77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928" y="6405515"/>
            <a:ext cx="1020519" cy="339357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jtav-ifsttar-fr logo">
            <a:extLst>
              <a:ext uri="{FF2B5EF4-FFF2-40B4-BE49-F238E27FC236}">
                <a16:creationId xmlns:a16="http://schemas.microsoft.com/office/drawing/2014/main" id="{1DBCAA5F-8AFA-0B46-3CD7-400E7F4A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59" y="4127365"/>
            <a:ext cx="3635281" cy="120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503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5118E-0000-1EEF-42D6-445B4BE26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A1C727-7F58-4234-EE80-744C68E025DF}"/>
              </a:ext>
            </a:extLst>
          </p:cNvPr>
          <p:cNvSpPr txBox="1"/>
          <p:nvPr/>
        </p:nvSpPr>
        <p:spPr>
          <a:xfrm>
            <a:off x="128230" y="105103"/>
            <a:ext cx="596777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noProof="0" dirty="0">
                <a:solidFill>
                  <a:srgbClr val="13539C"/>
                </a:solidFill>
                <a:latin typeface="Parisine Office"/>
                <a:ea typeface="Cambria"/>
                <a:cs typeface="MoolBoran"/>
              </a:rPr>
              <a:t>2 </a:t>
            </a:r>
            <a:r>
              <a:rPr lang="fr-FR" sz="2000" noProof="0" dirty="0">
                <a:solidFill>
                  <a:srgbClr val="13539C"/>
                </a:solidFill>
                <a:latin typeface="Parisine Office"/>
              </a:rPr>
              <a:t>Couplage d’un sol 2.5D et d’une structure 3D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54594A5-8750-381D-E2A6-98015B59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fr-FR" noProof="0" smtClean="0"/>
              <a:t>10</a:t>
            </a:fld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CDF76B-6AE9-1404-898A-FAAC81C07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/>
              <a:t>Apolline Brisson -  Modélisation hybride semi-analytique de la propagation vibratoire dans les bâtiments à structure poteaux-poutres sous excitation multiaxiale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BE65EA-17CC-4C00-3ADC-448F5E8CE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520" y="2678279"/>
            <a:ext cx="4275190" cy="348264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3F4000C-A0F5-9EA2-7ED7-641642A94220}"/>
              </a:ext>
            </a:extLst>
          </p:cNvPr>
          <p:cNvSpPr txBox="1"/>
          <p:nvPr/>
        </p:nvSpPr>
        <p:spPr>
          <a:xfrm>
            <a:off x="349363" y="1269000"/>
            <a:ext cx="63785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noProof="0" dirty="0">
                <a:latin typeface="Parisine Office"/>
              </a:rPr>
              <a:t>Modélisation 3D du sol trop couteuse</a:t>
            </a:r>
            <a:endParaRPr lang="fr-FR" sz="2000" dirty="0">
              <a:latin typeface="Parisine Offic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Modélisation sol avec 2,5D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Couplage par sous structuration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Parisine Office"/>
              </a:rPr>
              <a:t>Couplage fort ou couplage faible ?</a:t>
            </a:r>
            <a:endParaRPr lang="fr-FR" sz="2000" noProof="0" dirty="0">
              <a:latin typeface="Parisine Office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D02460B8-2B2B-FFA3-30F2-6F7055E5D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242" y="-7381"/>
            <a:ext cx="4648603" cy="333784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CF2CB85-ECCB-255A-21A8-4832A590B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242" y="3298031"/>
            <a:ext cx="4557155" cy="3246401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3F434BDA-D7F6-4410-79F6-CD0FB6CC373C}"/>
              </a:ext>
            </a:extLst>
          </p:cNvPr>
          <p:cNvSpPr txBox="1"/>
          <p:nvPr/>
        </p:nvSpPr>
        <p:spPr>
          <a:xfrm>
            <a:off x="5788369" y="1461488"/>
            <a:ext cx="115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noProof="0" dirty="0">
                <a:solidFill>
                  <a:srgbClr val="0E6260"/>
                </a:solidFill>
                <a:latin typeface="Parisine Office"/>
              </a:rPr>
              <a:t>Sol mou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A07362A-B6E6-7596-698D-68125DA83948}"/>
              </a:ext>
            </a:extLst>
          </p:cNvPr>
          <p:cNvSpPr txBox="1"/>
          <p:nvPr/>
        </p:nvSpPr>
        <p:spPr>
          <a:xfrm>
            <a:off x="5788369" y="4636214"/>
            <a:ext cx="115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noProof="0" dirty="0">
                <a:solidFill>
                  <a:srgbClr val="0E6260"/>
                </a:solidFill>
                <a:latin typeface="Parisine Office"/>
              </a:rPr>
              <a:t>Sol rigide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B623510-7E8F-A683-0617-E04FC46185BB}"/>
              </a:ext>
            </a:extLst>
          </p:cNvPr>
          <p:cNvSpPr txBox="1"/>
          <p:nvPr/>
        </p:nvSpPr>
        <p:spPr>
          <a:xfrm>
            <a:off x="326637" y="810755"/>
            <a:ext cx="5599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noProof="0" dirty="0">
                <a:solidFill>
                  <a:srgbClr val="0E6260"/>
                </a:solidFill>
                <a:latin typeface="Parisine Office"/>
              </a:rPr>
              <a:t>Modéliser le sol</a:t>
            </a:r>
          </a:p>
        </p:txBody>
      </p:sp>
    </p:spTree>
    <p:extLst>
      <p:ext uri="{BB962C8B-B14F-4D97-AF65-F5344CB8AC3E}">
        <p14:creationId xmlns:p14="http://schemas.microsoft.com/office/powerpoint/2010/main" val="162757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136E7-CFEB-E205-CDD9-72D2F46D4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82DEEFE-5E9E-F7F1-8151-73B4840022DA}"/>
              </a:ext>
            </a:extLst>
          </p:cNvPr>
          <p:cNvSpPr txBox="1"/>
          <p:nvPr/>
        </p:nvSpPr>
        <p:spPr>
          <a:xfrm>
            <a:off x="128230" y="105103"/>
            <a:ext cx="596777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noProof="0" dirty="0">
                <a:solidFill>
                  <a:srgbClr val="13539C"/>
                </a:solidFill>
                <a:latin typeface="Parisine Office"/>
                <a:ea typeface="Cambria"/>
                <a:cs typeface="MoolBoran"/>
              </a:rPr>
              <a:t>2 </a:t>
            </a:r>
            <a:r>
              <a:rPr lang="fr-FR" sz="2000" noProof="0" dirty="0">
                <a:solidFill>
                  <a:srgbClr val="13539C"/>
                </a:solidFill>
                <a:latin typeface="Parisine Office"/>
              </a:rPr>
              <a:t>Couplage d’un sol 2.5D et d’une structure 3D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CB4DDF-3438-FB26-8300-713D11159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fr-FR" noProof="0" smtClean="0"/>
              <a:t>11</a:t>
            </a:fld>
            <a:endParaRPr lang="fr-FR" noProof="0" dirty="0"/>
          </a:p>
        </p:txBody>
      </p:sp>
      <p:grpSp>
        <p:nvGrpSpPr>
          <p:cNvPr id="279" name="Groupe 278">
            <a:extLst>
              <a:ext uri="{FF2B5EF4-FFF2-40B4-BE49-F238E27FC236}">
                <a16:creationId xmlns:a16="http://schemas.microsoft.com/office/drawing/2014/main" id="{3F8E0F30-71B8-D73D-9023-0041511FFFD1}"/>
              </a:ext>
            </a:extLst>
          </p:cNvPr>
          <p:cNvGrpSpPr/>
          <p:nvPr/>
        </p:nvGrpSpPr>
        <p:grpSpPr>
          <a:xfrm>
            <a:off x="8328009" y="800445"/>
            <a:ext cx="3128107" cy="4234215"/>
            <a:chOff x="9683643" y="28161"/>
            <a:chExt cx="2505564" cy="3890847"/>
          </a:xfrm>
        </p:grpSpPr>
        <p:pic>
          <p:nvPicPr>
            <p:cNvPr id="4" name="Image 3" descr="Une image contenant Symétrie, ligne, motif, Bleu électrique&#10;&#10;Le contenu généré par l’IA peut être incorrect.">
              <a:extLst>
                <a:ext uri="{FF2B5EF4-FFF2-40B4-BE49-F238E27FC236}">
                  <a16:creationId xmlns:a16="http://schemas.microsoft.com/office/drawing/2014/main" id="{CD74F2F5-166E-08FB-2F5E-909D71B45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3643" y="28161"/>
              <a:ext cx="2505564" cy="3650579"/>
            </a:xfrm>
            <a:prstGeom prst="rect">
              <a:avLst/>
            </a:prstGeom>
          </p:spPr>
        </p:pic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F998DABB-A083-4F08-7893-1953B424D1C7}"/>
                </a:ext>
              </a:extLst>
            </p:cNvPr>
            <p:cNvCxnSpPr>
              <a:cxnSpLocks/>
            </p:cNvCxnSpPr>
            <p:nvPr/>
          </p:nvCxnSpPr>
          <p:spPr>
            <a:xfrm>
              <a:off x="10270408" y="3459074"/>
              <a:ext cx="270933" cy="0"/>
            </a:xfrm>
            <a:prstGeom prst="straightConnector1">
              <a:avLst/>
            </a:prstGeom>
            <a:ln w="28575">
              <a:solidFill>
                <a:srgbClr val="58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CAE851CE-C532-2B9C-D2D1-53D3A31311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71397" y="3489733"/>
              <a:ext cx="0" cy="253999"/>
            </a:xfrm>
            <a:prstGeom prst="straightConnector1">
              <a:avLst/>
            </a:prstGeom>
            <a:ln w="28575">
              <a:solidFill>
                <a:srgbClr val="58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7D487B12-4429-F6A8-4B0B-80CF053AE7B1}"/>
                </a:ext>
              </a:extLst>
            </p:cNvPr>
            <p:cNvSpPr/>
            <p:nvPr/>
          </p:nvSpPr>
          <p:spPr>
            <a:xfrm>
              <a:off x="10516999" y="3287599"/>
              <a:ext cx="226769" cy="234982"/>
            </a:xfrm>
            <a:prstGeom prst="arc">
              <a:avLst>
                <a:gd name="adj1" fmla="val 12939386"/>
                <a:gd name="adj2" fmla="val 5800003"/>
              </a:avLst>
            </a:prstGeom>
            <a:ln w="19050">
              <a:solidFill>
                <a:srgbClr val="58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EE2DF072-7DF9-B50E-69EC-CE34FED6C588}"/>
                </a:ext>
              </a:extLst>
            </p:cNvPr>
            <p:cNvCxnSpPr>
              <a:cxnSpLocks/>
            </p:cNvCxnSpPr>
            <p:nvPr/>
          </p:nvCxnSpPr>
          <p:spPr>
            <a:xfrm>
              <a:off x="10925589" y="3535707"/>
              <a:ext cx="270933" cy="0"/>
            </a:xfrm>
            <a:prstGeom prst="straightConnector1">
              <a:avLst/>
            </a:prstGeom>
            <a:ln w="28575">
              <a:solidFill>
                <a:srgbClr val="58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5EF0E014-F079-AD42-5B2D-8703E47385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26578" y="3566366"/>
              <a:ext cx="0" cy="253999"/>
            </a:xfrm>
            <a:prstGeom prst="straightConnector1">
              <a:avLst/>
            </a:prstGeom>
            <a:ln w="28575">
              <a:solidFill>
                <a:srgbClr val="58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DC81507A-4BDD-ECCE-222B-C6EF23DD4A29}"/>
                </a:ext>
              </a:extLst>
            </p:cNvPr>
            <p:cNvSpPr/>
            <p:nvPr/>
          </p:nvSpPr>
          <p:spPr>
            <a:xfrm>
              <a:off x="11172180" y="3364232"/>
              <a:ext cx="226769" cy="234982"/>
            </a:xfrm>
            <a:prstGeom prst="arc">
              <a:avLst>
                <a:gd name="adj1" fmla="val 12939386"/>
                <a:gd name="adj2" fmla="val 5800003"/>
              </a:avLst>
            </a:prstGeom>
            <a:ln w="19050">
              <a:solidFill>
                <a:srgbClr val="58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665B2FB6-7034-A378-69D0-B7CF7C8214A3}"/>
                </a:ext>
              </a:extLst>
            </p:cNvPr>
            <p:cNvCxnSpPr>
              <a:cxnSpLocks/>
            </p:cNvCxnSpPr>
            <p:nvPr/>
          </p:nvCxnSpPr>
          <p:spPr>
            <a:xfrm>
              <a:off x="11568450" y="3601403"/>
              <a:ext cx="270933" cy="0"/>
            </a:xfrm>
            <a:prstGeom prst="straightConnector1">
              <a:avLst/>
            </a:prstGeom>
            <a:ln w="28575">
              <a:solidFill>
                <a:srgbClr val="58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F2D81D57-FE4D-8C49-25A8-7C9701416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69439" y="3632062"/>
              <a:ext cx="0" cy="253999"/>
            </a:xfrm>
            <a:prstGeom prst="straightConnector1">
              <a:avLst/>
            </a:prstGeom>
            <a:ln w="28575">
              <a:solidFill>
                <a:srgbClr val="58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451933BC-E0E7-9B7F-9272-60455E4C1095}"/>
                </a:ext>
              </a:extLst>
            </p:cNvPr>
            <p:cNvSpPr/>
            <p:nvPr/>
          </p:nvSpPr>
          <p:spPr>
            <a:xfrm>
              <a:off x="11815041" y="3429928"/>
              <a:ext cx="226769" cy="234982"/>
            </a:xfrm>
            <a:prstGeom prst="arc">
              <a:avLst>
                <a:gd name="adj1" fmla="val 12939386"/>
                <a:gd name="adj2" fmla="val 5800003"/>
              </a:avLst>
            </a:prstGeom>
            <a:ln w="19050">
              <a:solidFill>
                <a:srgbClr val="58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4D2834AD-089F-1424-28F2-985139EBC3C9}"/>
                </a:ext>
              </a:extLst>
            </p:cNvPr>
            <p:cNvCxnSpPr>
              <a:cxnSpLocks/>
            </p:cNvCxnSpPr>
            <p:nvPr/>
          </p:nvCxnSpPr>
          <p:spPr>
            <a:xfrm>
              <a:off x="10362100" y="3601403"/>
              <a:ext cx="270933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75B9A991-B5E5-4477-1C71-20F67763B2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63089" y="3632062"/>
              <a:ext cx="0" cy="25399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B903E094-F8C6-5672-C8A5-B69B880F5197}"/>
                </a:ext>
              </a:extLst>
            </p:cNvPr>
            <p:cNvSpPr/>
            <p:nvPr/>
          </p:nvSpPr>
          <p:spPr>
            <a:xfrm>
              <a:off x="10608691" y="3429928"/>
              <a:ext cx="226769" cy="234982"/>
            </a:xfrm>
            <a:prstGeom prst="arc">
              <a:avLst>
                <a:gd name="adj1" fmla="val 12939386"/>
                <a:gd name="adj2" fmla="val 5800003"/>
              </a:avLst>
            </a:prstGeom>
            <a:ln w="1905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4664D139-428B-3D90-C516-779084AB63C9}"/>
                </a:ext>
              </a:extLst>
            </p:cNvPr>
            <p:cNvCxnSpPr>
              <a:cxnSpLocks/>
            </p:cNvCxnSpPr>
            <p:nvPr/>
          </p:nvCxnSpPr>
          <p:spPr>
            <a:xfrm>
              <a:off x="11038094" y="3634350"/>
              <a:ext cx="270933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9A2C4D01-4605-CC59-089A-091249B9E4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39083" y="3665009"/>
              <a:ext cx="0" cy="25399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0DCD1641-A252-375A-431D-FE1F5091479A}"/>
                </a:ext>
              </a:extLst>
            </p:cNvPr>
            <p:cNvSpPr/>
            <p:nvPr/>
          </p:nvSpPr>
          <p:spPr>
            <a:xfrm>
              <a:off x="11284685" y="3462875"/>
              <a:ext cx="226769" cy="234982"/>
            </a:xfrm>
            <a:prstGeom prst="arc">
              <a:avLst>
                <a:gd name="adj1" fmla="val 12939386"/>
                <a:gd name="adj2" fmla="val 5800003"/>
              </a:avLst>
            </a:prstGeom>
            <a:ln w="1905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81664D13-0798-7A6C-1AFA-D60A65AD271A}"/>
                </a:ext>
              </a:extLst>
            </p:cNvPr>
            <p:cNvCxnSpPr>
              <a:cxnSpLocks/>
            </p:cNvCxnSpPr>
            <p:nvPr/>
          </p:nvCxnSpPr>
          <p:spPr>
            <a:xfrm>
              <a:off x="9707799" y="3568555"/>
              <a:ext cx="270933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981C0D07-3641-C00F-7A65-0486B1C1E4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8788" y="3599214"/>
              <a:ext cx="0" cy="25399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A775AE9D-3A26-ED96-5BDE-7103CDE535F4}"/>
                </a:ext>
              </a:extLst>
            </p:cNvPr>
            <p:cNvSpPr/>
            <p:nvPr/>
          </p:nvSpPr>
          <p:spPr>
            <a:xfrm>
              <a:off x="9954390" y="3397080"/>
              <a:ext cx="226769" cy="234982"/>
            </a:xfrm>
            <a:prstGeom prst="arc">
              <a:avLst>
                <a:gd name="adj1" fmla="val 12939386"/>
                <a:gd name="adj2" fmla="val 5800003"/>
              </a:avLst>
            </a:prstGeom>
            <a:ln w="1905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</p:grpSp>
      <p:grpSp>
        <p:nvGrpSpPr>
          <p:cNvPr id="280" name="Groupe 279">
            <a:extLst>
              <a:ext uri="{FF2B5EF4-FFF2-40B4-BE49-F238E27FC236}">
                <a16:creationId xmlns:a16="http://schemas.microsoft.com/office/drawing/2014/main" id="{EC117DCA-1696-39BC-9589-3765EF7FE10E}"/>
              </a:ext>
            </a:extLst>
          </p:cNvPr>
          <p:cNvGrpSpPr/>
          <p:nvPr/>
        </p:nvGrpSpPr>
        <p:grpSpPr>
          <a:xfrm>
            <a:off x="7520336" y="1063466"/>
            <a:ext cx="4241162" cy="5160837"/>
            <a:chOff x="5268307" y="275146"/>
            <a:chExt cx="3987804" cy="4860686"/>
          </a:xfrm>
        </p:grpSpPr>
        <p:pic>
          <p:nvPicPr>
            <p:cNvPr id="3" name="Graphique 2">
              <a:extLst>
                <a:ext uri="{FF2B5EF4-FFF2-40B4-BE49-F238E27FC236}">
                  <a16:creationId xmlns:a16="http://schemas.microsoft.com/office/drawing/2014/main" id="{2DCEDAB6-4065-0A71-9D46-096DEAF6EEC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68307" y="275146"/>
              <a:ext cx="3987804" cy="4860686"/>
            </a:xfrm>
            <a:prstGeom prst="rect">
              <a:avLst/>
            </a:prstGeom>
          </p:spPr>
        </p:pic>
        <p:grpSp>
          <p:nvGrpSpPr>
            <p:cNvPr id="262" name="Groupe 261">
              <a:extLst>
                <a:ext uri="{FF2B5EF4-FFF2-40B4-BE49-F238E27FC236}">
                  <a16:creationId xmlns:a16="http://schemas.microsoft.com/office/drawing/2014/main" id="{1802A4C0-0664-847F-DF43-8ED0D744891C}"/>
                </a:ext>
              </a:extLst>
            </p:cNvPr>
            <p:cNvGrpSpPr/>
            <p:nvPr/>
          </p:nvGrpSpPr>
          <p:grpSpPr>
            <a:xfrm>
              <a:off x="7338988" y="3006051"/>
              <a:ext cx="1629984" cy="969427"/>
              <a:chOff x="7134411" y="3784543"/>
              <a:chExt cx="997037" cy="510618"/>
            </a:xfrm>
          </p:grpSpPr>
          <p:cxnSp>
            <p:nvCxnSpPr>
              <p:cNvPr id="29" name="Connecteur droit avec flèche 28">
                <a:extLst>
                  <a:ext uri="{FF2B5EF4-FFF2-40B4-BE49-F238E27FC236}">
                    <a16:creationId xmlns:a16="http://schemas.microsoft.com/office/drawing/2014/main" id="{7578B8EE-C3A3-29AB-F22A-58E704B018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8088" y="3956018"/>
                <a:ext cx="270933" cy="0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avec flèche 29">
                <a:extLst>
                  <a:ext uri="{FF2B5EF4-FFF2-40B4-BE49-F238E27FC236}">
                    <a16:creationId xmlns:a16="http://schemas.microsoft.com/office/drawing/2014/main" id="{BC6165B7-D17F-CE37-974A-793D470890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59077" y="4035465"/>
                <a:ext cx="0" cy="253999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B2BD87C0-C73D-EBEB-80DC-751417C20313}"/>
                  </a:ext>
                </a:extLst>
              </p:cNvPr>
              <p:cNvSpPr/>
              <p:nvPr/>
            </p:nvSpPr>
            <p:spPr>
              <a:xfrm>
                <a:off x="7833756" y="3784543"/>
                <a:ext cx="297692" cy="234982"/>
              </a:xfrm>
              <a:prstGeom prst="arc">
                <a:avLst>
                  <a:gd name="adj1" fmla="val 12939386"/>
                  <a:gd name="adj2" fmla="val 5800003"/>
                </a:avLst>
              </a:prstGeom>
              <a:ln w="76200">
                <a:solidFill>
                  <a:srgbClr val="C0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noProof="0" dirty="0"/>
              </a:p>
            </p:txBody>
          </p:sp>
          <p:cxnSp>
            <p:nvCxnSpPr>
              <p:cNvPr id="32" name="Connecteur droit avec flèche 31">
                <a:extLst>
                  <a:ext uri="{FF2B5EF4-FFF2-40B4-BE49-F238E27FC236}">
                    <a16:creationId xmlns:a16="http://schemas.microsoft.com/office/drawing/2014/main" id="{AF4ECDEC-AC2F-D7A6-D8BE-731976609C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4411" y="3961727"/>
                <a:ext cx="270933" cy="0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2">
                <a:extLst>
                  <a:ext uri="{FF2B5EF4-FFF2-40B4-BE49-F238E27FC236}">
                    <a16:creationId xmlns:a16="http://schemas.microsoft.com/office/drawing/2014/main" id="{C5460610-56BE-3222-4D9E-FEE59C6E63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35400" y="4041162"/>
                <a:ext cx="0" cy="253999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Arc 33">
                <a:extLst>
                  <a:ext uri="{FF2B5EF4-FFF2-40B4-BE49-F238E27FC236}">
                    <a16:creationId xmlns:a16="http://schemas.microsoft.com/office/drawing/2014/main" id="{E6386B49-73C7-6485-36C7-C83896848961}"/>
                  </a:ext>
                </a:extLst>
              </p:cNvPr>
              <p:cNvSpPr/>
              <p:nvPr/>
            </p:nvSpPr>
            <p:spPr>
              <a:xfrm>
                <a:off x="7310079" y="3790252"/>
                <a:ext cx="297692" cy="234982"/>
              </a:xfrm>
              <a:prstGeom prst="arc">
                <a:avLst>
                  <a:gd name="adj1" fmla="val 12939386"/>
                  <a:gd name="adj2" fmla="val 5800003"/>
                </a:avLst>
              </a:prstGeom>
              <a:ln w="76200">
                <a:solidFill>
                  <a:srgbClr val="C0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noProof="0" dirty="0"/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64A5933-BE55-FFE4-8E46-E089576E7669}"/>
              </a:ext>
            </a:extLst>
          </p:cNvPr>
          <p:cNvSpPr txBox="1"/>
          <p:nvPr/>
        </p:nvSpPr>
        <p:spPr>
          <a:xfrm>
            <a:off x="349363" y="1269000"/>
            <a:ext cx="63785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noProof="0" dirty="0">
                <a:latin typeface="Parisine Office"/>
              </a:rPr>
              <a:t>Calcul en 2 étapes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Calcul de la propagation dans le sol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Modèle 2,5 D FEM-BEM (logiciel </a:t>
            </a:r>
            <a:r>
              <a:rPr lang="fr-FR" sz="2000" noProof="0" dirty="0" err="1">
                <a:latin typeface="Parisine Office"/>
              </a:rPr>
              <a:t>Mefissto</a:t>
            </a:r>
            <a:r>
              <a:rPr lang="fr-FR" sz="2000" noProof="0" dirty="0">
                <a:latin typeface="Parisine Office"/>
              </a:rPr>
              <a:t> du CSTB)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Prise en compte de l’impédance du bâtiment avec une géométrie simplifiée 2D</a:t>
            </a:r>
          </a:p>
          <a:p>
            <a:pPr lvl="2"/>
            <a:endParaRPr lang="fr-FR" sz="2000" noProof="0" dirty="0">
              <a:latin typeface="Parisine Office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Calcul de la propagation dans le bâtiment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Impose les déplacements obtenus avec la 2,5D FEM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Modèle HDSM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000" noProof="0" dirty="0">
              <a:latin typeface="Parisine Office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A06D78-90B3-CA87-DF74-36CD633B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/>
              <a:t>Apolline Brisson -  Modélisation hybride semi-analytique de la propagation vibratoire dans les bâtiments à structure poteaux-poutres sous excitation multiaxiale</a:t>
            </a:r>
          </a:p>
        </p:txBody>
      </p:sp>
    </p:spTree>
    <p:extLst>
      <p:ext uri="{BB962C8B-B14F-4D97-AF65-F5344CB8AC3E}">
        <p14:creationId xmlns:p14="http://schemas.microsoft.com/office/powerpoint/2010/main" val="267697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E89D2-303B-0E5A-7AE1-004E78469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A192E4A-3F67-5F9A-142E-1D98ED2D290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fr-FR" noProof="0" dirty="0">
                <a:latin typeface="Trebuchet MS"/>
              </a:rPr>
              <a:t>03</a:t>
            </a:r>
            <a:endParaRPr lang="fr-FR" noProof="0" dirty="0">
              <a:latin typeface="Trebuchet MS" panose="020B0603020202020204" pitchFamily="34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99123EC-E12D-EFEC-9A15-0CA9E9E87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1912" y="3235795"/>
            <a:ext cx="4234070" cy="492443"/>
          </a:xfrm>
        </p:spPr>
        <p:txBody>
          <a:bodyPr/>
          <a:lstStyle/>
          <a:p>
            <a:r>
              <a:rPr lang="fr-FR" b="1" noProof="0" dirty="0">
                <a:latin typeface="Trebuchet MS"/>
              </a:rPr>
              <a:t>Résultats</a:t>
            </a:r>
            <a:endParaRPr lang="fr-FR" b="1" noProof="0" dirty="0">
              <a:latin typeface="Trebuchet MS" panose="020B06030202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9020A40-8925-0132-6450-BB8F56B4F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noProof="0" smtClean="0">
                <a:latin typeface="Trebuchet MS" panose="020B0603020202020204" pitchFamily="34" charset="0"/>
              </a:rPr>
              <a:t>12</a:t>
            </a:fld>
            <a:endParaRPr lang="fr-FR" noProof="0" dirty="0">
              <a:latin typeface="Trebuchet MS" panose="020B0603020202020204" pitchFamily="34" charset="0"/>
            </a:endParaRPr>
          </a:p>
        </p:txBody>
      </p:sp>
      <p:pic>
        <p:nvPicPr>
          <p:cNvPr id="2" name="Image 1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B88631E7-2EDD-C9AB-97AF-E23DAD9B6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234" y="6405515"/>
            <a:ext cx="1143000" cy="339357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CFEDFF7C-5114-1A27-4E38-C8D78D6AF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928" y="6405515"/>
            <a:ext cx="1020519" cy="339357"/>
          </a:xfrm>
          <a:prstGeom prst="rect">
            <a:avLst/>
          </a:prstGeom>
          <a:ln>
            <a:noFill/>
          </a:ln>
        </p:spPr>
      </p:pic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8B871A70-84A9-25A4-B4D3-7767B542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603" y="6374506"/>
            <a:ext cx="9447944" cy="365125"/>
          </a:xfrm>
        </p:spPr>
        <p:txBody>
          <a:bodyPr/>
          <a:lstStyle/>
          <a:p>
            <a:r>
              <a:rPr lang="fr-FR" noProof="0" dirty="0">
                <a:solidFill>
                  <a:schemeClr val="accent1"/>
                </a:solidFill>
                <a:latin typeface="Trebuchet MS" panose="020B0603020202020204" pitchFamily="34" charset="0"/>
                <a:ea typeface="+mn-lt"/>
                <a:cs typeface="+mn-lt"/>
              </a:rPr>
              <a:t>Apolline Brisson -  Modélisation hybride semi-analytique de la propagation vibratoire dans les bâtiments à structure poteaux-poutres sous excitation multiaxiale</a:t>
            </a:r>
          </a:p>
        </p:txBody>
      </p:sp>
    </p:spTree>
    <p:extLst>
      <p:ext uri="{BB962C8B-B14F-4D97-AF65-F5344CB8AC3E}">
        <p14:creationId xmlns:p14="http://schemas.microsoft.com/office/powerpoint/2010/main" val="2662339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BE03D-B8B4-C8A8-6DC4-E2030AEA6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 82">
            <a:extLst>
              <a:ext uri="{FF2B5EF4-FFF2-40B4-BE49-F238E27FC236}">
                <a16:creationId xmlns:a16="http://schemas.microsoft.com/office/drawing/2014/main" id="{F37A25CB-5909-CD49-1702-1FBE9B3E9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13" y="3453855"/>
            <a:ext cx="3921141" cy="3136912"/>
          </a:xfrm>
          <a:prstGeom prst="rect">
            <a:avLst/>
          </a:prstGeom>
        </p:spPr>
      </p:pic>
      <p:pic>
        <p:nvPicPr>
          <p:cNvPr id="84" name="Image 83" descr="Une image contenant texte, ligne, Tracé, Police&#10;&#10;Le contenu généré par l’IA peut être incorrect.">
            <a:extLst>
              <a:ext uri="{FF2B5EF4-FFF2-40B4-BE49-F238E27FC236}">
                <a16:creationId xmlns:a16="http://schemas.microsoft.com/office/drawing/2014/main" id="{616D4F34-D976-4E5D-1753-2C24F923E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565" y="3457579"/>
            <a:ext cx="3923999" cy="3139200"/>
          </a:xfrm>
          <a:prstGeom prst="rect">
            <a:avLst/>
          </a:prstGeom>
        </p:spPr>
      </p:pic>
      <p:pic>
        <p:nvPicPr>
          <p:cNvPr id="3" name="Image 2" descr="Une image contenant texte, ligne, Tracé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5F37AF2-A8B4-D383-266C-4E45C4C935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4576"/>
            <a:ext cx="3922380" cy="3137904"/>
          </a:xfrm>
          <a:prstGeom prst="rect">
            <a:avLst/>
          </a:prstGeom>
        </p:spPr>
      </p:pic>
      <p:pic>
        <p:nvPicPr>
          <p:cNvPr id="12" name="Image 11" descr="Une image contenant texte, diagramme, Tracé, ligne&#10;&#10;Le contenu généré par l’IA peut être incorrect.">
            <a:extLst>
              <a:ext uri="{FF2B5EF4-FFF2-40B4-BE49-F238E27FC236}">
                <a16:creationId xmlns:a16="http://schemas.microsoft.com/office/drawing/2014/main" id="{F9235FE7-A120-4BC4-BB7A-2A46FEF61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34" y="3458168"/>
            <a:ext cx="4251773" cy="3138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B9B170-A69B-EB5F-2552-A55988167350}"/>
              </a:ext>
            </a:extLst>
          </p:cNvPr>
          <p:cNvSpPr txBox="1"/>
          <p:nvPr/>
        </p:nvSpPr>
        <p:spPr>
          <a:xfrm>
            <a:off x="128230" y="105103"/>
            <a:ext cx="49716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rgbClr val="13539C"/>
                </a:solidFill>
                <a:latin typeface="Parisine Office"/>
                <a:ea typeface="Cambria"/>
                <a:cs typeface="MoolBoran"/>
              </a:rPr>
              <a:t>3 </a:t>
            </a:r>
            <a:r>
              <a:rPr lang="fr-FR" sz="2000" dirty="0">
                <a:solidFill>
                  <a:srgbClr val="13539C"/>
                </a:solidFill>
                <a:latin typeface="Parisine Office"/>
                <a:ea typeface="+mn-lt"/>
                <a:cs typeface="+mn-lt"/>
              </a:rPr>
              <a:t>Exemple de La Maison du </a:t>
            </a:r>
            <a:r>
              <a:rPr lang="fr-FR" sz="2000" dirty="0" err="1">
                <a:solidFill>
                  <a:srgbClr val="13539C"/>
                </a:solidFill>
                <a:latin typeface="Parisine Office"/>
                <a:ea typeface="+mn-lt"/>
                <a:cs typeface="+mn-lt"/>
              </a:rPr>
              <a:t>mexique</a:t>
            </a:r>
            <a:endParaRPr lang="fr-FR" sz="2000" dirty="0">
              <a:solidFill>
                <a:srgbClr val="13539C"/>
              </a:solidFill>
              <a:latin typeface="Parisine Office"/>
              <a:ea typeface="+mn-lt"/>
              <a:cs typeface="+mn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CE5721-1318-E9BB-8298-CD9F6722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fr-FR" noProof="0" smtClean="0"/>
              <a:t>13</a:t>
            </a:fld>
            <a:endParaRPr lang="fr-FR" noProof="0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4ADBBAC-204B-412C-B867-095A46F56B8E}"/>
              </a:ext>
            </a:extLst>
          </p:cNvPr>
          <p:cNvSpPr txBox="1"/>
          <p:nvPr/>
        </p:nvSpPr>
        <p:spPr>
          <a:xfrm>
            <a:off x="347267" y="799647"/>
            <a:ext cx="6036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noProof="0" dirty="0">
                <a:solidFill>
                  <a:srgbClr val="0E6260"/>
                </a:solidFill>
                <a:latin typeface="Parisine Office"/>
              </a:rPr>
              <a:t>Analyses pour une source artificielle :</a:t>
            </a:r>
          </a:p>
        </p:txBody>
      </p:sp>
      <p:sp>
        <p:nvSpPr>
          <p:cNvPr id="50" name="TextBox 21">
            <a:extLst>
              <a:ext uri="{FF2B5EF4-FFF2-40B4-BE49-F238E27FC236}">
                <a16:creationId xmlns:a16="http://schemas.microsoft.com/office/drawing/2014/main" id="{C0952D68-AF2F-C7E7-152C-D33CD7B3850D}"/>
              </a:ext>
            </a:extLst>
          </p:cNvPr>
          <p:cNvSpPr txBox="1"/>
          <p:nvPr/>
        </p:nvSpPr>
        <p:spPr>
          <a:xfrm>
            <a:off x="351167" y="1207748"/>
            <a:ext cx="543031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Disparité au sein du bâtiment</a:t>
            </a:r>
          </a:p>
        </p:txBody>
      </p:sp>
      <p:sp>
        <p:nvSpPr>
          <p:cNvPr id="51" name="TextBox 21">
            <a:extLst>
              <a:ext uri="{FF2B5EF4-FFF2-40B4-BE49-F238E27FC236}">
                <a16:creationId xmlns:a16="http://schemas.microsoft.com/office/drawing/2014/main" id="{6C44433C-CA54-0C00-1C94-4705469344B0}"/>
              </a:ext>
            </a:extLst>
          </p:cNvPr>
          <p:cNvSpPr txBox="1"/>
          <p:nvPr/>
        </p:nvSpPr>
        <p:spPr>
          <a:xfrm>
            <a:off x="347267" y="1571908"/>
            <a:ext cx="543031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Bonne tendance générale</a:t>
            </a:r>
          </a:p>
        </p:txBody>
      </p:sp>
      <p:sp>
        <p:nvSpPr>
          <p:cNvPr id="52" name="TextBox 21">
            <a:extLst>
              <a:ext uri="{FF2B5EF4-FFF2-40B4-BE49-F238E27FC236}">
                <a16:creationId xmlns:a16="http://schemas.microsoft.com/office/drawing/2014/main" id="{9D7B559E-DF98-8ACC-8427-A591637E6F50}"/>
              </a:ext>
            </a:extLst>
          </p:cNvPr>
          <p:cNvSpPr txBox="1"/>
          <p:nvPr/>
        </p:nvSpPr>
        <p:spPr>
          <a:xfrm>
            <a:off x="336123" y="1953891"/>
            <a:ext cx="502090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Anti-résonnances difficiles à voir pour les points sur la structure </a:t>
            </a:r>
          </a:p>
        </p:txBody>
      </p:sp>
      <p:sp>
        <p:nvSpPr>
          <p:cNvPr id="53" name="TextBox 21">
            <a:extLst>
              <a:ext uri="{FF2B5EF4-FFF2-40B4-BE49-F238E27FC236}">
                <a16:creationId xmlns:a16="http://schemas.microsoft.com/office/drawing/2014/main" id="{22C8367D-E235-78B3-EE49-DC494FA391A1}"/>
              </a:ext>
            </a:extLst>
          </p:cNvPr>
          <p:cNvSpPr txBox="1"/>
          <p:nvPr/>
        </p:nvSpPr>
        <p:spPr>
          <a:xfrm>
            <a:off x="336123" y="2617322"/>
            <a:ext cx="452996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Décalage des résonnances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A44178A-C6A4-E2EA-DE91-2E304846EDCD}"/>
              </a:ext>
            </a:extLst>
          </p:cNvPr>
          <p:cNvSpPr txBox="1"/>
          <p:nvPr/>
        </p:nvSpPr>
        <p:spPr>
          <a:xfrm>
            <a:off x="624000" y="3235259"/>
            <a:ext cx="115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noProof="0" dirty="0">
                <a:solidFill>
                  <a:srgbClr val="0E6260"/>
                </a:solidFill>
                <a:latin typeface="Parisine Office"/>
              </a:rPr>
              <a:t>Vertical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A78D2BD-C899-240C-3679-420EE66EB06A}"/>
              </a:ext>
            </a:extLst>
          </p:cNvPr>
          <p:cNvSpPr txBox="1"/>
          <p:nvPr/>
        </p:nvSpPr>
        <p:spPr>
          <a:xfrm>
            <a:off x="4600946" y="3196554"/>
            <a:ext cx="1322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noProof="0" dirty="0">
                <a:solidFill>
                  <a:srgbClr val="0E6260"/>
                </a:solidFill>
                <a:latin typeface="Parisine Office"/>
              </a:rPr>
              <a:t>Horizontal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1ADD0C0-F60A-8ACF-7758-DAF691F41990}"/>
              </a:ext>
            </a:extLst>
          </p:cNvPr>
          <p:cNvSpPr txBox="1"/>
          <p:nvPr/>
        </p:nvSpPr>
        <p:spPr>
          <a:xfrm>
            <a:off x="8616000" y="3228945"/>
            <a:ext cx="115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noProof="0" dirty="0">
                <a:solidFill>
                  <a:srgbClr val="0E6260"/>
                </a:solidFill>
                <a:latin typeface="Parisine Office"/>
              </a:rPr>
              <a:t>Plancher</a:t>
            </a:r>
          </a:p>
        </p:txBody>
      </p: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351D496E-2598-2118-F86F-5D3178CE9048}"/>
              </a:ext>
            </a:extLst>
          </p:cNvPr>
          <p:cNvGrpSpPr/>
          <p:nvPr/>
        </p:nvGrpSpPr>
        <p:grpSpPr>
          <a:xfrm>
            <a:off x="6744000" y="48019"/>
            <a:ext cx="4683760" cy="3105961"/>
            <a:chOff x="6744000" y="48019"/>
            <a:chExt cx="4683760" cy="3105961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043A8426-E759-AF0B-074B-C13E47CFA52D}"/>
                </a:ext>
              </a:extLst>
            </p:cNvPr>
            <p:cNvGrpSpPr/>
            <p:nvPr/>
          </p:nvGrpSpPr>
          <p:grpSpPr>
            <a:xfrm>
              <a:off x="6744000" y="48019"/>
              <a:ext cx="4683760" cy="3105961"/>
              <a:chOff x="8245705" y="3429000"/>
              <a:chExt cx="3946295" cy="2704641"/>
            </a:xfrm>
          </p:grpSpPr>
          <p:grpSp>
            <p:nvGrpSpPr>
              <p:cNvPr id="23" name="Groupe 1">
                <a:extLst>
                  <a:ext uri="{FF2B5EF4-FFF2-40B4-BE49-F238E27FC236}">
                    <a16:creationId xmlns:a16="http://schemas.microsoft.com/office/drawing/2014/main" id="{B7B03314-A208-4F03-D86E-DC4EF941B5A5}"/>
                  </a:ext>
                </a:extLst>
              </p:cNvPr>
              <p:cNvGrpSpPr/>
              <p:nvPr/>
            </p:nvGrpSpPr>
            <p:grpSpPr>
              <a:xfrm>
                <a:off x="8245705" y="3429000"/>
                <a:ext cx="3946295" cy="2636385"/>
                <a:chOff x="8245705" y="3429000"/>
                <a:chExt cx="3946295" cy="2636385"/>
              </a:xfrm>
            </p:grpSpPr>
            <p:pic>
              <p:nvPicPr>
                <p:cNvPr id="46" name="Image 2">
                  <a:extLst>
                    <a:ext uri="{FF2B5EF4-FFF2-40B4-BE49-F238E27FC236}">
                      <a16:creationId xmlns:a16="http://schemas.microsoft.com/office/drawing/2014/main" id="{F7882A35-3FF3-FAB5-172E-255F30BCD2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245705" y="3429000"/>
                  <a:ext cx="3946295" cy="2636385"/>
                </a:xfrm>
                <a:prstGeom prst="rect">
                  <a:avLst/>
                </a:prstGeom>
              </p:spPr>
            </p:pic>
            <p:pic>
              <p:nvPicPr>
                <p:cNvPr id="47" name="Image 6">
                  <a:extLst>
                    <a:ext uri="{FF2B5EF4-FFF2-40B4-BE49-F238E27FC236}">
                      <a16:creationId xmlns:a16="http://schemas.microsoft.com/office/drawing/2014/main" id="{DBD25AD2-F03F-B5AD-0C7B-8C301EDA33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70172" y="5064125"/>
                  <a:ext cx="372375" cy="312342"/>
                </a:xfrm>
                <a:prstGeom prst="rect">
                  <a:avLst/>
                </a:prstGeom>
              </p:spPr>
            </p:pic>
            <p:pic>
              <p:nvPicPr>
                <p:cNvPr id="54" name="Image 9">
                  <a:extLst>
                    <a:ext uri="{FF2B5EF4-FFF2-40B4-BE49-F238E27FC236}">
                      <a16:creationId xmlns:a16="http://schemas.microsoft.com/office/drawing/2014/main" id="{D13B523A-A35F-FD51-7E53-F24446C42D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918150" y="5450996"/>
                  <a:ext cx="382222" cy="277111"/>
                </a:xfrm>
                <a:prstGeom prst="rect">
                  <a:avLst/>
                </a:prstGeom>
              </p:spPr>
            </p:pic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F2510D5-AD2C-BD3F-9F2F-DA00F887DC1A}"/>
                  </a:ext>
                </a:extLst>
              </p:cNvPr>
              <p:cNvSpPr/>
              <p:nvPr/>
            </p:nvSpPr>
            <p:spPr>
              <a:xfrm>
                <a:off x="9502868" y="4892243"/>
                <a:ext cx="138097" cy="130282"/>
              </a:xfrm>
              <a:prstGeom prst="rect">
                <a:avLst/>
              </a:prstGeom>
              <a:solidFill>
                <a:srgbClr val="13117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b="1" noProof="0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3BA612C-33A0-B960-A827-686B2F163856}"/>
                  </a:ext>
                </a:extLst>
              </p:cNvPr>
              <p:cNvSpPr/>
              <p:nvPr/>
            </p:nvSpPr>
            <p:spPr>
              <a:xfrm>
                <a:off x="10250487" y="5001714"/>
                <a:ext cx="103187" cy="117474"/>
              </a:xfrm>
              <a:prstGeom prst="rect">
                <a:avLst/>
              </a:prstGeom>
              <a:solidFill>
                <a:srgbClr val="7D7B80"/>
              </a:solidFill>
              <a:ln w="25400">
                <a:solidFill>
                  <a:srgbClr val="7D7B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b="1" noProof="0" dirty="0"/>
              </a:p>
            </p:txBody>
          </p:sp>
          <p:grpSp>
            <p:nvGrpSpPr>
              <p:cNvPr id="40" name="Groupe 28">
                <a:extLst>
                  <a:ext uri="{FF2B5EF4-FFF2-40B4-BE49-F238E27FC236}">
                    <a16:creationId xmlns:a16="http://schemas.microsoft.com/office/drawing/2014/main" id="{24BAAB21-B68E-7144-7E88-C4E4F03B2F97}"/>
                  </a:ext>
                </a:extLst>
              </p:cNvPr>
              <p:cNvGrpSpPr/>
              <p:nvPr/>
            </p:nvGrpSpPr>
            <p:grpSpPr>
              <a:xfrm rot="1776148">
                <a:off x="8894933" y="5332150"/>
                <a:ext cx="419590" cy="706734"/>
                <a:chOff x="8894933" y="5332150"/>
                <a:chExt cx="419590" cy="706734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6B3C05D5-4E2C-5D91-2D73-97DC3788CDAA}"/>
                    </a:ext>
                  </a:extLst>
                </p:cNvPr>
                <p:cNvSpPr/>
                <p:nvPr/>
              </p:nvSpPr>
              <p:spPr>
                <a:xfrm>
                  <a:off x="8894933" y="5332150"/>
                  <a:ext cx="419590" cy="164469"/>
                </a:xfrm>
                <a:prstGeom prst="rect">
                  <a:avLst/>
                </a:prstGeom>
                <a:solidFill>
                  <a:srgbClr val="13117D"/>
                </a:solidFill>
                <a:ln w="25400">
                  <a:solidFill>
                    <a:srgbClr val="13117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b="1" noProof="0" dirty="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5D31CD00-DC31-2419-0ED9-DB91C712FD55}"/>
                    </a:ext>
                  </a:extLst>
                </p:cNvPr>
                <p:cNvSpPr/>
                <p:nvPr/>
              </p:nvSpPr>
              <p:spPr>
                <a:xfrm>
                  <a:off x="9057384" y="5450821"/>
                  <a:ext cx="100248" cy="588063"/>
                </a:xfrm>
                <a:prstGeom prst="rect">
                  <a:avLst/>
                </a:prstGeom>
                <a:solidFill>
                  <a:srgbClr val="13117D"/>
                </a:solidFill>
                <a:ln w="25400">
                  <a:solidFill>
                    <a:srgbClr val="13117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b="1" noProof="0" dirty="0"/>
                </a:p>
              </p:txBody>
            </p:sp>
          </p:grpSp>
          <p:grpSp>
            <p:nvGrpSpPr>
              <p:cNvPr id="41" name="Groupe 29">
                <a:extLst>
                  <a:ext uri="{FF2B5EF4-FFF2-40B4-BE49-F238E27FC236}">
                    <a16:creationId xmlns:a16="http://schemas.microsoft.com/office/drawing/2014/main" id="{758A797D-F391-365F-F925-C221E5F7EA51}"/>
                  </a:ext>
                </a:extLst>
              </p:cNvPr>
              <p:cNvGrpSpPr/>
              <p:nvPr/>
            </p:nvGrpSpPr>
            <p:grpSpPr>
              <a:xfrm rot="1776148">
                <a:off x="9679613" y="5426907"/>
                <a:ext cx="419590" cy="706734"/>
                <a:chOff x="9679613" y="5426907"/>
                <a:chExt cx="419590" cy="706734"/>
              </a:xfrm>
              <a:solidFill>
                <a:srgbClr val="7D7B80"/>
              </a:solidFill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1463A24-6781-7724-E0D0-F9CE0CAD82B9}"/>
                    </a:ext>
                  </a:extLst>
                </p:cNvPr>
                <p:cNvSpPr/>
                <p:nvPr/>
              </p:nvSpPr>
              <p:spPr>
                <a:xfrm>
                  <a:off x="9679613" y="5426907"/>
                  <a:ext cx="419590" cy="164469"/>
                </a:xfrm>
                <a:prstGeom prst="rect">
                  <a:avLst/>
                </a:prstGeom>
                <a:grpFill/>
                <a:ln w="25400">
                  <a:solidFill>
                    <a:srgbClr val="7D7B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b="1" noProof="0" dirty="0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B45A1996-76B8-6A2C-7A7E-2D4DC8C0B331}"/>
                    </a:ext>
                  </a:extLst>
                </p:cNvPr>
                <p:cNvSpPr/>
                <p:nvPr/>
              </p:nvSpPr>
              <p:spPr>
                <a:xfrm>
                  <a:off x="9842064" y="5545578"/>
                  <a:ext cx="100248" cy="588063"/>
                </a:xfrm>
                <a:prstGeom prst="rect">
                  <a:avLst/>
                </a:prstGeom>
                <a:grpFill/>
                <a:ln w="25400">
                  <a:solidFill>
                    <a:srgbClr val="7D7B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b="1" noProof="0" dirty="0"/>
                </a:p>
              </p:txBody>
            </p:sp>
          </p:grpSp>
        </p:grp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D82139EF-728F-017B-BBF4-714D1EAD05FF}"/>
                </a:ext>
              </a:extLst>
            </p:cNvPr>
            <p:cNvSpPr/>
            <p:nvPr/>
          </p:nvSpPr>
          <p:spPr>
            <a:xfrm>
              <a:off x="9942247" y="1910719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pic>
          <p:nvPicPr>
            <p:cNvPr id="63" name="Image 62" descr="Une image contenant capture d’écran, Bleu électr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639E241-C687-5871-F4D9-8E5D176B2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36097" y="2153103"/>
              <a:ext cx="209459" cy="149614"/>
            </a:xfrm>
            <a:prstGeom prst="rect">
              <a:avLst/>
            </a:prstGeom>
          </p:spPr>
        </p:pic>
        <p:pic>
          <p:nvPicPr>
            <p:cNvPr id="66" name="Image 65" descr="Une image contenant capture d’écran, Bleu électr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3D5EF79-16C8-3F16-2E80-13845724D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41151" y="1407803"/>
              <a:ext cx="209459" cy="149614"/>
            </a:xfrm>
            <a:prstGeom prst="rect">
              <a:avLst/>
            </a:prstGeom>
          </p:spPr>
        </p:pic>
        <p:pic>
          <p:nvPicPr>
            <p:cNvPr id="67" name="Image 66" descr="Une image contenant capture d’écran, Bleu électr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7A31514-267F-6D3D-B8F0-4B2DDB4BE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40643" y="469372"/>
              <a:ext cx="209459" cy="149614"/>
            </a:xfrm>
            <a:prstGeom prst="rect">
              <a:avLst/>
            </a:prstGeom>
          </p:spPr>
        </p:pic>
        <p:pic>
          <p:nvPicPr>
            <p:cNvPr id="71" name="Image 70" descr="Une image contenant blanc, capture d’écran, conception&#10;&#10;Le contenu généré par l’IA peut être incorrect.">
              <a:extLst>
                <a:ext uri="{FF2B5EF4-FFF2-40B4-BE49-F238E27FC236}">
                  <a16:creationId xmlns:a16="http://schemas.microsoft.com/office/drawing/2014/main" id="{ED3D5CA1-EDEB-9FFF-B6B4-FF667DF07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36096" y="2025038"/>
              <a:ext cx="311859" cy="134905"/>
            </a:xfrm>
            <a:prstGeom prst="rect">
              <a:avLst/>
            </a:prstGeom>
          </p:spPr>
        </p:pic>
        <p:pic>
          <p:nvPicPr>
            <p:cNvPr id="80" name="Image 79" descr="Une image contenant blanc, capture d’écran, conception&#10;&#10;Le contenu généré par l’IA peut être incorrect.">
              <a:extLst>
                <a:ext uri="{FF2B5EF4-FFF2-40B4-BE49-F238E27FC236}">
                  <a16:creationId xmlns:a16="http://schemas.microsoft.com/office/drawing/2014/main" id="{3FEB783F-914A-10B3-7B6E-57546CAEB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36096" y="1281056"/>
              <a:ext cx="311859" cy="134905"/>
            </a:xfrm>
            <a:prstGeom prst="rect">
              <a:avLst/>
            </a:prstGeom>
          </p:spPr>
        </p:pic>
        <p:pic>
          <p:nvPicPr>
            <p:cNvPr id="81" name="Image 80" descr="Une image contenant blanc, capture d’écran, conception&#10;&#10;Le contenu généré par l’IA peut être incorrect.">
              <a:extLst>
                <a:ext uri="{FF2B5EF4-FFF2-40B4-BE49-F238E27FC236}">
                  <a16:creationId xmlns:a16="http://schemas.microsoft.com/office/drawing/2014/main" id="{175CAD03-ADAC-8C67-296D-96FF1097F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43056" y="333974"/>
              <a:ext cx="311859" cy="134905"/>
            </a:xfrm>
            <a:prstGeom prst="rect">
              <a:avLst/>
            </a:prstGeom>
          </p:spPr>
        </p:pic>
      </p:grp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F449E48-6A04-293C-FB02-FB78C8A7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/>
              <a:t>Apolline Brisson -  Modélisation hybride semi-analytique de la propagation vibratoire dans les bâtiments à structure poteaux-poutres sous excitation multiaxiale</a:t>
            </a:r>
          </a:p>
        </p:txBody>
      </p:sp>
    </p:spTree>
    <p:extLst>
      <p:ext uri="{BB962C8B-B14F-4D97-AF65-F5344CB8AC3E}">
        <p14:creationId xmlns:p14="http://schemas.microsoft.com/office/powerpoint/2010/main" val="232407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14" grpId="0"/>
      <p:bldP spid="16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69A1D-BC69-F1DD-6E62-27BFB2786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5BC97D-CCE1-5DA6-7036-45DB4EAB62CA}"/>
              </a:ext>
            </a:extLst>
          </p:cNvPr>
          <p:cNvSpPr txBox="1"/>
          <p:nvPr/>
        </p:nvSpPr>
        <p:spPr>
          <a:xfrm>
            <a:off x="128230" y="105103"/>
            <a:ext cx="49716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rgbClr val="13539C"/>
                </a:solidFill>
                <a:latin typeface="Parisine Office"/>
                <a:ea typeface="Cambria"/>
                <a:cs typeface="MoolBoran"/>
              </a:rPr>
              <a:t>3 </a:t>
            </a:r>
            <a:r>
              <a:rPr lang="fr-FR" sz="2000" dirty="0">
                <a:solidFill>
                  <a:srgbClr val="13539C"/>
                </a:solidFill>
                <a:latin typeface="Parisine Office"/>
                <a:ea typeface="+mn-lt"/>
                <a:cs typeface="+mn-lt"/>
              </a:rPr>
              <a:t>Exemple de La Maison du </a:t>
            </a:r>
            <a:r>
              <a:rPr lang="fr-FR" sz="2000" dirty="0" err="1">
                <a:solidFill>
                  <a:srgbClr val="13539C"/>
                </a:solidFill>
                <a:latin typeface="Parisine Office"/>
                <a:ea typeface="+mn-lt"/>
                <a:cs typeface="+mn-lt"/>
              </a:rPr>
              <a:t>mexique</a:t>
            </a:r>
            <a:endParaRPr lang="fr-FR" sz="2000" dirty="0">
              <a:solidFill>
                <a:srgbClr val="13539C"/>
              </a:solidFill>
              <a:latin typeface="Parisine Office"/>
              <a:ea typeface="+mn-lt"/>
              <a:cs typeface="+mn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B5C159-3E46-F275-B1A8-CFB50FE68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fr-FR" noProof="0" smtClean="0"/>
              <a:t>14</a:t>
            </a:fld>
            <a:endParaRPr lang="fr-FR" noProof="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E2BF8CF-3294-3157-522C-8B82C8EEDDFC}"/>
              </a:ext>
            </a:extLst>
          </p:cNvPr>
          <p:cNvSpPr txBox="1"/>
          <p:nvPr/>
        </p:nvSpPr>
        <p:spPr>
          <a:xfrm>
            <a:off x="347267" y="799647"/>
            <a:ext cx="6036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noProof="0" dirty="0">
                <a:solidFill>
                  <a:srgbClr val="0E6260"/>
                </a:solidFill>
                <a:latin typeface="Parisine Office"/>
              </a:rPr>
              <a:t>Analyses pour une source artificielle :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CC3C86C-EC0E-1434-9248-83AC407113E9}"/>
              </a:ext>
            </a:extLst>
          </p:cNvPr>
          <p:cNvGrpSpPr/>
          <p:nvPr/>
        </p:nvGrpSpPr>
        <p:grpSpPr>
          <a:xfrm>
            <a:off x="6744000" y="48019"/>
            <a:ext cx="4683760" cy="3027577"/>
            <a:chOff x="6744000" y="48019"/>
            <a:chExt cx="4683760" cy="3027577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B534F630-8FA4-1104-FE8B-DEA4D6F96DAD}"/>
                </a:ext>
              </a:extLst>
            </p:cNvPr>
            <p:cNvGrpSpPr/>
            <p:nvPr/>
          </p:nvGrpSpPr>
          <p:grpSpPr>
            <a:xfrm>
              <a:off x="6744000" y="48019"/>
              <a:ext cx="4683760" cy="3027577"/>
              <a:chOff x="8245705" y="3429000"/>
              <a:chExt cx="3946295" cy="2636385"/>
            </a:xfrm>
          </p:grpSpPr>
          <p:grpSp>
            <p:nvGrpSpPr>
              <p:cNvPr id="20" name="Groupe 1">
                <a:extLst>
                  <a:ext uri="{FF2B5EF4-FFF2-40B4-BE49-F238E27FC236}">
                    <a16:creationId xmlns:a16="http://schemas.microsoft.com/office/drawing/2014/main" id="{4FD41B14-9919-955D-C755-075B89FB642A}"/>
                  </a:ext>
                </a:extLst>
              </p:cNvPr>
              <p:cNvGrpSpPr/>
              <p:nvPr/>
            </p:nvGrpSpPr>
            <p:grpSpPr>
              <a:xfrm>
                <a:off x="8245705" y="3429000"/>
                <a:ext cx="3946295" cy="2636385"/>
                <a:chOff x="8245705" y="3429000"/>
                <a:chExt cx="3946295" cy="2636385"/>
              </a:xfrm>
            </p:grpSpPr>
            <p:pic>
              <p:nvPicPr>
                <p:cNvPr id="29" name="Image 2">
                  <a:extLst>
                    <a:ext uri="{FF2B5EF4-FFF2-40B4-BE49-F238E27FC236}">
                      <a16:creationId xmlns:a16="http://schemas.microsoft.com/office/drawing/2014/main" id="{F4105555-1C1C-7EF7-BB5C-85E250AF7B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245705" y="3429000"/>
                  <a:ext cx="3946295" cy="2636385"/>
                </a:xfrm>
                <a:prstGeom prst="rect">
                  <a:avLst/>
                </a:prstGeom>
              </p:spPr>
            </p:pic>
            <p:pic>
              <p:nvPicPr>
                <p:cNvPr id="30" name="Image 6">
                  <a:extLst>
                    <a:ext uri="{FF2B5EF4-FFF2-40B4-BE49-F238E27FC236}">
                      <a16:creationId xmlns:a16="http://schemas.microsoft.com/office/drawing/2014/main" id="{6CCC9792-C5E9-AC0C-2C2A-9CECFB194F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770172" y="5064125"/>
                  <a:ext cx="372375" cy="312342"/>
                </a:xfrm>
                <a:prstGeom prst="rect">
                  <a:avLst/>
                </a:prstGeom>
              </p:spPr>
            </p:pic>
            <p:pic>
              <p:nvPicPr>
                <p:cNvPr id="31" name="Image 9">
                  <a:extLst>
                    <a:ext uri="{FF2B5EF4-FFF2-40B4-BE49-F238E27FC236}">
                      <a16:creationId xmlns:a16="http://schemas.microsoft.com/office/drawing/2014/main" id="{A5D2141B-60E3-C16B-6FC3-5C20906B36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918150" y="5450996"/>
                  <a:ext cx="382222" cy="277111"/>
                </a:xfrm>
                <a:prstGeom prst="rect">
                  <a:avLst/>
                </a:prstGeom>
              </p:spPr>
            </p:pic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623E2A4-CA0C-2FEE-2390-7F5F046E05CE}"/>
                  </a:ext>
                </a:extLst>
              </p:cNvPr>
              <p:cNvSpPr/>
              <p:nvPr/>
            </p:nvSpPr>
            <p:spPr>
              <a:xfrm>
                <a:off x="9502868" y="4892243"/>
                <a:ext cx="138097" cy="130282"/>
              </a:xfrm>
              <a:prstGeom prst="rect">
                <a:avLst/>
              </a:prstGeom>
              <a:solidFill>
                <a:srgbClr val="13117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b="1" noProof="0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B0E827C-3531-9B5C-05B2-07E21F238329}"/>
                  </a:ext>
                </a:extLst>
              </p:cNvPr>
              <p:cNvSpPr/>
              <p:nvPr/>
            </p:nvSpPr>
            <p:spPr>
              <a:xfrm>
                <a:off x="10250487" y="5001714"/>
                <a:ext cx="103187" cy="117474"/>
              </a:xfrm>
              <a:prstGeom prst="rect">
                <a:avLst/>
              </a:prstGeom>
              <a:solidFill>
                <a:srgbClr val="7D7B80"/>
              </a:solidFill>
              <a:ln w="25400">
                <a:solidFill>
                  <a:srgbClr val="7D7B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b="1" noProof="0" dirty="0"/>
              </a:p>
            </p:txBody>
          </p:sp>
        </p:grpSp>
        <p:pic>
          <p:nvPicPr>
            <p:cNvPr id="14" name="Image 13" descr="Une image contenant capture d’écran, Bleu électr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9A803AD-D5A6-9D49-7D95-90EDE8FA4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36097" y="2153103"/>
              <a:ext cx="209459" cy="149614"/>
            </a:xfrm>
            <a:prstGeom prst="rect">
              <a:avLst/>
            </a:prstGeom>
          </p:spPr>
        </p:pic>
        <p:pic>
          <p:nvPicPr>
            <p:cNvPr id="15" name="Image 14" descr="Une image contenant capture d’écran, Bleu électr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2D4D546-0637-138B-2C53-B11F1E60B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41151" y="1407803"/>
              <a:ext cx="209459" cy="149614"/>
            </a:xfrm>
            <a:prstGeom prst="rect">
              <a:avLst/>
            </a:prstGeom>
          </p:spPr>
        </p:pic>
        <p:pic>
          <p:nvPicPr>
            <p:cNvPr id="16" name="Image 15" descr="Une image contenant capture d’écran, Bleu électr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1D5B520-89AA-F30D-3248-ED9CAC4F4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40643" y="469372"/>
              <a:ext cx="209459" cy="149614"/>
            </a:xfrm>
            <a:prstGeom prst="rect">
              <a:avLst/>
            </a:prstGeom>
          </p:spPr>
        </p:pic>
        <p:pic>
          <p:nvPicPr>
            <p:cNvPr id="17" name="Image 16" descr="Une image contenant blanc, capture d’écran, conception&#10;&#10;Le contenu généré par l’IA peut être incorrect.">
              <a:extLst>
                <a:ext uri="{FF2B5EF4-FFF2-40B4-BE49-F238E27FC236}">
                  <a16:creationId xmlns:a16="http://schemas.microsoft.com/office/drawing/2014/main" id="{4E86188C-AFD4-29AA-1989-A7417FA80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36096" y="2025038"/>
              <a:ext cx="311859" cy="134905"/>
            </a:xfrm>
            <a:prstGeom prst="rect">
              <a:avLst/>
            </a:prstGeom>
          </p:spPr>
        </p:pic>
        <p:pic>
          <p:nvPicPr>
            <p:cNvPr id="18" name="Image 17" descr="Une image contenant blanc, capture d’écran, conception&#10;&#10;Le contenu généré par l’IA peut être incorrect.">
              <a:extLst>
                <a:ext uri="{FF2B5EF4-FFF2-40B4-BE49-F238E27FC236}">
                  <a16:creationId xmlns:a16="http://schemas.microsoft.com/office/drawing/2014/main" id="{AB79191E-0B09-8B8F-B283-CE78DD0B3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36096" y="1281056"/>
              <a:ext cx="311859" cy="134905"/>
            </a:xfrm>
            <a:prstGeom prst="rect">
              <a:avLst/>
            </a:prstGeom>
          </p:spPr>
        </p:pic>
        <p:pic>
          <p:nvPicPr>
            <p:cNvPr id="19" name="Image 18" descr="Une image contenant blanc, capture d’écran, conception&#10;&#10;Le contenu généré par l’IA peut être incorrect.">
              <a:extLst>
                <a:ext uri="{FF2B5EF4-FFF2-40B4-BE49-F238E27FC236}">
                  <a16:creationId xmlns:a16="http://schemas.microsoft.com/office/drawing/2014/main" id="{16AF060C-52F9-CD0D-21B0-20B5F647B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43056" y="333974"/>
              <a:ext cx="311859" cy="134905"/>
            </a:xfrm>
            <a:prstGeom prst="rect">
              <a:avLst/>
            </a:prstGeom>
          </p:spPr>
        </p:pic>
      </p:grpSp>
      <p:pic>
        <p:nvPicPr>
          <p:cNvPr id="32" name="Picture 3">
            <a:extLst>
              <a:ext uri="{FF2B5EF4-FFF2-40B4-BE49-F238E27FC236}">
                <a16:creationId xmlns:a16="http://schemas.microsoft.com/office/drawing/2014/main" id="{80855A8D-DB77-97C9-812F-FCA3F397D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7433" y="2946106"/>
            <a:ext cx="2357363" cy="112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32" descr="Une image contenant text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8C34645A-8A17-0F24-2D7F-E5EC6E2A7A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00" y="3069000"/>
            <a:ext cx="2883373" cy="3440461"/>
          </a:xfrm>
          <a:prstGeom prst="rect">
            <a:avLst/>
          </a:prstGeom>
        </p:spPr>
      </p:pic>
      <p:pic>
        <p:nvPicPr>
          <p:cNvPr id="34" name="Image 33" descr="Une image contenant text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76DE42F6-357B-AEA4-B6F1-AA5811A3AB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0" y="3084539"/>
            <a:ext cx="2883373" cy="3440461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33C021A-C3F8-9B5E-0BBD-BAE6F94F5A1A}"/>
              </a:ext>
            </a:extLst>
          </p:cNvPr>
          <p:cNvSpPr txBox="1"/>
          <p:nvPr/>
        </p:nvSpPr>
        <p:spPr>
          <a:xfrm>
            <a:off x="812042" y="1207186"/>
            <a:ext cx="3759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Résultats dans l’écart type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5D2B579-39AF-D62D-862C-DE7724B28C01}"/>
              </a:ext>
            </a:extLst>
          </p:cNvPr>
          <p:cNvSpPr txBox="1"/>
          <p:nvPr/>
        </p:nvSpPr>
        <p:spPr>
          <a:xfrm>
            <a:off x="812042" y="1576035"/>
            <a:ext cx="3759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Ecarts en basses fréquence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6645227B-6418-C419-4256-C8E2702551A1}"/>
              </a:ext>
            </a:extLst>
          </p:cNvPr>
          <p:cNvSpPr txBox="1"/>
          <p:nvPr/>
        </p:nvSpPr>
        <p:spPr>
          <a:xfrm>
            <a:off x="624000" y="2786551"/>
            <a:ext cx="115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noProof="0" dirty="0">
                <a:solidFill>
                  <a:srgbClr val="0E6260"/>
                </a:solidFill>
                <a:latin typeface="Parisine Office"/>
              </a:rPr>
              <a:t>Vertical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85C9D5B1-B3F3-CBDB-8344-FCA13AE98E74}"/>
              </a:ext>
            </a:extLst>
          </p:cNvPr>
          <p:cNvSpPr txBox="1"/>
          <p:nvPr/>
        </p:nvSpPr>
        <p:spPr>
          <a:xfrm>
            <a:off x="3936000" y="2747846"/>
            <a:ext cx="1322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noProof="0" dirty="0">
                <a:solidFill>
                  <a:srgbClr val="0E6260"/>
                </a:solidFill>
                <a:latin typeface="Parisine Office"/>
              </a:rPr>
              <a:t>Horizontal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Table 13">
                <a:extLst>
                  <a:ext uri="{FF2B5EF4-FFF2-40B4-BE49-F238E27FC236}">
                    <a16:creationId xmlns:a16="http://schemas.microsoft.com/office/drawing/2014/main" id="{6B24F3DF-A6A7-01E1-5053-CF4554337F3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135624" y="4605741"/>
              <a:ext cx="4500980" cy="1269935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1125245">
                      <a:extLst>
                        <a:ext uri="{9D8B030D-6E8A-4147-A177-3AD203B41FA5}">
                          <a16:colId xmlns:a16="http://schemas.microsoft.com/office/drawing/2014/main" val="3707802722"/>
                        </a:ext>
                      </a:extLst>
                    </a:gridCol>
                    <a:gridCol w="1206636">
                      <a:extLst>
                        <a:ext uri="{9D8B030D-6E8A-4147-A177-3AD203B41FA5}">
                          <a16:colId xmlns:a16="http://schemas.microsoft.com/office/drawing/2014/main" val="2343461059"/>
                        </a:ext>
                      </a:extLst>
                    </a:gridCol>
                    <a:gridCol w="1043854">
                      <a:extLst>
                        <a:ext uri="{9D8B030D-6E8A-4147-A177-3AD203B41FA5}">
                          <a16:colId xmlns:a16="http://schemas.microsoft.com/office/drawing/2014/main" val="3986303089"/>
                        </a:ext>
                      </a:extLst>
                    </a:gridCol>
                    <a:gridCol w="1125245">
                      <a:extLst>
                        <a:ext uri="{9D8B030D-6E8A-4147-A177-3AD203B41FA5}">
                          <a16:colId xmlns:a16="http://schemas.microsoft.com/office/drawing/2014/main" val="940986189"/>
                        </a:ext>
                      </a:extLst>
                    </a:gridCol>
                  </a:tblGrid>
                  <a:tr h="748631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endParaRPr lang="fr-FR" b="1" noProof="0" dirty="0">
                            <a:solidFill>
                              <a:srgbClr val="FFFFFF"/>
                            </a:solidFill>
                            <a:effectLst/>
                            <a:latin typeface="Parisine Office"/>
                          </a:endParaRPr>
                        </a:p>
                      </a:txBody>
                      <a:tcPr anchor="ctr">
                        <a:lnL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A008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fr-FR" sz="1800" b="1" noProof="0" dirty="0">
                              <a:solidFill>
                                <a:srgbClr val="FFFFFF"/>
                              </a:solidFill>
                              <a:effectLst/>
                              <a:latin typeface="Parisine Office"/>
                            </a:rPr>
                            <a:t>FEM 3D</a:t>
                          </a:r>
                          <a:endParaRPr lang="fr-FR" b="1" noProof="0" dirty="0">
                            <a:solidFill>
                              <a:srgbClr val="FFFFFF"/>
                            </a:solidFill>
                            <a:effectLst/>
                            <a:latin typeface="Parisine Office"/>
                          </a:endParaRPr>
                        </a:p>
                      </a:txBody>
                      <a:tcPr anchor="ctr">
                        <a:lnL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A008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fr-FR" sz="1800" b="1" noProof="0" dirty="0">
                              <a:solidFill>
                                <a:srgbClr val="FFFFFF"/>
                              </a:solidFill>
                              <a:effectLst/>
                              <a:latin typeface="Parisine Office"/>
                            </a:rPr>
                            <a:t>HDSM</a:t>
                          </a:r>
                          <a:endParaRPr lang="fr-FR" b="1" noProof="0" dirty="0">
                            <a:solidFill>
                              <a:srgbClr val="FFFFFF"/>
                            </a:solidFill>
                            <a:effectLst/>
                            <a:latin typeface="Parisine Office"/>
                          </a:endParaRPr>
                        </a:p>
                      </a:txBody>
                      <a:tcPr anchor="ctr">
                        <a:lnL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A008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fr-FR" sz="1800" b="1" noProof="0" dirty="0">
                              <a:solidFill>
                                <a:srgbClr val="FFFFFF"/>
                              </a:solidFill>
                              <a:effectLst/>
                              <a:latin typeface="Parisine Office"/>
                            </a:rPr>
                            <a:t>HDSM</a:t>
                          </a:r>
                        </a:p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fr-FR" sz="1800" b="1" noProof="0" dirty="0">
                              <a:solidFill>
                                <a:srgbClr val="FFFFFF"/>
                              </a:solidFill>
                              <a:effectLst/>
                              <a:latin typeface="Parisine Office"/>
                            </a:rPr>
                            <a:t>+ CB*</a:t>
                          </a:r>
                          <a:endParaRPr lang="fr-FR" b="1" noProof="0" dirty="0">
                            <a:solidFill>
                              <a:srgbClr val="FFFFFF"/>
                            </a:solidFill>
                            <a:effectLst/>
                            <a:latin typeface="Parisine Office"/>
                          </a:endParaRPr>
                        </a:p>
                      </a:txBody>
                      <a:tcPr anchor="ctr">
                        <a:lnL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A008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5007480"/>
                      </a:ext>
                    </a:extLst>
                  </a:tr>
                  <a:tr h="521304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fr-FR" sz="1800" noProof="0" dirty="0">
                              <a:effectLst/>
                              <a:latin typeface="Parisine Office"/>
                            </a:rPr>
                            <a:t>Nb DDL</a:t>
                          </a:r>
                        </a:p>
                      </a:txBody>
                      <a:tcPr anchor="ctr">
                        <a:lnL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CBD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14:m>
                            <m:oMath xmlns:m="http://schemas.openxmlformats.org/officeDocument/2006/math">
                              <m:r>
                                <a:rPr lang="fr-FR" b="0" i="1" noProof="0" smtClean="0">
                                  <a:effectLst/>
                                  <a:latin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fr-FR" noProof="0" dirty="0">
                              <a:effectLst/>
                              <a:latin typeface="Parisine Office"/>
                            </a:rPr>
                            <a:t> 400 000</a:t>
                          </a:r>
                        </a:p>
                      </a:txBody>
                      <a:tcPr anchor="ctr">
                        <a:lnL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CBD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fr-FR" noProof="0" dirty="0">
                              <a:effectLst/>
                              <a:latin typeface="Parisine Office"/>
                            </a:rPr>
                            <a:t>61 002</a:t>
                          </a:r>
                        </a:p>
                      </a:txBody>
                      <a:tcPr anchor="ctr">
                        <a:lnL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CBD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fr-FR" noProof="0" dirty="0">
                              <a:effectLst/>
                              <a:latin typeface="Parisine Office"/>
                            </a:rPr>
                            <a:t>11 343</a:t>
                          </a:r>
                        </a:p>
                      </a:txBody>
                      <a:tcPr anchor="ctr">
                        <a:lnL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CBD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39083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Table 13">
                <a:extLst>
                  <a:ext uri="{FF2B5EF4-FFF2-40B4-BE49-F238E27FC236}">
                    <a16:creationId xmlns:a16="http://schemas.microsoft.com/office/drawing/2014/main" id="{6B24F3DF-A6A7-01E1-5053-CF4554337F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5995313"/>
                  </p:ext>
                </p:extLst>
              </p:nvPr>
            </p:nvGraphicFramePr>
            <p:xfrm>
              <a:off x="7135624" y="4605741"/>
              <a:ext cx="4500980" cy="1269935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1125245">
                      <a:extLst>
                        <a:ext uri="{9D8B030D-6E8A-4147-A177-3AD203B41FA5}">
                          <a16:colId xmlns:a16="http://schemas.microsoft.com/office/drawing/2014/main" val="3707802722"/>
                        </a:ext>
                      </a:extLst>
                    </a:gridCol>
                    <a:gridCol w="1206636">
                      <a:extLst>
                        <a:ext uri="{9D8B030D-6E8A-4147-A177-3AD203B41FA5}">
                          <a16:colId xmlns:a16="http://schemas.microsoft.com/office/drawing/2014/main" val="2343461059"/>
                        </a:ext>
                      </a:extLst>
                    </a:gridCol>
                    <a:gridCol w="1043854">
                      <a:extLst>
                        <a:ext uri="{9D8B030D-6E8A-4147-A177-3AD203B41FA5}">
                          <a16:colId xmlns:a16="http://schemas.microsoft.com/office/drawing/2014/main" val="3986303089"/>
                        </a:ext>
                      </a:extLst>
                    </a:gridCol>
                    <a:gridCol w="1125245">
                      <a:extLst>
                        <a:ext uri="{9D8B030D-6E8A-4147-A177-3AD203B41FA5}">
                          <a16:colId xmlns:a16="http://schemas.microsoft.com/office/drawing/2014/main" val="940986189"/>
                        </a:ext>
                      </a:extLst>
                    </a:gridCol>
                  </a:tblGrid>
                  <a:tr h="748631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endParaRPr lang="fr-FR" b="1" noProof="0" dirty="0">
                            <a:solidFill>
                              <a:srgbClr val="FFFFFF"/>
                            </a:solidFill>
                            <a:effectLst/>
                            <a:latin typeface="Parisine Office"/>
                          </a:endParaRPr>
                        </a:p>
                      </a:txBody>
                      <a:tcPr anchor="ctr">
                        <a:lnL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A008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fr-FR" sz="1800" b="1" noProof="0" dirty="0">
                              <a:solidFill>
                                <a:srgbClr val="FFFFFF"/>
                              </a:solidFill>
                              <a:effectLst/>
                              <a:latin typeface="Parisine Office"/>
                            </a:rPr>
                            <a:t>FEM 3D</a:t>
                          </a:r>
                          <a:endParaRPr lang="fr-FR" b="1" noProof="0" dirty="0">
                            <a:solidFill>
                              <a:srgbClr val="FFFFFF"/>
                            </a:solidFill>
                            <a:effectLst/>
                            <a:latin typeface="Parisine Office"/>
                          </a:endParaRPr>
                        </a:p>
                      </a:txBody>
                      <a:tcPr anchor="ctr">
                        <a:lnL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A008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fr-FR" sz="1800" b="1" noProof="0" dirty="0">
                              <a:solidFill>
                                <a:srgbClr val="FFFFFF"/>
                              </a:solidFill>
                              <a:effectLst/>
                              <a:latin typeface="Parisine Office"/>
                            </a:rPr>
                            <a:t>HDSM</a:t>
                          </a:r>
                          <a:endParaRPr lang="fr-FR" b="1" noProof="0" dirty="0">
                            <a:solidFill>
                              <a:srgbClr val="FFFFFF"/>
                            </a:solidFill>
                            <a:effectLst/>
                            <a:latin typeface="Parisine Office"/>
                          </a:endParaRPr>
                        </a:p>
                      </a:txBody>
                      <a:tcPr anchor="ctr">
                        <a:lnL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A008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fr-FR" sz="1800" b="1" noProof="0" dirty="0">
                              <a:solidFill>
                                <a:srgbClr val="FFFFFF"/>
                              </a:solidFill>
                              <a:effectLst/>
                              <a:latin typeface="Parisine Office"/>
                            </a:rPr>
                            <a:t>HDSM</a:t>
                          </a:r>
                        </a:p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fr-FR" sz="1800" b="1" noProof="0" dirty="0">
                              <a:solidFill>
                                <a:srgbClr val="FFFFFF"/>
                              </a:solidFill>
                              <a:effectLst/>
                              <a:latin typeface="Parisine Office"/>
                            </a:rPr>
                            <a:t>+ CB*</a:t>
                          </a:r>
                          <a:endParaRPr lang="fr-FR" b="1" noProof="0" dirty="0">
                            <a:solidFill>
                              <a:srgbClr val="FFFFFF"/>
                            </a:solidFill>
                            <a:effectLst/>
                            <a:latin typeface="Parisine Office"/>
                          </a:endParaRPr>
                        </a:p>
                      </a:txBody>
                      <a:tcPr anchor="ctr">
                        <a:lnL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A008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5007480"/>
                      </a:ext>
                    </a:extLst>
                  </a:tr>
                  <a:tr h="521304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fr-FR" sz="1800" noProof="0" dirty="0">
                              <a:effectLst/>
                              <a:latin typeface="Parisine Office"/>
                            </a:rPr>
                            <a:t>Nb DDL</a:t>
                          </a:r>
                        </a:p>
                      </a:txBody>
                      <a:tcPr anchor="ctr">
                        <a:lnL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CBD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lnL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93939" t="-144186" r="-181818" b="-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fr-FR" noProof="0" dirty="0">
                              <a:effectLst/>
                              <a:latin typeface="Parisine Office"/>
                            </a:rPr>
                            <a:t>61 002</a:t>
                          </a:r>
                        </a:p>
                      </a:txBody>
                      <a:tcPr anchor="ctr">
                        <a:lnL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CBD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fr-FR" noProof="0" dirty="0">
                              <a:effectLst/>
                              <a:latin typeface="Parisine Office"/>
                            </a:rPr>
                            <a:t>11 343</a:t>
                          </a:r>
                        </a:p>
                      </a:txBody>
                      <a:tcPr anchor="ctr">
                        <a:lnL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154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048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CBD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39083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9" name="ZoneTexte 48">
            <a:extLst>
              <a:ext uri="{FF2B5EF4-FFF2-40B4-BE49-F238E27FC236}">
                <a16:creationId xmlns:a16="http://schemas.microsoft.com/office/drawing/2014/main" id="{BADA59AA-CD92-3F3D-C6B3-ED54E02AB719}"/>
              </a:ext>
            </a:extLst>
          </p:cNvPr>
          <p:cNvSpPr txBox="1"/>
          <p:nvPr/>
        </p:nvSpPr>
        <p:spPr>
          <a:xfrm>
            <a:off x="806645" y="1996309"/>
            <a:ext cx="3759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Temps de calcul acceptable</a:t>
            </a:r>
          </a:p>
        </p:txBody>
      </p:sp>
    </p:spTree>
    <p:extLst>
      <p:ext uri="{BB962C8B-B14F-4D97-AF65-F5344CB8AC3E}">
        <p14:creationId xmlns:p14="http://schemas.microsoft.com/office/powerpoint/2010/main" val="242036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3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D6F50-1FC1-31DF-6175-57CB0FDDB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771E938-1736-24E6-7E9C-C95289458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1912" y="3235795"/>
            <a:ext cx="4234070" cy="492443"/>
          </a:xfrm>
        </p:spPr>
        <p:txBody>
          <a:bodyPr/>
          <a:lstStyle/>
          <a:p>
            <a:r>
              <a:rPr lang="fr-FR" b="1" noProof="0" dirty="0">
                <a:latin typeface="Trebuchet MS"/>
              </a:rPr>
              <a:t>Conclusion</a:t>
            </a:r>
            <a:endParaRPr lang="fr-FR" b="1" noProof="0" dirty="0">
              <a:latin typeface="Trebuchet MS" panose="020B06030202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7C41E4E-0C1C-9C4E-C2F6-55C10E1D9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noProof="0" smtClean="0">
                <a:latin typeface="Trebuchet MS" panose="020B0603020202020204" pitchFamily="34" charset="0"/>
              </a:rPr>
              <a:t>15</a:t>
            </a:fld>
            <a:endParaRPr lang="fr-FR" noProof="0" dirty="0">
              <a:latin typeface="Trebuchet MS" panose="020B0603020202020204" pitchFamily="34" charset="0"/>
            </a:endParaRPr>
          </a:p>
        </p:txBody>
      </p:sp>
      <p:pic>
        <p:nvPicPr>
          <p:cNvPr id="2" name="Image 1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8AA17B4F-85EA-F2E9-D3AB-A372119AB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234" y="6405515"/>
            <a:ext cx="1143000" cy="339357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1F1DD4EB-A334-881B-952A-46A0B1181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928" y="6405515"/>
            <a:ext cx="1020519" cy="339357"/>
          </a:xfrm>
          <a:prstGeom prst="rect">
            <a:avLst/>
          </a:prstGeom>
          <a:ln>
            <a:noFill/>
          </a:ln>
        </p:spPr>
      </p:pic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555CFF4A-5A44-7770-55E2-24D0CA9A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603" y="6374506"/>
            <a:ext cx="9447944" cy="365125"/>
          </a:xfrm>
        </p:spPr>
        <p:txBody>
          <a:bodyPr/>
          <a:lstStyle/>
          <a:p>
            <a:r>
              <a:rPr lang="fr-FR" noProof="0" dirty="0">
                <a:solidFill>
                  <a:schemeClr val="accent1"/>
                </a:solidFill>
                <a:latin typeface="Trebuchet MS" panose="020B0603020202020204" pitchFamily="34" charset="0"/>
                <a:ea typeface="+mn-lt"/>
                <a:cs typeface="+mn-lt"/>
              </a:rPr>
              <a:t>Apolline Brisson -  Modélisation hybride semi-analytique de la propagation vibratoire dans les bâtiments à structure poteaux-poutres sous excitation multiaxiale</a:t>
            </a:r>
          </a:p>
        </p:txBody>
      </p:sp>
    </p:spTree>
    <p:extLst>
      <p:ext uri="{BB962C8B-B14F-4D97-AF65-F5344CB8AC3E}">
        <p14:creationId xmlns:p14="http://schemas.microsoft.com/office/powerpoint/2010/main" val="3887831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F7850-01D8-1192-B6A9-74393278A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0A4F91-D376-D482-2F08-F3F30A83CACB}"/>
              </a:ext>
            </a:extLst>
          </p:cNvPr>
          <p:cNvSpPr txBox="1"/>
          <p:nvPr/>
        </p:nvSpPr>
        <p:spPr>
          <a:xfrm>
            <a:off x="128230" y="105103"/>
            <a:ext cx="49716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noProof="0" dirty="0">
                <a:solidFill>
                  <a:srgbClr val="13539C"/>
                </a:solidFill>
                <a:latin typeface="Parisine Office"/>
                <a:ea typeface="Cambria"/>
                <a:cs typeface="MoolBoran"/>
              </a:rPr>
              <a:t>Conclusion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B3B085-AF48-C3FC-7098-58BDA612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fr-FR" noProof="0" smtClean="0"/>
              <a:t>16</a:t>
            </a:fld>
            <a:endParaRPr lang="fr-FR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A00B7AE-6690-6FEA-0E6F-869DB3A23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7" name="Espace réservé du texte 9">
            <a:extLst>
              <a:ext uri="{FF2B5EF4-FFF2-40B4-BE49-F238E27FC236}">
                <a16:creationId xmlns:a16="http://schemas.microsoft.com/office/drawing/2014/main" id="{70A0573C-025C-F7B7-2562-81C4DAF288E7}"/>
              </a:ext>
            </a:extLst>
          </p:cNvPr>
          <p:cNvSpPr txBox="1">
            <a:spLocks/>
          </p:cNvSpPr>
          <p:nvPr/>
        </p:nvSpPr>
        <p:spPr>
          <a:xfrm>
            <a:off x="272845" y="1454741"/>
            <a:ext cx="6365792" cy="45732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1D1E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2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kern="1200" smtClean="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400" kern="1200">
                <a:solidFill>
                  <a:srgbClr val="1D1E1C"/>
                </a:solidFill>
                <a:latin typeface="+mn-lt"/>
                <a:ea typeface="+mn-ea"/>
                <a:cs typeface="+mn-cs"/>
              </a:defRPr>
            </a:lvl3pPr>
            <a:lvl4pPr marL="44767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rgbClr val="1D1E1C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1000" b="1" kern="120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fr-FR" sz="2000" b="1" noProof="0" dirty="0">
                <a:solidFill>
                  <a:schemeClr val="accent1"/>
                </a:solidFill>
                <a:latin typeface="Trebuchet MS" panose="020B0603020202020204" pitchFamily="34" charset="0"/>
              </a:rPr>
              <a:t>Travail réalisé</a:t>
            </a:r>
          </a:p>
          <a:p>
            <a:pPr marL="0" lvl="2" indent="0">
              <a:buNone/>
            </a:pPr>
            <a:endParaRPr lang="fr-FR" sz="2000" b="1" noProof="0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2000" dirty="0">
                <a:latin typeface="Trebuchet MS"/>
              </a:rPr>
              <a:t>Développement modèle numérique hybride</a:t>
            </a:r>
            <a:endParaRPr lang="fr-FR" sz="2000" noProof="0" dirty="0">
              <a:latin typeface="Trebuchet MS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Trebuchet MS"/>
              </a:rPr>
              <a:t>Mesures réalisées sur une structure poteau poutre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Trebuchet MS"/>
              </a:rPr>
              <a:t>Résultats satisfaisant</a:t>
            </a:r>
            <a:r>
              <a:rPr lang="fr-FR" sz="2000" dirty="0">
                <a:latin typeface="Trebuchet MS"/>
              </a:rPr>
              <a:t>s entre expérimental et numérique</a:t>
            </a:r>
          </a:p>
          <a:p>
            <a:pPr marL="0" lvl="2" indent="0">
              <a:buNone/>
            </a:pPr>
            <a:endParaRPr lang="fr-FR" sz="2000" dirty="0">
              <a:latin typeface="Trebuchet MS"/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fr-FR" sz="2000" noProof="0" dirty="0">
              <a:latin typeface="Trebuchet MS" panose="020B0603020202020204" pitchFamily="34" charset="0"/>
            </a:endParaRPr>
          </a:p>
          <a:p>
            <a:pPr marL="0" lvl="2" indent="0">
              <a:buNone/>
            </a:pPr>
            <a:r>
              <a:rPr lang="fr-FR" sz="2000" b="1" noProof="0" dirty="0">
                <a:solidFill>
                  <a:schemeClr val="accent1"/>
                </a:solidFill>
                <a:latin typeface="Trebuchet MS"/>
              </a:rPr>
              <a:t>Perspectives</a:t>
            </a:r>
            <a:endParaRPr lang="fr-FR" sz="2000" noProof="0" dirty="0">
              <a:latin typeface="Trebuchet MS" panose="020B0603020202020204" pitchFamily="34" charset="0"/>
            </a:endParaRPr>
          </a:p>
          <a:p>
            <a:pPr lvl="2">
              <a:buFont typeface="Arial" panose="020B0604020202020204" pitchFamily="34" charset="0"/>
            </a:pPr>
            <a:r>
              <a:rPr lang="fr-FR" sz="2000" noProof="0" dirty="0">
                <a:latin typeface="Trebuchet MS"/>
              </a:rPr>
              <a:t>Effet des murs sur la réponse</a:t>
            </a:r>
          </a:p>
          <a:p>
            <a:pPr lvl="2">
              <a:buFont typeface="Arial" panose="020B0604020202020204" pitchFamily="34" charset="0"/>
            </a:pPr>
            <a:r>
              <a:rPr lang="fr-FR" sz="2000" noProof="0" dirty="0">
                <a:latin typeface="Trebuchet MS"/>
              </a:rPr>
              <a:t>Affiner le couplage sol structure</a:t>
            </a:r>
          </a:p>
          <a:p>
            <a:pPr lvl="2">
              <a:buFont typeface="Arial"/>
            </a:pPr>
            <a:endParaRPr lang="fr-FR" sz="2000" noProof="0" dirty="0">
              <a:latin typeface="Trebuchet MS" panose="020B060302020202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3347E1D-8011-181F-7303-41226738CA91}"/>
              </a:ext>
            </a:extLst>
          </p:cNvPr>
          <p:cNvGrpSpPr/>
          <p:nvPr/>
        </p:nvGrpSpPr>
        <p:grpSpPr>
          <a:xfrm>
            <a:off x="2537784" y="3417764"/>
            <a:ext cx="625591" cy="647191"/>
            <a:chOff x="7655931" y="1063909"/>
            <a:chExt cx="709598" cy="734098"/>
          </a:xfrm>
        </p:grpSpPr>
        <p:grpSp>
          <p:nvGrpSpPr>
            <p:cNvPr id="10" name="Graphique 191">
              <a:extLst>
                <a:ext uri="{FF2B5EF4-FFF2-40B4-BE49-F238E27FC236}">
                  <a16:creationId xmlns:a16="http://schemas.microsoft.com/office/drawing/2014/main" id="{9F38213F-3FF5-C536-CD97-51D05D929234}"/>
                </a:ext>
              </a:extLst>
            </p:cNvPr>
            <p:cNvGrpSpPr/>
            <p:nvPr/>
          </p:nvGrpSpPr>
          <p:grpSpPr>
            <a:xfrm>
              <a:off x="7655931" y="1356444"/>
              <a:ext cx="436799" cy="441563"/>
              <a:chOff x="7655931" y="3340415"/>
              <a:chExt cx="436799" cy="441563"/>
            </a:xfrm>
            <a:noFill/>
          </p:grpSpPr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B2464850-43FC-6625-4235-0D856049AFB7}"/>
                  </a:ext>
                </a:extLst>
              </p:cNvPr>
              <p:cNvSpPr/>
              <p:nvPr/>
            </p:nvSpPr>
            <p:spPr>
              <a:xfrm>
                <a:off x="7655931" y="3340415"/>
                <a:ext cx="436799" cy="441563"/>
              </a:xfrm>
              <a:custGeom>
                <a:avLst/>
                <a:gdLst>
                  <a:gd name="connsiteX0" fmla="*/ 338400 w 436799"/>
                  <a:gd name="connsiteY0" fmla="*/ 345759 h 441563"/>
                  <a:gd name="connsiteX1" fmla="*/ 308397 w 436799"/>
                  <a:gd name="connsiteY1" fmla="*/ 379192 h 441563"/>
                  <a:gd name="connsiteX2" fmla="*/ 313445 w 436799"/>
                  <a:gd name="connsiteY2" fmla="*/ 387479 h 441563"/>
                  <a:gd name="connsiteX3" fmla="*/ 323350 w 436799"/>
                  <a:gd name="connsiteY3" fmla="*/ 405862 h 441563"/>
                  <a:gd name="connsiteX4" fmla="*/ 316397 w 436799"/>
                  <a:gd name="connsiteY4" fmla="*/ 424817 h 441563"/>
                  <a:gd name="connsiteX5" fmla="*/ 257438 w 436799"/>
                  <a:gd name="connsiteY5" fmla="*/ 441295 h 441563"/>
                  <a:gd name="connsiteX6" fmla="*/ 237625 w 436799"/>
                  <a:gd name="connsiteY6" fmla="*/ 428532 h 441563"/>
                  <a:gd name="connsiteX7" fmla="*/ 234197 w 436799"/>
                  <a:gd name="connsiteY7" fmla="*/ 416244 h 441563"/>
                  <a:gd name="connsiteX8" fmla="*/ 231054 w 436799"/>
                  <a:gd name="connsiteY8" fmla="*/ 403576 h 441563"/>
                  <a:gd name="connsiteX9" fmla="*/ 222672 w 436799"/>
                  <a:gd name="connsiteY9" fmla="*/ 403576 h 441563"/>
                  <a:gd name="connsiteX10" fmla="*/ 173046 w 436799"/>
                  <a:gd name="connsiteY10" fmla="*/ 404148 h 441563"/>
                  <a:gd name="connsiteX11" fmla="*/ 145710 w 436799"/>
                  <a:gd name="connsiteY11" fmla="*/ 417768 h 441563"/>
                  <a:gd name="connsiteX12" fmla="*/ 141328 w 436799"/>
                  <a:gd name="connsiteY12" fmla="*/ 424626 h 441563"/>
                  <a:gd name="connsiteX13" fmla="*/ 123135 w 436799"/>
                  <a:gd name="connsiteY13" fmla="*/ 429865 h 441563"/>
                  <a:gd name="connsiteX14" fmla="*/ 100561 w 436799"/>
                  <a:gd name="connsiteY14" fmla="*/ 418245 h 441563"/>
                  <a:gd name="connsiteX15" fmla="*/ 63604 w 436799"/>
                  <a:gd name="connsiteY15" fmla="*/ 390241 h 441563"/>
                  <a:gd name="connsiteX16" fmla="*/ 62366 w 436799"/>
                  <a:gd name="connsiteY16" fmla="*/ 367953 h 441563"/>
                  <a:gd name="connsiteX17" fmla="*/ 87035 w 436799"/>
                  <a:gd name="connsiteY17" fmla="*/ 339092 h 441563"/>
                  <a:gd name="connsiteX18" fmla="*/ 61890 w 436799"/>
                  <a:gd name="connsiteY18" fmla="*/ 283847 h 441563"/>
                  <a:gd name="connsiteX19" fmla="*/ 26932 w 436799"/>
                  <a:gd name="connsiteY19" fmla="*/ 285276 h 441563"/>
                  <a:gd name="connsiteX20" fmla="*/ 8549 w 436799"/>
                  <a:gd name="connsiteY20" fmla="*/ 270131 h 441563"/>
                  <a:gd name="connsiteX21" fmla="*/ 167 w 436799"/>
                  <a:gd name="connsiteY21" fmla="*/ 216315 h 441563"/>
                  <a:gd name="connsiteX22" fmla="*/ 15979 w 436799"/>
                  <a:gd name="connsiteY22" fmla="*/ 194979 h 441563"/>
                  <a:gd name="connsiteX23" fmla="*/ 32076 w 436799"/>
                  <a:gd name="connsiteY23" fmla="*/ 193931 h 441563"/>
                  <a:gd name="connsiteX24" fmla="*/ 60461 w 436799"/>
                  <a:gd name="connsiteY24" fmla="*/ 193931 h 441563"/>
                  <a:gd name="connsiteX25" fmla="*/ 65032 w 436799"/>
                  <a:gd name="connsiteY25" fmla="*/ 149068 h 441563"/>
                  <a:gd name="connsiteX26" fmla="*/ 51126 w 436799"/>
                  <a:gd name="connsiteY26" fmla="*/ 142115 h 441563"/>
                  <a:gd name="connsiteX27" fmla="*/ 36363 w 436799"/>
                  <a:gd name="connsiteY27" fmla="*/ 135447 h 441563"/>
                  <a:gd name="connsiteX28" fmla="*/ 28933 w 436799"/>
                  <a:gd name="connsiteY28" fmla="*/ 110587 h 441563"/>
                  <a:gd name="connsiteX29" fmla="*/ 35410 w 436799"/>
                  <a:gd name="connsiteY29" fmla="*/ 100967 h 441563"/>
                  <a:gd name="connsiteX30" fmla="*/ 61699 w 436799"/>
                  <a:gd name="connsiteY30" fmla="*/ 70011 h 441563"/>
                  <a:gd name="connsiteX31" fmla="*/ 82844 w 436799"/>
                  <a:gd name="connsiteY31" fmla="*/ 66677 h 441563"/>
                  <a:gd name="connsiteX32" fmla="*/ 109991 w 436799"/>
                  <a:gd name="connsiteY32" fmla="*/ 83536 h 441563"/>
                  <a:gd name="connsiteX33" fmla="*/ 145423 w 436799"/>
                  <a:gd name="connsiteY33" fmla="*/ 59343 h 441563"/>
                  <a:gd name="connsiteX34" fmla="*/ 140661 w 436799"/>
                  <a:gd name="connsiteY34" fmla="*/ 37721 h 441563"/>
                  <a:gd name="connsiteX35" fmla="*/ 138851 w 436799"/>
                  <a:gd name="connsiteY35" fmla="*/ 28672 h 441563"/>
                  <a:gd name="connsiteX36" fmla="*/ 150663 w 436799"/>
                  <a:gd name="connsiteY36" fmla="*/ 10860 h 441563"/>
                  <a:gd name="connsiteX37" fmla="*/ 202097 w 436799"/>
                  <a:gd name="connsiteY37" fmla="*/ 2097 h 441563"/>
                  <a:gd name="connsiteX38" fmla="*/ 222862 w 436799"/>
                  <a:gd name="connsiteY38" fmla="*/ 2 h 441563"/>
                  <a:gd name="connsiteX39" fmla="*/ 237625 w 436799"/>
                  <a:gd name="connsiteY39" fmla="*/ 13623 h 441563"/>
                  <a:gd name="connsiteX40" fmla="*/ 238388 w 436799"/>
                  <a:gd name="connsiteY40" fmla="*/ 27529 h 441563"/>
                  <a:gd name="connsiteX41" fmla="*/ 239245 w 436799"/>
                  <a:gd name="connsiteY41" fmla="*/ 39245 h 441563"/>
                  <a:gd name="connsiteX42" fmla="*/ 289727 w 436799"/>
                  <a:gd name="connsiteY42" fmla="*/ 57533 h 441563"/>
                  <a:gd name="connsiteX43" fmla="*/ 305539 w 436799"/>
                  <a:gd name="connsiteY43" fmla="*/ 34673 h 441563"/>
                  <a:gd name="connsiteX44" fmla="*/ 323827 w 436799"/>
                  <a:gd name="connsiteY44" fmla="*/ 28577 h 441563"/>
                  <a:gd name="connsiteX45" fmla="*/ 341543 w 436799"/>
                  <a:gd name="connsiteY45" fmla="*/ 39435 h 441563"/>
                  <a:gd name="connsiteX46" fmla="*/ 376976 w 436799"/>
                  <a:gd name="connsiteY46" fmla="*/ 69439 h 441563"/>
                  <a:gd name="connsiteX47" fmla="*/ 378691 w 436799"/>
                  <a:gd name="connsiteY47" fmla="*/ 95347 h 441563"/>
                  <a:gd name="connsiteX48" fmla="*/ 360689 w 436799"/>
                  <a:gd name="connsiteY48" fmla="*/ 113445 h 441563"/>
                  <a:gd name="connsiteX49" fmla="*/ 358593 w 436799"/>
                  <a:gd name="connsiteY49" fmla="*/ 116493 h 441563"/>
                  <a:gd name="connsiteX50" fmla="*/ 378119 w 436799"/>
                  <a:gd name="connsiteY50" fmla="*/ 144972 h 441563"/>
                  <a:gd name="connsiteX51" fmla="*/ 413457 w 436799"/>
                  <a:gd name="connsiteY51" fmla="*/ 138876 h 441563"/>
                  <a:gd name="connsiteX52" fmla="*/ 434126 w 436799"/>
                  <a:gd name="connsiteY52" fmla="*/ 155450 h 441563"/>
                  <a:gd name="connsiteX53" fmla="*/ 436793 w 436799"/>
                  <a:gd name="connsiteY53" fmla="*/ 207552 h 441563"/>
                  <a:gd name="connsiteX54" fmla="*/ 421648 w 436799"/>
                  <a:gd name="connsiteY54" fmla="*/ 224316 h 441563"/>
                  <a:gd name="connsiteX55" fmla="*/ 398217 w 436799"/>
                  <a:gd name="connsiteY55" fmla="*/ 224506 h 441563"/>
                  <a:gd name="connsiteX56" fmla="*/ 387454 w 436799"/>
                  <a:gd name="connsiteY56" fmla="*/ 275560 h 441563"/>
                  <a:gd name="connsiteX57" fmla="*/ 408885 w 436799"/>
                  <a:gd name="connsiteY57" fmla="*/ 280894 h 441563"/>
                  <a:gd name="connsiteX58" fmla="*/ 416981 w 436799"/>
                  <a:gd name="connsiteY58" fmla="*/ 297182 h 441563"/>
                  <a:gd name="connsiteX59" fmla="*/ 399932 w 436799"/>
                  <a:gd name="connsiteY59" fmla="*/ 328805 h 441563"/>
                  <a:gd name="connsiteX60" fmla="*/ 386692 w 436799"/>
                  <a:gd name="connsiteY60" fmla="*/ 351951 h 441563"/>
                  <a:gd name="connsiteX61" fmla="*/ 368499 w 436799"/>
                  <a:gd name="connsiteY61" fmla="*/ 358237 h 441563"/>
                  <a:gd name="connsiteX62" fmla="*/ 344020 w 436799"/>
                  <a:gd name="connsiteY62" fmla="*/ 347569 h 441563"/>
                  <a:gd name="connsiteX63" fmla="*/ 338876 w 436799"/>
                  <a:gd name="connsiteY63" fmla="*/ 345855 h 441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436799" h="441563">
                    <a:moveTo>
                      <a:pt x="338400" y="345759"/>
                    </a:moveTo>
                    <a:cubicBezTo>
                      <a:pt x="328590" y="356713"/>
                      <a:pt x="319065" y="367286"/>
                      <a:pt x="308397" y="379192"/>
                    </a:cubicBezTo>
                    <a:cubicBezTo>
                      <a:pt x="309635" y="381192"/>
                      <a:pt x="311635" y="384240"/>
                      <a:pt x="313445" y="387479"/>
                    </a:cubicBezTo>
                    <a:cubicBezTo>
                      <a:pt x="316873" y="393575"/>
                      <a:pt x="320303" y="399576"/>
                      <a:pt x="323350" y="405862"/>
                    </a:cubicBezTo>
                    <a:cubicBezTo>
                      <a:pt x="328399" y="416435"/>
                      <a:pt x="327065" y="420435"/>
                      <a:pt x="316397" y="424817"/>
                    </a:cubicBezTo>
                    <a:cubicBezTo>
                      <a:pt x="297347" y="432627"/>
                      <a:pt x="278107" y="439485"/>
                      <a:pt x="257438" y="441295"/>
                    </a:cubicBezTo>
                    <a:cubicBezTo>
                      <a:pt x="244960" y="442438"/>
                      <a:pt x="241722" y="440247"/>
                      <a:pt x="237625" y="428532"/>
                    </a:cubicBezTo>
                    <a:cubicBezTo>
                      <a:pt x="236197" y="424531"/>
                      <a:pt x="235340" y="420340"/>
                      <a:pt x="234197" y="416244"/>
                    </a:cubicBezTo>
                    <a:cubicBezTo>
                      <a:pt x="233149" y="412149"/>
                      <a:pt x="232197" y="408148"/>
                      <a:pt x="231054" y="403576"/>
                    </a:cubicBezTo>
                    <a:cubicBezTo>
                      <a:pt x="227910" y="403576"/>
                      <a:pt x="225148" y="403100"/>
                      <a:pt x="222672" y="403576"/>
                    </a:cubicBezTo>
                    <a:cubicBezTo>
                      <a:pt x="206098" y="407291"/>
                      <a:pt x="189715" y="405672"/>
                      <a:pt x="173046" y="404148"/>
                    </a:cubicBezTo>
                    <a:cubicBezTo>
                      <a:pt x="155235" y="402624"/>
                      <a:pt x="156758" y="398337"/>
                      <a:pt x="145710" y="417768"/>
                    </a:cubicBezTo>
                    <a:cubicBezTo>
                      <a:pt x="144376" y="420150"/>
                      <a:pt x="142947" y="422436"/>
                      <a:pt x="141328" y="424626"/>
                    </a:cubicBezTo>
                    <a:cubicBezTo>
                      <a:pt x="135898" y="431580"/>
                      <a:pt x="131422" y="433294"/>
                      <a:pt x="123135" y="429865"/>
                    </a:cubicBezTo>
                    <a:cubicBezTo>
                      <a:pt x="115325" y="426627"/>
                      <a:pt x="107514" y="423007"/>
                      <a:pt x="100561" y="418245"/>
                    </a:cubicBezTo>
                    <a:cubicBezTo>
                      <a:pt x="87797" y="409482"/>
                      <a:pt x="75415" y="400242"/>
                      <a:pt x="63604" y="390241"/>
                    </a:cubicBezTo>
                    <a:cubicBezTo>
                      <a:pt x="53603" y="381764"/>
                      <a:pt x="53984" y="377763"/>
                      <a:pt x="62366" y="367953"/>
                    </a:cubicBezTo>
                    <a:cubicBezTo>
                      <a:pt x="70652" y="358237"/>
                      <a:pt x="78939" y="348522"/>
                      <a:pt x="87035" y="339092"/>
                    </a:cubicBezTo>
                    <a:cubicBezTo>
                      <a:pt x="78463" y="320328"/>
                      <a:pt x="70081" y="301849"/>
                      <a:pt x="61890" y="283847"/>
                    </a:cubicBezTo>
                    <a:cubicBezTo>
                      <a:pt x="49983" y="284418"/>
                      <a:pt x="38458" y="285371"/>
                      <a:pt x="26932" y="285276"/>
                    </a:cubicBezTo>
                    <a:cubicBezTo>
                      <a:pt x="15026" y="285085"/>
                      <a:pt x="10740" y="281847"/>
                      <a:pt x="8549" y="270131"/>
                    </a:cubicBezTo>
                    <a:cubicBezTo>
                      <a:pt x="5120" y="252319"/>
                      <a:pt x="2454" y="234317"/>
                      <a:pt x="167" y="216315"/>
                    </a:cubicBezTo>
                    <a:cubicBezTo>
                      <a:pt x="-1166" y="206218"/>
                      <a:pt x="5597" y="197455"/>
                      <a:pt x="15979" y="194979"/>
                    </a:cubicBezTo>
                    <a:cubicBezTo>
                      <a:pt x="21122" y="193740"/>
                      <a:pt x="26647" y="194026"/>
                      <a:pt x="32076" y="193931"/>
                    </a:cubicBezTo>
                    <a:cubicBezTo>
                      <a:pt x="41315" y="193740"/>
                      <a:pt x="50460" y="193931"/>
                      <a:pt x="60461" y="193931"/>
                    </a:cubicBezTo>
                    <a:cubicBezTo>
                      <a:pt x="61985" y="178881"/>
                      <a:pt x="63509" y="164499"/>
                      <a:pt x="65032" y="149068"/>
                    </a:cubicBezTo>
                    <a:cubicBezTo>
                      <a:pt x="60651" y="146877"/>
                      <a:pt x="55889" y="144401"/>
                      <a:pt x="51126" y="142115"/>
                    </a:cubicBezTo>
                    <a:cubicBezTo>
                      <a:pt x="46268" y="139829"/>
                      <a:pt x="41125" y="137924"/>
                      <a:pt x="36363" y="135447"/>
                    </a:cubicBezTo>
                    <a:cubicBezTo>
                      <a:pt x="24933" y="129637"/>
                      <a:pt x="22741" y="122112"/>
                      <a:pt x="28933" y="110587"/>
                    </a:cubicBezTo>
                    <a:cubicBezTo>
                      <a:pt x="30743" y="107158"/>
                      <a:pt x="32933" y="103920"/>
                      <a:pt x="35410" y="100967"/>
                    </a:cubicBezTo>
                    <a:cubicBezTo>
                      <a:pt x="44078" y="90489"/>
                      <a:pt x="52650" y="80012"/>
                      <a:pt x="61699" y="70011"/>
                    </a:cubicBezTo>
                    <a:cubicBezTo>
                      <a:pt x="69510" y="61248"/>
                      <a:pt x="72938" y="60867"/>
                      <a:pt x="82844" y="66677"/>
                    </a:cubicBezTo>
                    <a:cubicBezTo>
                      <a:pt x="91798" y="71916"/>
                      <a:pt x="100466" y="77631"/>
                      <a:pt x="109991" y="83536"/>
                    </a:cubicBezTo>
                    <a:cubicBezTo>
                      <a:pt x="121039" y="76011"/>
                      <a:pt x="132756" y="68010"/>
                      <a:pt x="145423" y="59343"/>
                    </a:cubicBezTo>
                    <a:cubicBezTo>
                      <a:pt x="143900" y="52580"/>
                      <a:pt x="142281" y="45150"/>
                      <a:pt x="140661" y="37721"/>
                    </a:cubicBezTo>
                    <a:cubicBezTo>
                      <a:pt x="139994" y="34673"/>
                      <a:pt x="139137" y="31720"/>
                      <a:pt x="138851" y="28672"/>
                    </a:cubicBezTo>
                    <a:cubicBezTo>
                      <a:pt x="137708" y="17623"/>
                      <a:pt x="139804" y="13242"/>
                      <a:pt x="150663" y="10860"/>
                    </a:cubicBezTo>
                    <a:cubicBezTo>
                      <a:pt x="167617" y="7146"/>
                      <a:pt x="184857" y="4764"/>
                      <a:pt x="202097" y="2097"/>
                    </a:cubicBezTo>
                    <a:cubicBezTo>
                      <a:pt x="208956" y="1050"/>
                      <a:pt x="215909" y="97"/>
                      <a:pt x="222862" y="2"/>
                    </a:cubicBezTo>
                    <a:cubicBezTo>
                      <a:pt x="233244" y="-93"/>
                      <a:pt x="236768" y="3431"/>
                      <a:pt x="237625" y="13623"/>
                    </a:cubicBezTo>
                    <a:cubicBezTo>
                      <a:pt x="238007" y="18290"/>
                      <a:pt x="238102" y="22862"/>
                      <a:pt x="238388" y="27529"/>
                    </a:cubicBezTo>
                    <a:cubicBezTo>
                      <a:pt x="238674" y="31720"/>
                      <a:pt x="238959" y="35911"/>
                      <a:pt x="239245" y="39245"/>
                    </a:cubicBezTo>
                    <a:cubicBezTo>
                      <a:pt x="256295" y="45436"/>
                      <a:pt x="272487" y="51246"/>
                      <a:pt x="289727" y="57533"/>
                    </a:cubicBezTo>
                    <a:cubicBezTo>
                      <a:pt x="294681" y="50484"/>
                      <a:pt x="300300" y="42674"/>
                      <a:pt x="305539" y="34673"/>
                    </a:cubicBezTo>
                    <a:cubicBezTo>
                      <a:pt x="310968" y="26481"/>
                      <a:pt x="314874" y="24576"/>
                      <a:pt x="323827" y="28577"/>
                    </a:cubicBezTo>
                    <a:cubicBezTo>
                      <a:pt x="330113" y="31339"/>
                      <a:pt x="336114" y="35149"/>
                      <a:pt x="341543" y="39435"/>
                    </a:cubicBezTo>
                    <a:cubicBezTo>
                      <a:pt x="353640" y="49151"/>
                      <a:pt x="365070" y="59533"/>
                      <a:pt x="376976" y="69439"/>
                    </a:cubicBezTo>
                    <a:cubicBezTo>
                      <a:pt x="388311" y="78964"/>
                      <a:pt x="388882" y="84012"/>
                      <a:pt x="378691" y="95347"/>
                    </a:cubicBezTo>
                    <a:cubicBezTo>
                      <a:pt x="372976" y="101634"/>
                      <a:pt x="366690" y="107444"/>
                      <a:pt x="360689" y="113445"/>
                    </a:cubicBezTo>
                    <a:cubicBezTo>
                      <a:pt x="359641" y="114492"/>
                      <a:pt x="358974" y="115826"/>
                      <a:pt x="358593" y="116493"/>
                    </a:cubicBezTo>
                    <a:cubicBezTo>
                      <a:pt x="365451" y="126494"/>
                      <a:pt x="371928" y="136019"/>
                      <a:pt x="378119" y="144972"/>
                    </a:cubicBezTo>
                    <a:cubicBezTo>
                      <a:pt x="390025" y="142877"/>
                      <a:pt x="401742" y="140210"/>
                      <a:pt x="413457" y="138876"/>
                    </a:cubicBezTo>
                    <a:cubicBezTo>
                      <a:pt x="427840" y="137257"/>
                      <a:pt x="432602" y="140781"/>
                      <a:pt x="434126" y="155450"/>
                    </a:cubicBezTo>
                    <a:cubicBezTo>
                      <a:pt x="435936" y="172690"/>
                      <a:pt x="436603" y="190216"/>
                      <a:pt x="436793" y="207552"/>
                    </a:cubicBezTo>
                    <a:cubicBezTo>
                      <a:pt x="436984" y="218696"/>
                      <a:pt x="432888" y="222887"/>
                      <a:pt x="421648" y="224316"/>
                    </a:cubicBezTo>
                    <a:cubicBezTo>
                      <a:pt x="414029" y="225268"/>
                      <a:pt x="406313" y="224506"/>
                      <a:pt x="398217" y="224506"/>
                    </a:cubicBezTo>
                    <a:cubicBezTo>
                      <a:pt x="394598" y="241746"/>
                      <a:pt x="391074" y="258225"/>
                      <a:pt x="387454" y="275560"/>
                    </a:cubicBezTo>
                    <a:cubicBezTo>
                      <a:pt x="394788" y="277370"/>
                      <a:pt x="401932" y="278894"/>
                      <a:pt x="408885" y="280894"/>
                    </a:cubicBezTo>
                    <a:cubicBezTo>
                      <a:pt x="418791" y="283656"/>
                      <a:pt x="421268" y="287847"/>
                      <a:pt x="416981" y="297182"/>
                    </a:cubicBezTo>
                    <a:cubicBezTo>
                      <a:pt x="411933" y="308040"/>
                      <a:pt x="405742" y="318327"/>
                      <a:pt x="399932" y="328805"/>
                    </a:cubicBezTo>
                    <a:cubicBezTo>
                      <a:pt x="395645" y="336615"/>
                      <a:pt x="391169" y="344331"/>
                      <a:pt x="386692" y="351951"/>
                    </a:cubicBezTo>
                    <a:cubicBezTo>
                      <a:pt x="381644" y="360618"/>
                      <a:pt x="378215" y="361952"/>
                      <a:pt x="368499" y="358237"/>
                    </a:cubicBezTo>
                    <a:cubicBezTo>
                      <a:pt x="360213" y="354999"/>
                      <a:pt x="352211" y="351093"/>
                      <a:pt x="344020" y="347569"/>
                    </a:cubicBezTo>
                    <a:cubicBezTo>
                      <a:pt x="342306" y="346807"/>
                      <a:pt x="340401" y="346331"/>
                      <a:pt x="338876" y="345855"/>
                    </a:cubicBezTo>
                    <a:close/>
                  </a:path>
                </a:pathLst>
              </a:custGeom>
              <a:noFill/>
              <a:ln w="190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 noProof="0" dirty="0"/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FB878AE7-2EF8-FDC7-1FE4-40D4A3028F7B}"/>
                  </a:ext>
                </a:extLst>
              </p:cNvPr>
              <p:cNvSpPr/>
              <p:nvPr/>
            </p:nvSpPr>
            <p:spPr>
              <a:xfrm>
                <a:off x="7782876" y="3466619"/>
                <a:ext cx="194431" cy="193552"/>
              </a:xfrm>
              <a:custGeom>
                <a:avLst/>
                <a:gdLst>
                  <a:gd name="connsiteX0" fmla="*/ 0 w 194431"/>
                  <a:gd name="connsiteY0" fmla="*/ 95063 h 193552"/>
                  <a:gd name="connsiteX1" fmla="*/ 96584 w 194431"/>
                  <a:gd name="connsiteY1" fmla="*/ 4 h 193552"/>
                  <a:gd name="connsiteX2" fmla="*/ 194406 w 194431"/>
                  <a:gd name="connsiteY2" fmla="*/ 99540 h 193552"/>
                  <a:gd name="connsiteX3" fmla="*/ 98108 w 194431"/>
                  <a:gd name="connsiteY3" fmla="*/ 193552 h 193552"/>
                  <a:gd name="connsiteX4" fmla="*/ 0 w 194431"/>
                  <a:gd name="connsiteY4" fmla="*/ 95063 h 19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31" h="193552">
                    <a:moveTo>
                      <a:pt x="0" y="95063"/>
                    </a:moveTo>
                    <a:cubicBezTo>
                      <a:pt x="-95" y="42104"/>
                      <a:pt x="42863" y="-472"/>
                      <a:pt x="96584" y="4"/>
                    </a:cubicBezTo>
                    <a:cubicBezTo>
                      <a:pt x="144113" y="480"/>
                      <a:pt x="192691" y="32008"/>
                      <a:pt x="194406" y="99540"/>
                    </a:cubicBezTo>
                    <a:cubicBezTo>
                      <a:pt x="195644" y="151166"/>
                      <a:pt x="151639" y="193361"/>
                      <a:pt x="98108" y="193552"/>
                    </a:cubicBezTo>
                    <a:cubicBezTo>
                      <a:pt x="44387" y="193742"/>
                      <a:pt x="95" y="149356"/>
                      <a:pt x="0" y="95063"/>
                    </a:cubicBezTo>
                    <a:close/>
                  </a:path>
                </a:pathLst>
              </a:custGeom>
              <a:noFill/>
              <a:ln w="190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 noProof="0" dirty="0"/>
              </a:p>
            </p:txBody>
          </p:sp>
        </p:grpSp>
        <p:grpSp>
          <p:nvGrpSpPr>
            <p:cNvPr id="11" name="Graphique 191">
              <a:extLst>
                <a:ext uri="{FF2B5EF4-FFF2-40B4-BE49-F238E27FC236}">
                  <a16:creationId xmlns:a16="http://schemas.microsoft.com/office/drawing/2014/main" id="{DF3E136B-16D2-8BDE-8234-4440D4696A07}"/>
                </a:ext>
              </a:extLst>
            </p:cNvPr>
            <p:cNvGrpSpPr/>
            <p:nvPr/>
          </p:nvGrpSpPr>
          <p:grpSpPr>
            <a:xfrm>
              <a:off x="8060363" y="1063909"/>
              <a:ext cx="305166" cy="318410"/>
              <a:chOff x="8060363" y="3047880"/>
              <a:chExt cx="305166" cy="318410"/>
            </a:xfrm>
            <a:noFill/>
          </p:grpSpPr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id="{FCB935BC-AD62-DC0A-96F1-B62B7837C7E6}"/>
                  </a:ext>
                </a:extLst>
              </p:cNvPr>
              <p:cNvSpPr/>
              <p:nvPr/>
            </p:nvSpPr>
            <p:spPr>
              <a:xfrm>
                <a:off x="8060363" y="3047880"/>
                <a:ext cx="305166" cy="318410"/>
              </a:xfrm>
              <a:custGeom>
                <a:avLst/>
                <a:gdLst>
                  <a:gd name="connsiteX0" fmla="*/ 257247 w 305166"/>
                  <a:gd name="connsiteY0" fmla="*/ 91368 h 318410"/>
                  <a:gd name="connsiteX1" fmla="*/ 263915 w 305166"/>
                  <a:gd name="connsiteY1" fmla="*/ 110704 h 318410"/>
                  <a:gd name="connsiteX2" fmla="*/ 290870 w 305166"/>
                  <a:gd name="connsiteY2" fmla="*/ 110799 h 318410"/>
                  <a:gd name="connsiteX3" fmla="*/ 304300 w 305166"/>
                  <a:gd name="connsiteY3" fmla="*/ 122610 h 318410"/>
                  <a:gd name="connsiteX4" fmla="*/ 304491 w 305166"/>
                  <a:gd name="connsiteY4" fmla="*/ 165949 h 318410"/>
                  <a:gd name="connsiteX5" fmla="*/ 286013 w 305166"/>
                  <a:gd name="connsiteY5" fmla="*/ 184046 h 318410"/>
                  <a:gd name="connsiteX6" fmla="*/ 268486 w 305166"/>
                  <a:gd name="connsiteY6" fmla="*/ 184999 h 318410"/>
                  <a:gd name="connsiteX7" fmla="*/ 256199 w 305166"/>
                  <a:gd name="connsiteY7" fmla="*/ 217003 h 318410"/>
                  <a:gd name="connsiteX8" fmla="*/ 273154 w 305166"/>
                  <a:gd name="connsiteY8" fmla="*/ 239863 h 318410"/>
                  <a:gd name="connsiteX9" fmla="*/ 270011 w 305166"/>
                  <a:gd name="connsiteY9" fmla="*/ 261199 h 318410"/>
                  <a:gd name="connsiteX10" fmla="*/ 229720 w 305166"/>
                  <a:gd name="connsiteY10" fmla="*/ 289012 h 318410"/>
                  <a:gd name="connsiteX11" fmla="*/ 212385 w 305166"/>
                  <a:gd name="connsiteY11" fmla="*/ 284630 h 318410"/>
                  <a:gd name="connsiteX12" fmla="*/ 201240 w 305166"/>
                  <a:gd name="connsiteY12" fmla="*/ 270057 h 318410"/>
                  <a:gd name="connsiteX13" fmla="*/ 166950 w 305166"/>
                  <a:gd name="connsiteY13" fmla="*/ 283297 h 318410"/>
                  <a:gd name="connsiteX14" fmla="*/ 166950 w 305166"/>
                  <a:gd name="connsiteY14" fmla="*/ 303680 h 318410"/>
                  <a:gd name="connsiteX15" fmla="*/ 153710 w 305166"/>
                  <a:gd name="connsiteY15" fmla="*/ 318158 h 318410"/>
                  <a:gd name="connsiteX16" fmla="*/ 98656 w 305166"/>
                  <a:gd name="connsiteY16" fmla="*/ 307776 h 318410"/>
                  <a:gd name="connsiteX17" fmla="*/ 92084 w 305166"/>
                  <a:gd name="connsiteY17" fmla="*/ 293870 h 318410"/>
                  <a:gd name="connsiteX18" fmla="*/ 98370 w 305166"/>
                  <a:gd name="connsiteY18" fmla="*/ 271486 h 318410"/>
                  <a:gd name="connsiteX19" fmla="*/ 60746 w 305166"/>
                  <a:gd name="connsiteY19" fmla="*/ 233767 h 318410"/>
                  <a:gd name="connsiteX20" fmla="*/ 42649 w 305166"/>
                  <a:gd name="connsiteY20" fmla="*/ 244340 h 318410"/>
                  <a:gd name="connsiteX21" fmla="*/ 22932 w 305166"/>
                  <a:gd name="connsiteY21" fmla="*/ 239291 h 318410"/>
                  <a:gd name="connsiteX22" fmla="*/ 5406 w 305166"/>
                  <a:gd name="connsiteY22" fmla="*/ 191857 h 318410"/>
                  <a:gd name="connsiteX23" fmla="*/ 15884 w 305166"/>
                  <a:gd name="connsiteY23" fmla="*/ 175569 h 318410"/>
                  <a:gd name="connsiteX24" fmla="*/ 25694 w 305166"/>
                  <a:gd name="connsiteY24" fmla="*/ 173188 h 318410"/>
                  <a:gd name="connsiteX25" fmla="*/ 35600 w 305166"/>
                  <a:gd name="connsiteY25" fmla="*/ 170045 h 318410"/>
                  <a:gd name="connsiteX26" fmla="*/ 28552 w 305166"/>
                  <a:gd name="connsiteY26" fmla="*/ 127468 h 318410"/>
                  <a:gd name="connsiteX27" fmla="*/ 10931 w 305166"/>
                  <a:gd name="connsiteY27" fmla="*/ 123658 h 318410"/>
                  <a:gd name="connsiteX28" fmla="*/ 1310 w 305166"/>
                  <a:gd name="connsiteY28" fmla="*/ 108323 h 318410"/>
                  <a:gd name="connsiteX29" fmla="*/ 21408 w 305166"/>
                  <a:gd name="connsiteY29" fmla="*/ 63555 h 318410"/>
                  <a:gd name="connsiteX30" fmla="*/ 38648 w 305166"/>
                  <a:gd name="connsiteY30" fmla="*/ 59459 h 318410"/>
                  <a:gd name="connsiteX31" fmla="*/ 63794 w 305166"/>
                  <a:gd name="connsiteY31" fmla="*/ 73461 h 318410"/>
                  <a:gd name="connsiteX32" fmla="*/ 89512 w 305166"/>
                  <a:gd name="connsiteY32" fmla="*/ 54316 h 318410"/>
                  <a:gd name="connsiteX33" fmla="*/ 86273 w 305166"/>
                  <a:gd name="connsiteY33" fmla="*/ 23836 h 318410"/>
                  <a:gd name="connsiteX34" fmla="*/ 99989 w 305166"/>
                  <a:gd name="connsiteY34" fmla="*/ 7834 h 318410"/>
                  <a:gd name="connsiteX35" fmla="*/ 132660 w 305166"/>
                  <a:gd name="connsiteY35" fmla="*/ 1643 h 318410"/>
                  <a:gd name="connsiteX36" fmla="*/ 145519 w 305166"/>
                  <a:gd name="connsiteY36" fmla="*/ 119 h 318410"/>
                  <a:gd name="connsiteX37" fmla="*/ 158473 w 305166"/>
                  <a:gd name="connsiteY37" fmla="*/ 10120 h 318410"/>
                  <a:gd name="connsiteX38" fmla="*/ 162092 w 305166"/>
                  <a:gd name="connsiteY38" fmla="*/ 30980 h 318410"/>
                  <a:gd name="connsiteX39" fmla="*/ 198287 w 305166"/>
                  <a:gd name="connsiteY39" fmla="*/ 38885 h 318410"/>
                  <a:gd name="connsiteX40" fmla="*/ 212003 w 305166"/>
                  <a:gd name="connsiteY40" fmla="*/ 19740 h 318410"/>
                  <a:gd name="connsiteX41" fmla="*/ 229720 w 305166"/>
                  <a:gd name="connsiteY41" fmla="*/ 16025 h 318410"/>
                  <a:gd name="connsiteX42" fmla="*/ 279631 w 305166"/>
                  <a:gd name="connsiteY42" fmla="*/ 50601 h 318410"/>
                  <a:gd name="connsiteX43" fmla="*/ 280203 w 305166"/>
                  <a:gd name="connsiteY43" fmla="*/ 72128 h 318410"/>
                  <a:gd name="connsiteX44" fmla="*/ 257247 w 305166"/>
                  <a:gd name="connsiteY44" fmla="*/ 91654 h 31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05166" h="318410">
                    <a:moveTo>
                      <a:pt x="257247" y="91368"/>
                    </a:moveTo>
                    <a:cubicBezTo>
                      <a:pt x="259437" y="97845"/>
                      <a:pt x="261343" y="103274"/>
                      <a:pt x="263915" y="110704"/>
                    </a:cubicBezTo>
                    <a:cubicBezTo>
                      <a:pt x="272773" y="110704"/>
                      <a:pt x="281822" y="110323"/>
                      <a:pt x="290870" y="110799"/>
                    </a:cubicBezTo>
                    <a:cubicBezTo>
                      <a:pt x="300300" y="111371"/>
                      <a:pt x="303824" y="113847"/>
                      <a:pt x="304300" y="122610"/>
                    </a:cubicBezTo>
                    <a:cubicBezTo>
                      <a:pt x="305158" y="136993"/>
                      <a:pt x="305634" y="151566"/>
                      <a:pt x="304491" y="165949"/>
                    </a:cubicBezTo>
                    <a:cubicBezTo>
                      <a:pt x="303444" y="178903"/>
                      <a:pt x="299157" y="182237"/>
                      <a:pt x="286013" y="184046"/>
                    </a:cubicBezTo>
                    <a:cubicBezTo>
                      <a:pt x="280774" y="184808"/>
                      <a:pt x="275440" y="184618"/>
                      <a:pt x="268486" y="184999"/>
                    </a:cubicBezTo>
                    <a:cubicBezTo>
                      <a:pt x="264486" y="195476"/>
                      <a:pt x="260200" y="206525"/>
                      <a:pt x="256199" y="217003"/>
                    </a:cubicBezTo>
                    <a:cubicBezTo>
                      <a:pt x="262391" y="225194"/>
                      <a:pt x="268391" y="232148"/>
                      <a:pt x="273154" y="239863"/>
                    </a:cubicBezTo>
                    <a:cubicBezTo>
                      <a:pt x="279154" y="249483"/>
                      <a:pt x="278869" y="254341"/>
                      <a:pt x="270011" y="261199"/>
                    </a:cubicBezTo>
                    <a:cubicBezTo>
                      <a:pt x="257152" y="271200"/>
                      <a:pt x="243341" y="279963"/>
                      <a:pt x="229720" y="289012"/>
                    </a:cubicBezTo>
                    <a:cubicBezTo>
                      <a:pt x="222766" y="293584"/>
                      <a:pt x="216956" y="291203"/>
                      <a:pt x="212385" y="284630"/>
                    </a:cubicBezTo>
                    <a:cubicBezTo>
                      <a:pt x="208765" y="279582"/>
                      <a:pt x="204859" y="274724"/>
                      <a:pt x="201240" y="270057"/>
                    </a:cubicBezTo>
                    <a:cubicBezTo>
                      <a:pt x="189334" y="274629"/>
                      <a:pt x="178190" y="278915"/>
                      <a:pt x="166950" y="283297"/>
                    </a:cubicBezTo>
                    <a:cubicBezTo>
                      <a:pt x="166950" y="290345"/>
                      <a:pt x="167045" y="297013"/>
                      <a:pt x="166950" y="303680"/>
                    </a:cubicBezTo>
                    <a:cubicBezTo>
                      <a:pt x="166664" y="315110"/>
                      <a:pt x="164378" y="317301"/>
                      <a:pt x="153710" y="318158"/>
                    </a:cubicBezTo>
                    <a:cubicBezTo>
                      <a:pt x="134375" y="319682"/>
                      <a:pt x="116468" y="314063"/>
                      <a:pt x="98656" y="307776"/>
                    </a:cubicBezTo>
                    <a:cubicBezTo>
                      <a:pt x="91702" y="305300"/>
                      <a:pt x="90369" y="300347"/>
                      <a:pt x="92084" y="293870"/>
                    </a:cubicBezTo>
                    <a:cubicBezTo>
                      <a:pt x="94179" y="285964"/>
                      <a:pt x="96465" y="278153"/>
                      <a:pt x="98370" y="271486"/>
                    </a:cubicBezTo>
                    <a:cubicBezTo>
                      <a:pt x="85797" y="258913"/>
                      <a:pt x="73986" y="247007"/>
                      <a:pt x="60746" y="233767"/>
                    </a:cubicBezTo>
                    <a:cubicBezTo>
                      <a:pt x="55603" y="236720"/>
                      <a:pt x="49126" y="240625"/>
                      <a:pt x="42649" y="244340"/>
                    </a:cubicBezTo>
                    <a:cubicBezTo>
                      <a:pt x="32457" y="250150"/>
                      <a:pt x="27313" y="249483"/>
                      <a:pt x="22932" y="239291"/>
                    </a:cubicBezTo>
                    <a:cubicBezTo>
                      <a:pt x="16265" y="223766"/>
                      <a:pt x="10645" y="207859"/>
                      <a:pt x="5406" y="191857"/>
                    </a:cubicBezTo>
                    <a:cubicBezTo>
                      <a:pt x="2929" y="184332"/>
                      <a:pt x="7025" y="178998"/>
                      <a:pt x="15884" y="175569"/>
                    </a:cubicBezTo>
                    <a:cubicBezTo>
                      <a:pt x="19027" y="174426"/>
                      <a:pt x="22456" y="174045"/>
                      <a:pt x="25694" y="173188"/>
                    </a:cubicBezTo>
                    <a:cubicBezTo>
                      <a:pt x="28838" y="172331"/>
                      <a:pt x="31981" y="171188"/>
                      <a:pt x="35600" y="170045"/>
                    </a:cubicBezTo>
                    <a:cubicBezTo>
                      <a:pt x="33314" y="155948"/>
                      <a:pt x="31028" y="142327"/>
                      <a:pt x="28552" y="127468"/>
                    </a:cubicBezTo>
                    <a:cubicBezTo>
                      <a:pt x="22932" y="126325"/>
                      <a:pt x="16836" y="125182"/>
                      <a:pt x="10931" y="123658"/>
                    </a:cubicBezTo>
                    <a:cubicBezTo>
                      <a:pt x="1215" y="121181"/>
                      <a:pt x="-2119" y="117276"/>
                      <a:pt x="1310" y="108323"/>
                    </a:cubicBezTo>
                    <a:cubicBezTo>
                      <a:pt x="7120" y="93083"/>
                      <a:pt x="13883" y="78128"/>
                      <a:pt x="21408" y="63555"/>
                    </a:cubicBezTo>
                    <a:cubicBezTo>
                      <a:pt x="25313" y="55935"/>
                      <a:pt x="30171" y="55268"/>
                      <a:pt x="38648" y="59459"/>
                    </a:cubicBezTo>
                    <a:cubicBezTo>
                      <a:pt x="47221" y="63650"/>
                      <a:pt x="55412" y="68699"/>
                      <a:pt x="63794" y="73461"/>
                    </a:cubicBezTo>
                    <a:cubicBezTo>
                      <a:pt x="72938" y="66698"/>
                      <a:pt x="81320" y="60412"/>
                      <a:pt x="89512" y="54316"/>
                    </a:cubicBezTo>
                    <a:cubicBezTo>
                      <a:pt x="88369" y="43838"/>
                      <a:pt x="86464" y="33837"/>
                      <a:pt x="86273" y="23836"/>
                    </a:cubicBezTo>
                    <a:cubicBezTo>
                      <a:pt x="85988" y="11834"/>
                      <a:pt x="88178" y="9929"/>
                      <a:pt x="99989" y="7834"/>
                    </a:cubicBezTo>
                    <a:cubicBezTo>
                      <a:pt x="110943" y="5834"/>
                      <a:pt x="121802" y="3548"/>
                      <a:pt x="132660" y="1643"/>
                    </a:cubicBezTo>
                    <a:cubicBezTo>
                      <a:pt x="136946" y="881"/>
                      <a:pt x="141232" y="595"/>
                      <a:pt x="145519" y="119"/>
                    </a:cubicBezTo>
                    <a:cubicBezTo>
                      <a:pt x="152948" y="-643"/>
                      <a:pt x="157425" y="2214"/>
                      <a:pt x="158473" y="10120"/>
                    </a:cubicBezTo>
                    <a:cubicBezTo>
                      <a:pt x="159330" y="16787"/>
                      <a:pt x="160759" y="23360"/>
                      <a:pt x="162092" y="30980"/>
                    </a:cubicBezTo>
                    <a:cubicBezTo>
                      <a:pt x="174094" y="33551"/>
                      <a:pt x="186095" y="36218"/>
                      <a:pt x="198287" y="38885"/>
                    </a:cubicBezTo>
                    <a:cubicBezTo>
                      <a:pt x="203050" y="32123"/>
                      <a:pt x="207145" y="25646"/>
                      <a:pt x="212003" y="19740"/>
                    </a:cubicBezTo>
                    <a:cubicBezTo>
                      <a:pt x="217528" y="13073"/>
                      <a:pt x="223053" y="11644"/>
                      <a:pt x="229720" y="16025"/>
                    </a:cubicBezTo>
                    <a:cubicBezTo>
                      <a:pt x="246674" y="27170"/>
                      <a:pt x="263534" y="38314"/>
                      <a:pt x="279631" y="50601"/>
                    </a:cubicBezTo>
                    <a:cubicBezTo>
                      <a:pt x="291061" y="59269"/>
                      <a:pt x="290584" y="62698"/>
                      <a:pt x="280203" y="72128"/>
                    </a:cubicBezTo>
                    <a:cubicBezTo>
                      <a:pt x="273059" y="78605"/>
                      <a:pt x="265534" y="84605"/>
                      <a:pt x="257247" y="91654"/>
                    </a:cubicBezTo>
                    <a:close/>
                  </a:path>
                </a:pathLst>
              </a:custGeom>
              <a:noFill/>
              <a:ln w="190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 noProof="0" dirty="0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A1BDE5B2-058B-35A5-0174-0D8B5B85C88F}"/>
                  </a:ext>
                </a:extLst>
              </p:cNvPr>
              <p:cNvSpPr/>
              <p:nvPr/>
            </p:nvSpPr>
            <p:spPr>
              <a:xfrm>
                <a:off x="8151396" y="3139724"/>
                <a:ext cx="128494" cy="127636"/>
              </a:xfrm>
              <a:custGeom>
                <a:avLst/>
                <a:gdLst>
                  <a:gd name="connsiteX0" fmla="*/ 128400 w 128494"/>
                  <a:gd name="connsiteY0" fmla="*/ 62294 h 127636"/>
                  <a:gd name="connsiteX1" fmla="*/ 65058 w 128494"/>
                  <a:gd name="connsiteY1" fmla="*/ 127636 h 127636"/>
                  <a:gd name="connsiteX2" fmla="*/ 2 w 128494"/>
                  <a:gd name="connsiteY2" fmla="*/ 65819 h 127636"/>
                  <a:gd name="connsiteX3" fmla="*/ 62486 w 128494"/>
                  <a:gd name="connsiteY3" fmla="*/ 1 h 127636"/>
                  <a:gd name="connsiteX4" fmla="*/ 128495 w 128494"/>
                  <a:gd name="connsiteY4" fmla="*/ 62294 h 127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94" h="127636">
                    <a:moveTo>
                      <a:pt x="128400" y="62294"/>
                    </a:moveTo>
                    <a:cubicBezTo>
                      <a:pt x="128400" y="98394"/>
                      <a:pt x="100205" y="127541"/>
                      <a:pt x="65058" y="127636"/>
                    </a:cubicBezTo>
                    <a:cubicBezTo>
                      <a:pt x="29339" y="127731"/>
                      <a:pt x="288" y="100109"/>
                      <a:pt x="2" y="65819"/>
                    </a:cubicBezTo>
                    <a:cubicBezTo>
                      <a:pt x="-283" y="28957"/>
                      <a:pt x="27053" y="191"/>
                      <a:pt x="62486" y="1"/>
                    </a:cubicBezTo>
                    <a:cubicBezTo>
                      <a:pt x="99539" y="-190"/>
                      <a:pt x="128495" y="27147"/>
                      <a:pt x="128495" y="62294"/>
                    </a:cubicBezTo>
                    <a:close/>
                  </a:path>
                </a:pathLst>
              </a:custGeom>
              <a:noFill/>
              <a:ln w="190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 noProof="0" dirty="0"/>
              </a:p>
            </p:txBody>
          </p:sp>
        </p:grp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DA2EE59-AA00-1F89-D1FE-1C1589631D0A}"/>
              </a:ext>
            </a:extLst>
          </p:cNvPr>
          <p:cNvGrpSpPr/>
          <p:nvPr/>
        </p:nvGrpSpPr>
        <p:grpSpPr>
          <a:xfrm>
            <a:off x="2565378" y="1455509"/>
            <a:ext cx="488373" cy="412071"/>
            <a:chOff x="7816871" y="3526769"/>
            <a:chExt cx="300047" cy="245087"/>
          </a:xfrm>
        </p:grpSpPr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0608CFE0-3F3B-227C-C766-0972D3BE4ED4}"/>
                </a:ext>
              </a:extLst>
            </p:cNvPr>
            <p:cNvSpPr/>
            <p:nvPr/>
          </p:nvSpPr>
          <p:spPr>
            <a:xfrm>
              <a:off x="7816871" y="3526769"/>
              <a:ext cx="261249" cy="245087"/>
            </a:xfrm>
            <a:custGeom>
              <a:avLst/>
              <a:gdLst>
                <a:gd name="connsiteX0" fmla="*/ 260423 w 261249"/>
                <a:gd name="connsiteY0" fmla="*/ 97566 h 245087"/>
                <a:gd name="connsiteX1" fmla="*/ 260995 w 261249"/>
                <a:gd name="connsiteY1" fmla="*/ 227106 h 245087"/>
                <a:gd name="connsiteX2" fmla="*/ 258233 w 261249"/>
                <a:gd name="connsiteY2" fmla="*/ 242060 h 245087"/>
                <a:gd name="connsiteX3" fmla="*/ 240421 w 261249"/>
                <a:gd name="connsiteY3" fmla="*/ 244442 h 245087"/>
                <a:gd name="connsiteX4" fmla="*/ 29156 w 261249"/>
                <a:gd name="connsiteY4" fmla="*/ 243108 h 245087"/>
                <a:gd name="connsiteX5" fmla="*/ 16393 w 261249"/>
                <a:gd name="connsiteY5" fmla="*/ 240155 h 245087"/>
                <a:gd name="connsiteX6" fmla="*/ 14202 w 261249"/>
                <a:gd name="connsiteY6" fmla="*/ 230726 h 245087"/>
                <a:gd name="connsiteX7" fmla="*/ 105 w 261249"/>
                <a:gd name="connsiteY7" fmla="*/ 18413 h 245087"/>
                <a:gd name="connsiteX8" fmla="*/ 3915 w 261249"/>
                <a:gd name="connsiteY8" fmla="*/ 2888 h 245087"/>
                <a:gd name="connsiteX9" fmla="*/ 248898 w 261249"/>
                <a:gd name="connsiteY9" fmla="*/ 5459 h 245087"/>
                <a:gd name="connsiteX10" fmla="*/ 256137 w 261249"/>
                <a:gd name="connsiteY10" fmla="*/ 7650 h 24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1249" h="245087">
                  <a:moveTo>
                    <a:pt x="260423" y="97566"/>
                  </a:moveTo>
                  <a:cubicBezTo>
                    <a:pt x="261280" y="145953"/>
                    <a:pt x="261471" y="178719"/>
                    <a:pt x="260995" y="227106"/>
                  </a:cubicBezTo>
                  <a:cubicBezTo>
                    <a:pt x="260995" y="232250"/>
                    <a:pt x="260804" y="237679"/>
                    <a:pt x="258233" y="242060"/>
                  </a:cubicBezTo>
                  <a:cubicBezTo>
                    <a:pt x="255661" y="246442"/>
                    <a:pt x="245469" y="244918"/>
                    <a:pt x="240421" y="244442"/>
                  </a:cubicBezTo>
                  <a:cubicBezTo>
                    <a:pt x="170221" y="237679"/>
                    <a:pt x="99451" y="237203"/>
                    <a:pt x="29156" y="243108"/>
                  </a:cubicBezTo>
                  <a:cubicBezTo>
                    <a:pt x="24584" y="243489"/>
                    <a:pt x="19346" y="243584"/>
                    <a:pt x="16393" y="240155"/>
                  </a:cubicBezTo>
                  <a:cubicBezTo>
                    <a:pt x="14297" y="237584"/>
                    <a:pt x="14202" y="233964"/>
                    <a:pt x="14202" y="230726"/>
                  </a:cubicBezTo>
                  <a:cubicBezTo>
                    <a:pt x="13726" y="157764"/>
                    <a:pt x="6201" y="75182"/>
                    <a:pt x="105" y="18413"/>
                  </a:cubicBezTo>
                  <a:cubicBezTo>
                    <a:pt x="-752" y="10698"/>
                    <a:pt x="3915" y="10603"/>
                    <a:pt x="3915" y="2888"/>
                  </a:cubicBezTo>
                  <a:cubicBezTo>
                    <a:pt x="85545" y="-1684"/>
                    <a:pt x="167364" y="-827"/>
                    <a:pt x="248898" y="5459"/>
                  </a:cubicBezTo>
                  <a:cubicBezTo>
                    <a:pt x="251470" y="5650"/>
                    <a:pt x="254232" y="5936"/>
                    <a:pt x="256137" y="765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 noProof="0" dirty="0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B38576BA-66DA-2CD5-125D-E600BE8E7DCD}"/>
                </a:ext>
              </a:extLst>
            </p:cNvPr>
            <p:cNvSpPr/>
            <p:nvPr/>
          </p:nvSpPr>
          <p:spPr>
            <a:xfrm>
              <a:off x="7867269" y="3528895"/>
              <a:ext cx="249649" cy="182552"/>
            </a:xfrm>
            <a:custGeom>
              <a:avLst/>
              <a:gdLst>
                <a:gd name="connsiteX0" fmla="*/ 0 w 249649"/>
                <a:gd name="connsiteY0" fmla="*/ 100393 h 182552"/>
                <a:gd name="connsiteX1" fmla="*/ 76009 w 249649"/>
                <a:gd name="connsiteY1" fmla="*/ 179546 h 182552"/>
                <a:gd name="connsiteX2" fmla="*/ 82201 w 249649"/>
                <a:gd name="connsiteY2" fmla="*/ 182499 h 182552"/>
                <a:gd name="connsiteX3" fmla="*/ 86106 w 249649"/>
                <a:gd name="connsiteY3" fmla="*/ 179737 h 182552"/>
                <a:gd name="connsiteX4" fmla="*/ 249650 w 249649"/>
                <a:gd name="connsiteY4" fmla="*/ 0 h 182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649" h="182552">
                  <a:moveTo>
                    <a:pt x="0" y="100393"/>
                  </a:moveTo>
                  <a:cubicBezTo>
                    <a:pt x="24098" y="127921"/>
                    <a:pt x="49435" y="154400"/>
                    <a:pt x="76009" y="179546"/>
                  </a:cubicBezTo>
                  <a:cubicBezTo>
                    <a:pt x="77724" y="181166"/>
                    <a:pt x="79820" y="182880"/>
                    <a:pt x="82201" y="182499"/>
                  </a:cubicBezTo>
                  <a:cubicBezTo>
                    <a:pt x="83820" y="182213"/>
                    <a:pt x="85058" y="180880"/>
                    <a:pt x="86106" y="179737"/>
                  </a:cubicBezTo>
                  <a:lnTo>
                    <a:pt x="24965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 noProof="0" dirty="0"/>
            </a:p>
          </p:txBody>
        </p:sp>
      </p:grpSp>
      <p:pic>
        <p:nvPicPr>
          <p:cNvPr id="25" name="Image 24" descr="Une image contenant art, conception&#10;&#10;Le contenu généré par l’IA peut être incorrect.">
            <a:extLst>
              <a:ext uri="{FF2B5EF4-FFF2-40B4-BE49-F238E27FC236}">
                <a16:creationId xmlns:a16="http://schemas.microsoft.com/office/drawing/2014/main" id="{80EBA78E-F560-6103-F9FC-D5C9BE586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7"/>
          <a:stretch/>
        </p:blipFill>
        <p:spPr>
          <a:xfrm>
            <a:off x="8150396" y="922402"/>
            <a:ext cx="3045396" cy="487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5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ED994-A399-C676-898F-9E06B69E0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D703547-A22E-3DFE-8AB6-82853AE2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fr-FR" noProof="0" smtClean="0"/>
              <a:t>17</a:t>
            </a:fld>
            <a:endParaRPr lang="fr-FR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92D70D7-91C3-E70F-C953-62351D0C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BFEDA4A-479B-BE72-3F04-2616FA80270A}"/>
              </a:ext>
            </a:extLst>
          </p:cNvPr>
          <p:cNvSpPr txBox="1">
            <a:spLocks/>
          </p:cNvSpPr>
          <p:nvPr/>
        </p:nvSpPr>
        <p:spPr>
          <a:xfrm>
            <a:off x="464879" y="394871"/>
            <a:ext cx="5964495" cy="677108"/>
          </a:xfrm>
          <a:prstGeom prst="rect">
            <a:avLst/>
          </a:prstGeom>
        </p:spPr>
        <p:txBody>
          <a:bodyPr vert="horz" lIns="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1D1E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2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kern="1200" smtClean="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400" kern="1200">
                <a:solidFill>
                  <a:srgbClr val="1D1E1C"/>
                </a:solidFill>
                <a:latin typeface="+mn-lt"/>
                <a:ea typeface="+mn-ea"/>
                <a:cs typeface="+mn-cs"/>
              </a:defRPr>
            </a:lvl3pPr>
            <a:lvl4pPr marL="44767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rgbClr val="1D1E1C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1000" b="1" kern="120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3800" dirty="0">
                <a:solidFill>
                  <a:schemeClr val="accent1"/>
                </a:solidFill>
                <a:latin typeface="Trebuchet MS" panose="020B0603020202020204" pitchFamily="34" charset="0"/>
              </a:rPr>
              <a:t>Bibliographie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D258A2B8-C3E5-FA94-0252-FBAF62E5DB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880" y="1071979"/>
            <a:ext cx="2411670" cy="60667"/>
          </a:xfrm>
          <a:prstGeom prst="rect">
            <a:avLst/>
          </a:prstGeom>
        </p:spPr>
      </p:pic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2A449C91-3A50-15B9-A1FD-D8E06B752CFE}"/>
              </a:ext>
            </a:extLst>
          </p:cNvPr>
          <p:cNvSpPr txBox="1">
            <a:spLocks/>
          </p:cNvSpPr>
          <p:nvPr/>
        </p:nvSpPr>
        <p:spPr>
          <a:xfrm>
            <a:off x="272845" y="1438788"/>
            <a:ext cx="11919155" cy="467230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1D1E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2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kern="1200" smtClean="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400" kern="1200">
                <a:solidFill>
                  <a:srgbClr val="1D1E1C"/>
                </a:solidFill>
                <a:latin typeface="+mn-lt"/>
                <a:ea typeface="+mn-ea"/>
                <a:cs typeface="+mn-cs"/>
              </a:defRPr>
            </a:lvl3pPr>
            <a:lvl4pPr marL="44767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rgbClr val="1D1E1C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1000" b="1" kern="1200">
                <a:solidFill>
                  <a:srgbClr val="0A008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fr-FR" sz="1600" noProof="0" dirty="0" err="1">
                <a:latin typeface="Trebuchet MS"/>
              </a:rPr>
              <a:t>Arnst</a:t>
            </a:r>
            <a:r>
              <a:rPr lang="fr-FR" sz="1600" noProof="0" dirty="0">
                <a:latin typeface="Trebuchet MS"/>
              </a:rPr>
              <a:t>, M., </a:t>
            </a:r>
            <a:r>
              <a:rPr lang="fr-FR" sz="1600" noProof="0" dirty="0" err="1">
                <a:latin typeface="Trebuchet MS"/>
              </a:rPr>
              <a:t>Clouteau</a:t>
            </a:r>
            <a:r>
              <a:rPr lang="fr-FR" sz="1600" noProof="0" dirty="0">
                <a:latin typeface="Trebuchet MS"/>
              </a:rPr>
              <a:t>, D., Chebli, H., Othman, R., &amp; </a:t>
            </a:r>
            <a:r>
              <a:rPr lang="fr-FR" sz="1600" noProof="0" dirty="0" err="1">
                <a:latin typeface="Trebuchet MS"/>
              </a:rPr>
              <a:t>Degrande</a:t>
            </a:r>
            <a:r>
              <a:rPr lang="fr-FR" sz="1600" noProof="0" dirty="0">
                <a:latin typeface="Trebuchet MS"/>
              </a:rPr>
              <a:t>, G. (2006). A non-</a:t>
            </a:r>
            <a:r>
              <a:rPr lang="fr-FR" sz="1600" noProof="0" dirty="0" err="1">
                <a:latin typeface="Trebuchet MS"/>
              </a:rPr>
              <a:t>parametric</a:t>
            </a:r>
            <a:r>
              <a:rPr lang="fr-FR" sz="1600" noProof="0" dirty="0">
                <a:latin typeface="Trebuchet MS"/>
              </a:rPr>
              <a:t> </a:t>
            </a:r>
            <a:r>
              <a:rPr lang="fr-FR" sz="1600" noProof="0" dirty="0" err="1">
                <a:latin typeface="Trebuchet MS"/>
              </a:rPr>
              <a:t>probabilistic</a:t>
            </a:r>
            <a:r>
              <a:rPr lang="fr-FR" sz="1600" noProof="0" dirty="0">
                <a:latin typeface="Trebuchet MS"/>
              </a:rPr>
              <a:t> model for </a:t>
            </a:r>
            <a:r>
              <a:rPr lang="fr-FR" sz="1600" noProof="0" dirty="0" err="1">
                <a:latin typeface="Trebuchet MS"/>
              </a:rPr>
              <a:t>ground</a:t>
            </a:r>
            <a:r>
              <a:rPr lang="fr-FR" sz="1600" noProof="0" dirty="0">
                <a:latin typeface="Trebuchet MS"/>
              </a:rPr>
              <a:t>-borne vibrations in buildings. </a:t>
            </a:r>
            <a:r>
              <a:rPr lang="fr-FR" sz="1600" noProof="0" dirty="0" err="1">
                <a:latin typeface="Trebuchet MS"/>
              </a:rPr>
              <a:t>Probabilistic</a:t>
            </a:r>
            <a:r>
              <a:rPr lang="fr-FR" sz="1600" noProof="0" dirty="0">
                <a:latin typeface="Trebuchet MS"/>
              </a:rPr>
              <a:t> Engineering </a:t>
            </a:r>
            <a:r>
              <a:rPr lang="fr-FR" sz="1600" noProof="0" dirty="0" err="1">
                <a:latin typeface="Trebuchet MS"/>
              </a:rPr>
              <a:t>Mechanics</a:t>
            </a:r>
            <a:r>
              <a:rPr lang="fr-FR" sz="1600" noProof="0" dirty="0">
                <a:latin typeface="Trebuchet MS"/>
              </a:rPr>
              <a:t>, 21, 18–34.</a:t>
            </a:r>
          </a:p>
          <a:p>
            <a:pPr marL="0" lvl="2" indent="0">
              <a:buNone/>
            </a:pPr>
            <a:endParaRPr lang="fr-FR" sz="1600" noProof="0" dirty="0">
              <a:latin typeface="Trebuchet MS"/>
            </a:endParaRPr>
          </a:p>
          <a:p>
            <a:pPr marL="0" lvl="2" indent="0">
              <a:buNone/>
            </a:pPr>
            <a:r>
              <a:rPr lang="fr-FR" sz="1600" noProof="0" dirty="0">
                <a:latin typeface="Trebuchet MS"/>
              </a:rPr>
              <a:t>Brisson, A., Chazot, J.-D., </a:t>
            </a:r>
            <a:r>
              <a:rPr lang="fr-FR" sz="1600" noProof="0" dirty="0" err="1">
                <a:latin typeface="Trebuchet MS"/>
              </a:rPr>
              <a:t>Perrey-Debain</a:t>
            </a:r>
            <a:r>
              <a:rPr lang="fr-FR" sz="1600" noProof="0" dirty="0">
                <a:latin typeface="Trebuchet MS"/>
              </a:rPr>
              <a:t>, E., </a:t>
            </a:r>
            <a:r>
              <a:rPr lang="fr-FR" sz="1600" noProof="0" dirty="0" err="1">
                <a:latin typeface="Trebuchet MS"/>
              </a:rPr>
              <a:t>Coquel</a:t>
            </a:r>
            <a:r>
              <a:rPr lang="fr-FR" sz="1600" noProof="0" dirty="0">
                <a:latin typeface="Trebuchet MS"/>
              </a:rPr>
              <a:t>, G., Guigou-Carter, C., &amp; Jean, P. (2024). Spectral </a:t>
            </a:r>
            <a:r>
              <a:rPr lang="fr-FR" sz="1600" noProof="0" dirty="0" err="1">
                <a:latin typeface="Trebuchet MS"/>
              </a:rPr>
              <a:t>Element</a:t>
            </a:r>
            <a:r>
              <a:rPr lang="fr-FR" sz="1600" noProof="0" dirty="0">
                <a:latin typeface="Trebuchet MS"/>
              </a:rPr>
              <a:t> Method for </a:t>
            </a:r>
            <a:r>
              <a:rPr lang="fr-FR" sz="1600" noProof="0" dirty="0" err="1">
                <a:latin typeface="Trebuchet MS"/>
              </a:rPr>
              <a:t>predicting</a:t>
            </a:r>
            <a:r>
              <a:rPr lang="fr-FR" sz="1600" noProof="0" dirty="0">
                <a:latin typeface="Trebuchet MS"/>
              </a:rPr>
              <a:t> </a:t>
            </a:r>
            <a:r>
              <a:rPr lang="fr-FR" sz="1600" noProof="0" dirty="0" err="1">
                <a:latin typeface="Trebuchet MS"/>
              </a:rPr>
              <a:t>ground</a:t>
            </a:r>
            <a:r>
              <a:rPr lang="fr-FR" sz="1600" noProof="0" dirty="0">
                <a:latin typeface="Trebuchet MS"/>
              </a:rPr>
              <a:t>-borne vibrations in buildings. </a:t>
            </a:r>
            <a:r>
              <a:rPr lang="fr-FR" sz="1600" noProof="0" dirty="0" err="1">
                <a:latin typeface="Trebuchet MS"/>
              </a:rPr>
              <a:t>Proceedings</a:t>
            </a:r>
            <a:r>
              <a:rPr lang="fr-FR" sz="1600" noProof="0" dirty="0">
                <a:latin typeface="Trebuchet MS"/>
              </a:rPr>
              <a:t> ICSV30. </a:t>
            </a:r>
          </a:p>
          <a:p>
            <a:pPr marL="0" lvl="2" indent="0">
              <a:buNone/>
            </a:pPr>
            <a:endParaRPr lang="fr-FR" sz="1600" noProof="0" dirty="0">
              <a:latin typeface="Trebuchet MS"/>
            </a:endParaRPr>
          </a:p>
          <a:p>
            <a:pPr marL="0" lvl="2" indent="0">
              <a:buNone/>
            </a:pPr>
            <a:r>
              <a:rPr lang="fr-FR" sz="1600" noProof="0" dirty="0" err="1">
                <a:latin typeface="Trebuchet MS"/>
              </a:rPr>
              <a:t>Coquel</a:t>
            </a:r>
            <a:r>
              <a:rPr lang="fr-FR" sz="1600" noProof="0" dirty="0">
                <a:latin typeface="Trebuchet MS"/>
              </a:rPr>
              <a:t>, G., Guigou-Carter, C., &amp; Jean, P. (2021). Importance of a </a:t>
            </a:r>
            <a:r>
              <a:rPr lang="fr-FR" sz="1600" noProof="0" dirty="0" err="1">
                <a:latin typeface="Trebuchet MS"/>
              </a:rPr>
              <a:t>detailed</a:t>
            </a:r>
            <a:r>
              <a:rPr lang="fr-FR" sz="1600" noProof="0" dirty="0">
                <a:latin typeface="Trebuchet MS"/>
              </a:rPr>
              <a:t> </a:t>
            </a:r>
            <a:r>
              <a:rPr lang="fr-FR" sz="1600" noProof="0" dirty="0" err="1">
                <a:latin typeface="Trebuchet MS"/>
              </a:rPr>
              <a:t>vibratory</a:t>
            </a:r>
            <a:r>
              <a:rPr lang="fr-FR" sz="1600" noProof="0" dirty="0">
                <a:latin typeface="Trebuchet MS"/>
              </a:rPr>
              <a:t> </a:t>
            </a:r>
            <a:r>
              <a:rPr lang="fr-FR" sz="1600" noProof="0" dirty="0" err="1">
                <a:latin typeface="Trebuchet MS"/>
              </a:rPr>
              <a:t>characterization</a:t>
            </a:r>
            <a:r>
              <a:rPr lang="fr-FR" sz="1600" noProof="0" dirty="0">
                <a:latin typeface="Trebuchet MS"/>
              </a:rPr>
              <a:t> of a railway line for the propagation of vibrations in an </a:t>
            </a:r>
            <a:r>
              <a:rPr lang="fr-FR" sz="1600" noProof="0" dirty="0" err="1">
                <a:latin typeface="Trebuchet MS"/>
              </a:rPr>
              <a:t>eco-neighborhood</a:t>
            </a:r>
            <a:r>
              <a:rPr lang="fr-FR" sz="1600" noProof="0" dirty="0">
                <a:latin typeface="Trebuchet MS"/>
              </a:rPr>
              <a:t>. Noise and Vibration Mitigation for Rail Transportation </a:t>
            </a:r>
            <a:r>
              <a:rPr lang="fr-FR" sz="1600" noProof="0" dirty="0" err="1">
                <a:latin typeface="Trebuchet MS"/>
              </a:rPr>
              <a:t>Systems</a:t>
            </a:r>
            <a:r>
              <a:rPr lang="fr-FR" sz="1600" noProof="0" dirty="0">
                <a:latin typeface="Trebuchet MS"/>
              </a:rPr>
              <a:t>: </a:t>
            </a:r>
            <a:r>
              <a:rPr lang="fr-FR" sz="1600" noProof="0" dirty="0" err="1">
                <a:latin typeface="Trebuchet MS"/>
              </a:rPr>
              <a:t>Proceedings</a:t>
            </a:r>
            <a:r>
              <a:rPr lang="fr-FR" sz="1600" noProof="0" dirty="0">
                <a:latin typeface="Trebuchet MS"/>
              </a:rPr>
              <a:t> of the 13th International Workshop on Railway Noise, 16-20 </a:t>
            </a:r>
            <a:r>
              <a:rPr lang="fr-FR" sz="1600" noProof="0" dirty="0" err="1">
                <a:latin typeface="Trebuchet MS"/>
              </a:rPr>
              <a:t>September</a:t>
            </a:r>
            <a:r>
              <a:rPr lang="fr-FR" sz="1600" noProof="0" dirty="0">
                <a:latin typeface="Trebuchet MS"/>
              </a:rPr>
              <a:t> 2019, </a:t>
            </a:r>
            <a:r>
              <a:rPr lang="fr-FR" sz="1600" noProof="0" dirty="0" err="1">
                <a:latin typeface="Trebuchet MS"/>
              </a:rPr>
              <a:t>Ghent</a:t>
            </a:r>
            <a:r>
              <a:rPr lang="fr-FR" sz="1600" noProof="0" dirty="0">
                <a:latin typeface="Trebuchet MS"/>
              </a:rPr>
              <a:t>, </a:t>
            </a:r>
            <a:r>
              <a:rPr lang="fr-FR" sz="1600" noProof="0" dirty="0" err="1">
                <a:latin typeface="Trebuchet MS"/>
              </a:rPr>
              <a:t>Belgium</a:t>
            </a:r>
            <a:r>
              <a:rPr lang="fr-FR" sz="1600" noProof="0" dirty="0">
                <a:latin typeface="Trebuchet MS"/>
              </a:rPr>
              <a:t>, (pp. 351–359).</a:t>
            </a:r>
          </a:p>
          <a:p>
            <a:pPr marL="0" lvl="2" indent="0">
              <a:buNone/>
            </a:pPr>
            <a:endParaRPr lang="fr-FR" sz="1600" noProof="0" dirty="0">
              <a:latin typeface="Trebuchet MS"/>
            </a:endParaRPr>
          </a:p>
          <a:p>
            <a:pPr marL="0" lvl="2" indent="0">
              <a:buNone/>
            </a:pPr>
            <a:r>
              <a:rPr lang="fr-FR" sz="1600" noProof="0" dirty="0" err="1">
                <a:latin typeface="Trebuchet MS"/>
              </a:rPr>
              <a:t>Nelain</a:t>
            </a:r>
            <a:r>
              <a:rPr lang="fr-FR" sz="1600" noProof="0" dirty="0">
                <a:latin typeface="Trebuchet MS"/>
              </a:rPr>
              <a:t>, B., Vincent, E. R., &amp; Jean, P. (2017). </a:t>
            </a:r>
            <a:r>
              <a:rPr lang="fr-FR" sz="1600" noProof="0" dirty="0" err="1">
                <a:latin typeface="Trebuchet MS"/>
              </a:rPr>
              <a:t>Comparison</a:t>
            </a:r>
            <a:r>
              <a:rPr lang="fr-FR" sz="1600" noProof="0" dirty="0">
                <a:latin typeface="Trebuchet MS"/>
              </a:rPr>
              <a:t> of 2.5 d and 3d </a:t>
            </a:r>
            <a:r>
              <a:rPr lang="fr-FR" sz="1600" noProof="0" dirty="0" err="1">
                <a:latin typeface="Trebuchet MS"/>
              </a:rPr>
              <a:t>approaches</a:t>
            </a:r>
            <a:r>
              <a:rPr lang="fr-FR" sz="1600" noProof="0" dirty="0">
                <a:latin typeface="Trebuchet MS"/>
              </a:rPr>
              <a:t> to model </a:t>
            </a:r>
            <a:r>
              <a:rPr lang="fr-FR" sz="1600" noProof="0" dirty="0" err="1">
                <a:latin typeface="Trebuchet MS"/>
              </a:rPr>
              <a:t>soil</a:t>
            </a:r>
            <a:r>
              <a:rPr lang="fr-FR" sz="1600" noProof="0" dirty="0">
                <a:latin typeface="Trebuchet MS"/>
              </a:rPr>
              <a:t> and structure borne vibration. ICRT, Chengdu.</a:t>
            </a:r>
          </a:p>
          <a:p>
            <a:pPr marL="0" lvl="2" indent="0">
              <a:buNone/>
            </a:pPr>
            <a:endParaRPr lang="fr-FR" sz="1600" noProof="0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3601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D836A42-3318-C4C5-8AB2-FB994E541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5136" y="2837337"/>
            <a:ext cx="4927566" cy="769441"/>
          </a:xfrm>
        </p:spPr>
        <p:txBody>
          <a:bodyPr/>
          <a:lstStyle/>
          <a:p>
            <a:r>
              <a:rPr lang="fr-FR" b="1" noProof="0" dirty="0" err="1"/>
              <a:t>Any</a:t>
            </a:r>
            <a:r>
              <a:rPr lang="fr-FR" b="1" noProof="0" dirty="0"/>
              <a:t> question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DE185D-6695-B070-B770-5DC5B221C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noProof="0" smtClean="0">
                <a:latin typeface="Trebuchet MS" panose="020B0603020202020204" pitchFamily="34" charset="0"/>
              </a:rPr>
              <a:t>18</a:t>
            </a:fld>
            <a:endParaRPr lang="fr-FR" noProof="0" dirty="0">
              <a:latin typeface="Trebuchet MS" panose="020B060302020202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3647A8F-6C9B-FCF9-31C7-C357D3474512}"/>
              </a:ext>
            </a:extLst>
          </p:cNvPr>
          <p:cNvGrpSpPr/>
          <p:nvPr/>
        </p:nvGrpSpPr>
        <p:grpSpPr>
          <a:xfrm>
            <a:off x="2169590" y="1829044"/>
            <a:ext cx="1437063" cy="1308856"/>
            <a:chOff x="7862354" y="883246"/>
            <a:chExt cx="520140" cy="473736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A8BE13E-83BE-ECCA-5B0D-574F280FF633}"/>
                </a:ext>
              </a:extLst>
            </p:cNvPr>
            <p:cNvSpPr/>
            <p:nvPr/>
          </p:nvSpPr>
          <p:spPr>
            <a:xfrm>
              <a:off x="7862354" y="883246"/>
              <a:ext cx="520140" cy="473736"/>
            </a:xfrm>
            <a:custGeom>
              <a:avLst/>
              <a:gdLst>
                <a:gd name="connsiteX0" fmla="*/ 32523 w 520140"/>
                <a:gd name="connsiteY0" fmla="*/ 472051 h 473736"/>
                <a:gd name="connsiteX1" fmla="*/ 37030 w 520140"/>
                <a:gd name="connsiteY1" fmla="*/ 473732 h 473736"/>
                <a:gd name="connsiteX2" fmla="*/ 131079 w 520140"/>
                <a:gd name="connsiteY2" fmla="*/ 431254 h 473736"/>
                <a:gd name="connsiteX3" fmla="*/ 170654 w 520140"/>
                <a:gd name="connsiteY3" fmla="*/ 388088 h 473736"/>
                <a:gd name="connsiteX4" fmla="*/ 232767 w 520140"/>
                <a:gd name="connsiteY4" fmla="*/ 353784 h 473736"/>
                <a:gd name="connsiteX5" fmla="*/ 342783 w 520140"/>
                <a:gd name="connsiteY5" fmla="*/ 348283 h 473736"/>
                <a:gd name="connsiteX6" fmla="*/ 433317 w 520140"/>
                <a:gd name="connsiteY6" fmla="*/ 334684 h 473736"/>
                <a:gd name="connsiteX7" fmla="*/ 512238 w 520140"/>
                <a:gd name="connsiteY7" fmla="*/ 254999 h 473736"/>
                <a:gd name="connsiteX8" fmla="*/ 518656 w 520140"/>
                <a:gd name="connsiteY8" fmla="*/ 143913 h 473736"/>
                <a:gd name="connsiteX9" fmla="*/ 469531 w 520140"/>
                <a:gd name="connsiteY9" fmla="*/ 20451 h 473736"/>
                <a:gd name="connsiteX10" fmla="*/ 369523 w 520140"/>
                <a:gd name="connsiteY10" fmla="*/ 52 h 473736"/>
                <a:gd name="connsiteX11" fmla="*/ 195102 w 520140"/>
                <a:gd name="connsiteY11" fmla="*/ 52 h 473736"/>
                <a:gd name="connsiteX12" fmla="*/ 98914 w 520140"/>
                <a:gd name="connsiteY12" fmla="*/ 12200 h 473736"/>
                <a:gd name="connsiteX13" fmla="*/ 16173 w 520140"/>
                <a:gd name="connsiteY13" fmla="*/ 85009 h 473736"/>
                <a:gd name="connsiteX14" fmla="*/ 2650 w 520140"/>
                <a:gd name="connsiteY14" fmla="*/ 145670 h 473736"/>
                <a:gd name="connsiteX15" fmla="*/ 53 w 520140"/>
                <a:gd name="connsiteY15" fmla="*/ 263097 h 473736"/>
                <a:gd name="connsiteX16" fmla="*/ 6088 w 520140"/>
                <a:gd name="connsiteY16" fmla="*/ 302902 h 473736"/>
                <a:gd name="connsiteX17" fmla="*/ 24959 w 520140"/>
                <a:gd name="connsiteY17" fmla="*/ 326356 h 473736"/>
                <a:gd name="connsiteX18" fmla="*/ 83405 w 520140"/>
                <a:gd name="connsiteY18" fmla="*/ 339421 h 473736"/>
                <a:gd name="connsiteX19" fmla="*/ 99907 w 520140"/>
                <a:gd name="connsiteY19" fmla="*/ 339039 h 473736"/>
                <a:gd name="connsiteX20" fmla="*/ 110986 w 520140"/>
                <a:gd name="connsiteY20" fmla="*/ 353860 h 473736"/>
                <a:gd name="connsiteX21" fmla="*/ 107547 w 520140"/>
                <a:gd name="connsiteY21" fmla="*/ 364327 h 473736"/>
                <a:gd name="connsiteX22" fmla="*/ 42607 w 520140"/>
                <a:gd name="connsiteY22" fmla="*/ 461432 h 473736"/>
                <a:gd name="connsiteX23" fmla="*/ 32676 w 520140"/>
                <a:gd name="connsiteY23" fmla="*/ 472051 h 4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0140" h="473736">
                  <a:moveTo>
                    <a:pt x="32523" y="472051"/>
                  </a:moveTo>
                  <a:cubicBezTo>
                    <a:pt x="34967" y="472968"/>
                    <a:pt x="36037" y="473808"/>
                    <a:pt x="37030" y="473732"/>
                  </a:cubicBezTo>
                  <a:cubicBezTo>
                    <a:pt x="72557" y="468766"/>
                    <a:pt x="103880" y="453792"/>
                    <a:pt x="131079" y="431254"/>
                  </a:cubicBezTo>
                  <a:cubicBezTo>
                    <a:pt x="145977" y="418877"/>
                    <a:pt x="158048" y="402986"/>
                    <a:pt x="170654" y="388088"/>
                  </a:cubicBezTo>
                  <a:cubicBezTo>
                    <a:pt x="187157" y="368682"/>
                    <a:pt x="205798" y="354624"/>
                    <a:pt x="232767" y="353784"/>
                  </a:cubicBezTo>
                  <a:cubicBezTo>
                    <a:pt x="269439" y="352714"/>
                    <a:pt x="306264" y="351568"/>
                    <a:pt x="342783" y="348283"/>
                  </a:cubicBezTo>
                  <a:cubicBezTo>
                    <a:pt x="373190" y="345533"/>
                    <a:pt x="403674" y="341636"/>
                    <a:pt x="433317" y="334684"/>
                  </a:cubicBezTo>
                  <a:cubicBezTo>
                    <a:pt x="474267" y="325058"/>
                    <a:pt x="502994" y="295414"/>
                    <a:pt x="512238" y="254999"/>
                  </a:cubicBezTo>
                  <a:cubicBezTo>
                    <a:pt x="520107" y="220390"/>
                    <a:pt x="521788" y="179210"/>
                    <a:pt x="518656" y="143913"/>
                  </a:cubicBezTo>
                  <a:cubicBezTo>
                    <a:pt x="515600" y="109686"/>
                    <a:pt x="505515" y="35196"/>
                    <a:pt x="469531" y="20451"/>
                  </a:cubicBezTo>
                  <a:cubicBezTo>
                    <a:pt x="437443" y="7234"/>
                    <a:pt x="404362" y="-101"/>
                    <a:pt x="369523" y="52"/>
                  </a:cubicBezTo>
                  <a:cubicBezTo>
                    <a:pt x="311383" y="358"/>
                    <a:pt x="253242" y="969"/>
                    <a:pt x="195102" y="52"/>
                  </a:cubicBezTo>
                  <a:cubicBezTo>
                    <a:pt x="162250" y="-559"/>
                    <a:pt x="130315" y="4254"/>
                    <a:pt x="98914" y="12200"/>
                  </a:cubicBezTo>
                  <a:cubicBezTo>
                    <a:pt x="59263" y="22208"/>
                    <a:pt x="28474" y="43906"/>
                    <a:pt x="16173" y="85009"/>
                  </a:cubicBezTo>
                  <a:cubicBezTo>
                    <a:pt x="10214" y="104873"/>
                    <a:pt x="4026" y="125195"/>
                    <a:pt x="2650" y="145670"/>
                  </a:cubicBezTo>
                  <a:cubicBezTo>
                    <a:pt x="-100" y="184711"/>
                    <a:pt x="-100" y="223980"/>
                    <a:pt x="53" y="263097"/>
                  </a:cubicBezTo>
                  <a:cubicBezTo>
                    <a:pt x="53" y="276391"/>
                    <a:pt x="3567" y="289684"/>
                    <a:pt x="6088" y="302902"/>
                  </a:cubicBezTo>
                  <a:cubicBezTo>
                    <a:pt x="8151" y="313827"/>
                    <a:pt x="15104" y="321314"/>
                    <a:pt x="24959" y="326356"/>
                  </a:cubicBezTo>
                  <a:cubicBezTo>
                    <a:pt x="43295" y="335830"/>
                    <a:pt x="62701" y="340414"/>
                    <a:pt x="83405" y="339421"/>
                  </a:cubicBezTo>
                  <a:cubicBezTo>
                    <a:pt x="88906" y="339192"/>
                    <a:pt x="94483" y="338580"/>
                    <a:pt x="99907" y="339039"/>
                  </a:cubicBezTo>
                  <a:cubicBezTo>
                    <a:pt x="109228" y="339803"/>
                    <a:pt x="112743" y="344769"/>
                    <a:pt x="110986" y="353860"/>
                  </a:cubicBezTo>
                  <a:cubicBezTo>
                    <a:pt x="110298" y="357451"/>
                    <a:pt x="108999" y="360966"/>
                    <a:pt x="107547" y="364327"/>
                  </a:cubicBezTo>
                  <a:cubicBezTo>
                    <a:pt x="92420" y="401076"/>
                    <a:pt x="70341" y="433164"/>
                    <a:pt x="42607" y="461432"/>
                  </a:cubicBezTo>
                  <a:cubicBezTo>
                    <a:pt x="39322" y="464793"/>
                    <a:pt x="36267" y="468231"/>
                    <a:pt x="32676" y="472051"/>
                  </a:cubicBezTo>
                  <a:close/>
                </a:path>
              </a:pathLst>
            </a:custGeom>
            <a:noFill/>
            <a:ln w="19099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 noProof="0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423B481A-CD89-7685-7803-3314814BEBEE}"/>
                </a:ext>
              </a:extLst>
            </p:cNvPr>
            <p:cNvSpPr/>
            <p:nvPr/>
          </p:nvSpPr>
          <p:spPr>
            <a:xfrm>
              <a:off x="8081905" y="957253"/>
              <a:ext cx="86102" cy="212621"/>
            </a:xfrm>
            <a:custGeom>
              <a:avLst/>
              <a:gdLst>
                <a:gd name="connsiteX0" fmla="*/ 22844 w 86102"/>
                <a:gd name="connsiteY0" fmla="*/ 125449 h 212621"/>
                <a:gd name="connsiteX1" fmla="*/ 26052 w 86102"/>
                <a:gd name="connsiteY1" fmla="*/ 108182 h 212621"/>
                <a:gd name="connsiteX2" fmla="*/ 34074 w 86102"/>
                <a:gd name="connsiteY2" fmla="*/ 93437 h 212621"/>
                <a:gd name="connsiteX3" fmla="*/ 44541 w 86102"/>
                <a:gd name="connsiteY3" fmla="*/ 80449 h 212621"/>
                <a:gd name="connsiteX4" fmla="*/ 55008 w 86102"/>
                <a:gd name="connsiteY4" fmla="*/ 68454 h 212621"/>
                <a:gd name="connsiteX5" fmla="*/ 63030 w 86102"/>
                <a:gd name="connsiteY5" fmla="*/ 56460 h 212621"/>
                <a:gd name="connsiteX6" fmla="*/ 66239 w 86102"/>
                <a:gd name="connsiteY6" fmla="*/ 43777 h 212621"/>
                <a:gd name="connsiteX7" fmla="*/ 61960 w 86102"/>
                <a:gd name="connsiteY7" fmla="*/ 31400 h 212621"/>
                <a:gd name="connsiteX8" fmla="*/ 50500 w 86102"/>
                <a:gd name="connsiteY8" fmla="*/ 25594 h 212621"/>
                <a:gd name="connsiteX9" fmla="*/ 35984 w 86102"/>
                <a:gd name="connsiteY9" fmla="*/ 29872 h 212621"/>
                <a:gd name="connsiteX10" fmla="*/ 27427 w 86102"/>
                <a:gd name="connsiteY10" fmla="*/ 40645 h 212621"/>
                <a:gd name="connsiteX11" fmla="*/ 22767 w 86102"/>
                <a:gd name="connsiteY11" fmla="*/ 54702 h 212621"/>
                <a:gd name="connsiteX12" fmla="*/ 19711 w 86102"/>
                <a:gd name="connsiteY12" fmla="*/ 68760 h 212621"/>
                <a:gd name="connsiteX13" fmla="*/ 16273 w 86102"/>
                <a:gd name="connsiteY13" fmla="*/ 79532 h 212621"/>
                <a:gd name="connsiteX14" fmla="*/ 10467 w 86102"/>
                <a:gd name="connsiteY14" fmla="*/ 83811 h 212621"/>
                <a:gd name="connsiteX15" fmla="*/ 5119 w 86102"/>
                <a:gd name="connsiteY15" fmla="*/ 81977 h 212621"/>
                <a:gd name="connsiteX16" fmla="*/ 1910 w 86102"/>
                <a:gd name="connsiteY16" fmla="*/ 77546 h 212621"/>
                <a:gd name="connsiteX17" fmla="*/ 382 w 86102"/>
                <a:gd name="connsiteY17" fmla="*/ 71892 h 212621"/>
                <a:gd name="connsiteX18" fmla="*/ 0 w 86102"/>
                <a:gd name="connsiteY18" fmla="*/ 66392 h 212621"/>
                <a:gd name="connsiteX19" fmla="*/ 3744 w 86102"/>
                <a:gd name="connsiteY19" fmla="*/ 45152 h 212621"/>
                <a:gd name="connsiteX20" fmla="*/ 14057 w 86102"/>
                <a:gd name="connsiteY20" fmla="*/ 23531 h 212621"/>
                <a:gd name="connsiteX21" fmla="*/ 29796 w 86102"/>
                <a:gd name="connsiteY21" fmla="*/ 6723 h 212621"/>
                <a:gd name="connsiteX22" fmla="*/ 49965 w 86102"/>
                <a:gd name="connsiteY22" fmla="*/ 0 h 212621"/>
                <a:gd name="connsiteX23" fmla="*/ 65016 w 86102"/>
                <a:gd name="connsiteY23" fmla="*/ 3896 h 212621"/>
                <a:gd name="connsiteX24" fmla="*/ 76476 w 86102"/>
                <a:gd name="connsiteY24" fmla="*/ 13828 h 212621"/>
                <a:gd name="connsiteX25" fmla="*/ 83658 w 86102"/>
                <a:gd name="connsiteY25" fmla="*/ 27504 h 212621"/>
                <a:gd name="connsiteX26" fmla="*/ 86102 w 86102"/>
                <a:gd name="connsiteY26" fmla="*/ 42784 h 212621"/>
                <a:gd name="connsiteX27" fmla="*/ 79456 w 86102"/>
                <a:gd name="connsiteY27" fmla="*/ 69982 h 212621"/>
                <a:gd name="connsiteX28" fmla="*/ 64711 w 86102"/>
                <a:gd name="connsiteY28" fmla="*/ 91604 h 212621"/>
                <a:gd name="connsiteX29" fmla="*/ 49965 w 86102"/>
                <a:gd name="connsiteY29" fmla="*/ 108564 h 212621"/>
                <a:gd name="connsiteX30" fmla="*/ 43319 w 86102"/>
                <a:gd name="connsiteY30" fmla="*/ 121629 h 212621"/>
                <a:gd name="connsiteX31" fmla="*/ 45840 w 86102"/>
                <a:gd name="connsiteY31" fmla="*/ 129804 h 212621"/>
                <a:gd name="connsiteX32" fmla="*/ 51341 w 86102"/>
                <a:gd name="connsiteY32" fmla="*/ 133394 h 212621"/>
                <a:gd name="connsiteX33" fmla="*/ 56842 w 86102"/>
                <a:gd name="connsiteY33" fmla="*/ 137138 h 212621"/>
                <a:gd name="connsiteX34" fmla="*/ 59286 w 86102"/>
                <a:gd name="connsiteY34" fmla="*/ 145389 h 212621"/>
                <a:gd name="connsiteX35" fmla="*/ 56689 w 86102"/>
                <a:gd name="connsiteY35" fmla="*/ 154634 h 212621"/>
                <a:gd name="connsiteX36" fmla="*/ 48285 w 86102"/>
                <a:gd name="connsiteY36" fmla="*/ 158606 h 212621"/>
                <a:gd name="connsiteX37" fmla="*/ 38658 w 86102"/>
                <a:gd name="connsiteY37" fmla="*/ 155168 h 212621"/>
                <a:gd name="connsiteX38" fmla="*/ 30484 w 86102"/>
                <a:gd name="connsiteY38" fmla="*/ 146612 h 212621"/>
                <a:gd name="connsiteX39" fmla="*/ 24982 w 86102"/>
                <a:gd name="connsiteY39" fmla="*/ 135686 h 212621"/>
                <a:gd name="connsiteX40" fmla="*/ 22920 w 86102"/>
                <a:gd name="connsiteY40" fmla="*/ 125449 h 212621"/>
                <a:gd name="connsiteX41" fmla="*/ 49354 w 86102"/>
                <a:gd name="connsiteY41" fmla="*/ 189166 h 212621"/>
                <a:gd name="connsiteX42" fmla="*/ 52792 w 86102"/>
                <a:gd name="connsiteY42" fmla="*/ 194285 h 212621"/>
                <a:gd name="connsiteX43" fmla="*/ 54320 w 86102"/>
                <a:gd name="connsiteY43" fmla="*/ 200244 h 212621"/>
                <a:gd name="connsiteX44" fmla="*/ 51722 w 86102"/>
                <a:gd name="connsiteY44" fmla="*/ 207961 h 212621"/>
                <a:gd name="connsiteX45" fmla="*/ 45000 w 86102"/>
                <a:gd name="connsiteY45" fmla="*/ 212621 h 212621"/>
                <a:gd name="connsiteX46" fmla="*/ 37818 w 86102"/>
                <a:gd name="connsiteY46" fmla="*/ 211781 h 212621"/>
                <a:gd name="connsiteX47" fmla="*/ 32164 w 86102"/>
                <a:gd name="connsiteY47" fmla="*/ 209718 h 212621"/>
                <a:gd name="connsiteX48" fmla="*/ 28574 w 86102"/>
                <a:gd name="connsiteY48" fmla="*/ 205440 h 212621"/>
                <a:gd name="connsiteX49" fmla="*/ 27351 w 86102"/>
                <a:gd name="connsiteY49" fmla="*/ 198029 h 212621"/>
                <a:gd name="connsiteX50" fmla="*/ 28192 w 86102"/>
                <a:gd name="connsiteY50" fmla="*/ 192910 h 212621"/>
                <a:gd name="connsiteX51" fmla="*/ 30407 w 86102"/>
                <a:gd name="connsiteY51" fmla="*/ 187944 h 212621"/>
                <a:gd name="connsiteX52" fmla="*/ 33998 w 86102"/>
                <a:gd name="connsiteY52" fmla="*/ 184048 h 212621"/>
                <a:gd name="connsiteX53" fmla="*/ 38964 w 86102"/>
                <a:gd name="connsiteY53" fmla="*/ 182520 h 212621"/>
                <a:gd name="connsiteX54" fmla="*/ 43624 w 86102"/>
                <a:gd name="connsiteY54" fmla="*/ 184048 h 212621"/>
                <a:gd name="connsiteX55" fmla="*/ 46910 w 86102"/>
                <a:gd name="connsiteY55" fmla="*/ 187791 h 212621"/>
                <a:gd name="connsiteX56" fmla="*/ 49431 w 86102"/>
                <a:gd name="connsiteY56" fmla="*/ 189166 h 212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86102" h="212621">
                  <a:moveTo>
                    <a:pt x="22844" y="125449"/>
                  </a:moveTo>
                  <a:cubicBezTo>
                    <a:pt x="22844" y="119184"/>
                    <a:pt x="23913" y="113454"/>
                    <a:pt x="26052" y="108182"/>
                  </a:cubicBezTo>
                  <a:cubicBezTo>
                    <a:pt x="28192" y="102911"/>
                    <a:pt x="30865" y="98021"/>
                    <a:pt x="34074" y="93437"/>
                  </a:cubicBezTo>
                  <a:cubicBezTo>
                    <a:pt x="37283" y="88853"/>
                    <a:pt x="40797" y="84498"/>
                    <a:pt x="44541" y="80449"/>
                  </a:cubicBezTo>
                  <a:cubicBezTo>
                    <a:pt x="48285" y="76400"/>
                    <a:pt x="51799" y="72427"/>
                    <a:pt x="55008" y="68454"/>
                  </a:cubicBezTo>
                  <a:cubicBezTo>
                    <a:pt x="58217" y="64482"/>
                    <a:pt x="60891" y="60509"/>
                    <a:pt x="63030" y="56460"/>
                  </a:cubicBezTo>
                  <a:cubicBezTo>
                    <a:pt x="65169" y="52410"/>
                    <a:pt x="66239" y="48208"/>
                    <a:pt x="66239" y="43777"/>
                  </a:cubicBezTo>
                  <a:cubicBezTo>
                    <a:pt x="66239" y="39346"/>
                    <a:pt x="64787" y="35220"/>
                    <a:pt x="61960" y="31400"/>
                  </a:cubicBezTo>
                  <a:cubicBezTo>
                    <a:pt x="59134" y="27504"/>
                    <a:pt x="55314" y="25594"/>
                    <a:pt x="50500" y="25594"/>
                  </a:cubicBezTo>
                  <a:cubicBezTo>
                    <a:pt x="44465" y="25594"/>
                    <a:pt x="39575" y="27046"/>
                    <a:pt x="35984" y="29872"/>
                  </a:cubicBezTo>
                  <a:cubicBezTo>
                    <a:pt x="32394" y="32699"/>
                    <a:pt x="29567" y="36290"/>
                    <a:pt x="27427" y="40645"/>
                  </a:cubicBezTo>
                  <a:cubicBezTo>
                    <a:pt x="25288" y="45000"/>
                    <a:pt x="23760" y="49660"/>
                    <a:pt x="22767" y="54702"/>
                  </a:cubicBezTo>
                  <a:cubicBezTo>
                    <a:pt x="21774" y="59745"/>
                    <a:pt x="20704" y="64482"/>
                    <a:pt x="19711" y="68760"/>
                  </a:cubicBezTo>
                  <a:cubicBezTo>
                    <a:pt x="18718" y="73115"/>
                    <a:pt x="17572" y="76706"/>
                    <a:pt x="16273" y="79532"/>
                  </a:cubicBezTo>
                  <a:cubicBezTo>
                    <a:pt x="14974" y="82359"/>
                    <a:pt x="13064" y="83811"/>
                    <a:pt x="10467" y="83811"/>
                  </a:cubicBezTo>
                  <a:cubicBezTo>
                    <a:pt x="8251" y="83811"/>
                    <a:pt x="6494" y="83200"/>
                    <a:pt x="5119" y="81977"/>
                  </a:cubicBezTo>
                  <a:cubicBezTo>
                    <a:pt x="3744" y="80755"/>
                    <a:pt x="2674" y="79303"/>
                    <a:pt x="1910" y="77546"/>
                  </a:cubicBezTo>
                  <a:cubicBezTo>
                    <a:pt x="1146" y="75789"/>
                    <a:pt x="687" y="73879"/>
                    <a:pt x="382" y="71892"/>
                  </a:cubicBezTo>
                  <a:cubicBezTo>
                    <a:pt x="76" y="69906"/>
                    <a:pt x="0" y="67996"/>
                    <a:pt x="0" y="66392"/>
                  </a:cubicBezTo>
                  <a:cubicBezTo>
                    <a:pt x="0" y="59974"/>
                    <a:pt x="1222" y="52869"/>
                    <a:pt x="3744" y="45152"/>
                  </a:cubicBezTo>
                  <a:cubicBezTo>
                    <a:pt x="6188" y="37436"/>
                    <a:pt x="9702" y="30178"/>
                    <a:pt x="14057" y="23531"/>
                  </a:cubicBezTo>
                  <a:cubicBezTo>
                    <a:pt x="18489" y="16808"/>
                    <a:pt x="23684" y="11231"/>
                    <a:pt x="29796" y="6723"/>
                  </a:cubicBezTo>
                  <a:cubicBezTo>
                    <a:pt x="35908" y="2216"/>
                    <a:pt x="42555" y="0"/>
                    <a:pt x="49965" y="0"/>
                  </a:cubicBezTo>
                  <a:cubicBezTo>
                    <a:pt x="55466" y="0"/>
                    <a:pt x="60509" y="1299"/>
                    <a:pt x="65016" y="3896"/>
                  </a:cubicBezTo>
                  <a:cubicBezTo>
                    <a:pt x="69524" y="6494"/>
                    <a:pt x="73344" y="9779"/>
                    <a:pt x="76476" y="13828"/>
                  </a:cubicBezTo>
                  <a:cubicBezTo>
                    <a:pt x="79609" y="17878"/>
                    <a:pt x="81977" y="22385"/>
                    <a:pt x="83658" y="27504"/>
                  </a:cubicBezTo>
                  <a:cubicBezTo>
                    <a:pt x="85339" y="32623"/>
                    <a:pt x="86102" y="37665"/>
                    <a:pt x="86102" y="42784"/>
                  </a:cubicBezTo>
                  <a:cubicBezTo>
                    <a:pt x="86102" y="52869"/>
                    <a:pt x="83887" y="61960"/>
                    <a:pt x="79456" y="69982"/>
                  </a:cubicBezTo>
                  <a:cubicBezTo>
                    <a:pt x="75025" y="78004"/>
                    <a:pt x="70135" y="85186"/>
                    <a:pt x="64711" y="91604"/>
                  </a:cubicBezTo>
                  <a:cubicBezTo>
                    <a:pt x="59286" y="98021"/>
                    <a:pt x="54397" y="103675"/>
                    <a:pt x="49965" y="108564"/>
                  </a:cubicBezTo>
                  <a:cubicBezTo>
                    <a:pt x="45534" y="113454"/>
                    <a:pt x="43319" y="117809"/>
                    <a:pt x="43319" y="121629"/>
                  </a:cubicBezTo>
                  <a:cubicBezTo>
                    <a:pt x="43319" y="125678"/>
                    <a:pt x="44159" y="128352"/>
                    <a:pt x="45840" y="129804"/>
                  </a:cubicBezTo>
                  <a:cubicBezTo>
                    <a:pt x="47521" y="131179"/>
                    <a:pt x="49354" y="132401"/>
                    <a:pt x="51341" y="133394"/>
                  </a:cubicBezTo>
                  <a:cubicBezTo>
                    <a:pt x="53327" y="134388"/>
                    <a:pt x="55237" y="135610"/>
                    <a:pt x="56842" y="137138"/>
                  </a:cubicBezTo>
                  <a:cubicBezTo>
                    <a:pt x="58522" y="138590"/>
                    <a:pt x="59286" y="141340"/>
                    <a:pt x="59286" y="145389"/>
                  </a:cubicBezTo>
                  <a:cubicBezTo>
                    <a:pt x="59286" y="148904"/>
                    <a:pt x="58446" y="151960"/>
                    <a:pt x="56689" y="154634"/>
                  </a:cubicBezTo>
                  <a:cubicBezTo>
                    <a:pt x="54932" y="157308"/>
                    <a:pt x="52105" y="158606"/>
                    <a:pt x="48285" y="158606"/>
                  </a:cubicBezTo>
                  <a:cubicBezTo>
                    <a:pt x="45000" y="158606"/>
                    <a:pt x="41791" y="157460"/>
                    <a:pt x="38658" y="155168"/>
                  </a:cubicBezTo>
                  <a:cubicBezTo>
                    <a:pt x="35526" y="152876"/>
                    <a:pt x="32852" y="150050"/>
                    <a:pt x="30484" y="146612"/>
                  </a:cubicBezTo>
                  <a:cubicBezTo>
                    <a:pt x="28192" y="143174"/>
                    <a:pt x="26358" y="139583"/>
                    <a:pt x="24982" y="135686"/>
                  </a:cubicBezTo>
                  <a:cubicBezTo>
                    <a:pt x="23607" y="131790"/>
                    <a:pt x="22920" y="128428"/>
                    <a:pt x="22920" y="125449"/>
                  </a:cubicBezTo>
                  <a:close/>
                  <a:moveTo>
                    <a:pt x="49354" y="189166"/>
                  </a:moveTo>
                  <a:cubicBezTo>
                    <a:pt x="50653" y="190618"/>
                    <a:pt x="51799" y="192375"/>
                    <a:pt x="52792" y="194285"/>
                  </a:cubicBezTo>
                  <a:cubicBezTo>
                    <a:pt x="53785" y="196195"/>
                    <a:pt x="54320" y="198182"/>
                    <a:pt x="54320" y="200244"/>
                  </a:cubicBezTo>
                  <a:cubicBezTo>
                    <a:pt x="54320" y="203224"/>
                    <a:pt x="53480" y="205745"/>
                    <a:pt x="51722" y="207961"/>
                  </a:cubicBezTo>
                  <a:cubicBezTo>
                    <a:pt x="49965" y="210176"/>
                    <a:pt x="47750" y="211704"/>
                    <a:pt x="45000" y="212621"/>
                  </a:cubicBezTo>
                  <a:cubicBezTo>
                    <a:pt x="42402" y="212468"/>
                    <a:pt x="40034" y="212163"/>
                    <a:pt x="37818" y="211781"/>
                  </a:cubicBezTo>
                  <a:cubicBezTo>
                    <a:pt x="35602" y="211399"/>
                    <a:pt x="33692" y="210711"/>
                    <a:pt x="32164" y="209718"/>
                  </a:cubicBezTo>
                  <a:cubicBezTo>
                    <a:pt x="30560" y="208725"/>
                    <a:pt x="29414" y="207273"/>
                    <a:pt x="28574" y="205440"/>
                  </a:cubicBezTo>
                  <a:cubicBezTo>
                    <a:pt x="27733" y="203606"/>
                    <a:pt x="27351" y="201085"/>
                    <a:pt x="27351" y="198029"/>
                  </a:cubicBezTo>
                  <a:cubicBezTo>
                    <a:pt x="27351" y="196348"/>
                    <a:pt x="27657" y="194667"/>
                    <a:pt x="28192" y="192910"/>
                  </a:cubicBezTo>
                  <a:cubicBezTo>
                    <a:pt x="28726" y="191153"/>
                    <a:pt x="29490" y="189548"/>
                    <a:pt x="30407" y="187944"/>
                  </a:cubicBezTo>
                  <a:cubicBezTo>
                    <a:pt x="31324" y="186416"/>
                    <a:pt x="32546" y="185117"/>
                    <a:pt x="33998" y="184048"/>
                  </a:cubicBezTo>
                  <a:cubicBezTo>
                    <a:pt x="35450" y="183054"/>
                    <a:pt x="37130" y="182520"/>
                    <a:pt x="38964" y="182520"/>
                  </a:cubicBezTo>
                  <a:cubicBezTo>
                    <a:pt x="40797" y="182520"/>
                    <a:pt x="42325" y="183054"/>
                    <a:pt x="43624" y="184048"/>
                  </a:cubicBezTo>
                  <a:cubicBezTo>
                    <a:pt x="44923" y="185041"/>
                    <a:pt x="45992" y="186263"/>
                    <a:pt x="46910" y="187791"/>
                  </a:cubicBezTo>
                  <a:lnTo>
                    <a:pt x="49431" y="189166"/>
                  </a:lnTo>
                  <a:close/>
                </a:path>
              </a:pathLst>
            </a:custGeom>
            <a:solidFill>
              <a:schemeClr val="accent1"/>
            </a:solidFill>
            <a:ln w="7639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noProof="0" dirty="0"/>
            </a:p>
          </p:txBody>
        </p:sp>
      </p:grpSp>
      <p:pic>
        <p:nvPicPr>
          <p:cNvPr id="27" name="Graphique 26">
            <a:extLst>
              <a:ext uri="{FF2B5EF4-FFF2-40B4-BE49-F238E27FC236}">
                <a16:creationId xmlns:a16="http://schemas.microsoft.com/office/drawing/2014/main" id="{210E0FB7-258F-8A81-D0AE-D35FA9DBF8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91107" y="1480259"/>
            <a:ext cx="493442" cy="553254"/>
          </a:xfrm>
          <a:prstGeom prst="rect">
            <a:avLst/>
          </a:prstGeom>
        </p:spPr>
      </p:pic>
      <p:sp>
        <p:nvSpPr>
          <p:cNvPr id="30" name="Graphique 16">
            <a:extLst>
              <a:ext uri="{FF2B5EF4-FFF2-40B4-BE49-F238E27FC236}">
                <a16:creationId xmlns:a16="http://schemas.microsoft.com/office/drawing/2014/main" id="{00696DCE-53DD-A7B9-C149-EA6F69E52344}"/>
              </a:ext>
            </a:extLst>
          </p:cNvPr>
          <p:cNvSpPr/>
          <p:nvPr/>
        </p:nvSpPr>
        <p:spPr>
          <a:xfrm rot="251865">
            <a:off x="5107538" y="3675859"/>
            <a:ext cx="1895141" cy="209030"/>
          </a:xfrm>
          <a:custGeom>
            <a:avLst/>
            <a:gdLst>
              <a:gd name="connsiteX0" fmla="*/ 0 w 1895141"/>
              <a:gd name="connsiteY0" fmla="*/ 209031 h 209030"/>
              <a:gd name="connsiteX1" fmla="*/ 1895141 w 1895141"/>
              <a:gd name="connsiteY1" fmla="*/ 18569 h 209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95141" h="209030">
                <a:moveTo>
                  <a:pt x="0" y="209031"/>
                </a:moveTo>
                <a:cubicBezTo>
                  <a:pt x="499465" y="-4890"/>
                  <a:pt x="1403762" y="-24455"/>
                  <a:pt x="1895141" y="18569"/>
                </a:cubicBezTo>
              </a:path>
            </a:pathLst>
          </a:custGeom>
          <a:noFill/>
          <a:ln w="98425" cap="rnd">
            <a:solidFill>
              <a:schemeClr val="accent2"/>
            </a:solidFill>
            <a:prstDash val="solid"/>
            <a:round/>
          </a:ln>
        </p:spPr>
        <p:txBody>
          <a:bodyPr rtlCol="0" anchor="ctr"/>
          <a:lstStyle/>
          <a:p>
            <a:endParaRPr lang="fr-FR" noProof="0" dirty="0"/>
          </a:p>
        </p:txBody>
      </p:sp>
      <p:pic>
        <p:nvPicPr>
          <p:cNvPr id="2" name="Image 1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C4645E3-A29E-3FCD-09DE-E5E4AF8C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234" y="6405515"/>
            <a:ext cx="1143000" cy="339357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CD66F569-7A18-C5C5-C8C7-3194F4B46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928" y="6405515"/>
            <a:ext cx="1020519" cy="339357"/>
          </a:xfrm>
          <a:prstGeom prst="rect">
            <a:avLst/>
          </a:prstGeom>
          <a:ln>
            <a:noFill/>
          </a:ln>
        </p:spPr>
      </p:pic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B9C53388-5FCA-09D1-7336-0EDA9A5D2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603" y="6374506"/>
            <a:ext cx="9447944" cy="365125"/>
          </a:xfrm>
        </p:spPr>
        <p:txBody>
          <a:bodyPr/>
          <a:lstStyle/>
          <a:p>
            <a:r>
              <a:rPr lang="fr-FR" noProof="0" dirty="0">
                <a:solidFill>
                  <a:schemeClr val="accent1"/>
                </a:solidFill>
                <a:latin typeface="Trebuchet MS" panose="020B0603020202020204" pitchFamily="34" charset="0"/>
                <a:ea typeface="+mn-lt"/>
                <a:cs typeface="+mn-lt"/>
              </a:rPr>
              <a:t>Apolline Brisson -  Modélisation hybride semi-analytique de la propagation vibratoire dans les bâtiments à structure poteaux-poutres sous excitation multiaxiale</a:t>
            </a:r>
          </a:p>
        </p:txBody>
      </p:sp>
      <p:pic>
        <p:nvPicPr>
          <p:cNvPr id="8" name="Image 7" descr="Une image contenant Graphique, Polic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9626BCB-76C3-1863-077E-A1400358D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1" y="46473"/>
            <a:ext cx="2651479" cy="6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91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F47EC-031A-3910-0CE3-4F3894A16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030720-29BC-86CE-6F7E-1D281F8A5CBF}"/>
              </a:ext>
            </a:extLst>
          </p:cNvPr>
          <p:cNvSpPr/>
          <p:nvPr/>
        </p:nvSpPr>
        <p:spPr>
          <a:xfrm>
            <a:off x="1110136" y="2290481"/>
            <a:ext cx="2216473" cy="1917451"/>
          </a:xfrm>
          <a:prstGeom prst="rect">
            <a:avLst/>
          </a:prstGeom>
          <a:solidFill>
            <a:srgbClr val="D9958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B360B0-4BB3-6AD0-686E-533340B30E0D}"/>
              </a:ext>
            </a:extLst>
          </p:cNvPr>
          <p:cNvSpPr txBox="1"/>
          <p:nvPr/>
        </p:nvSpPr>
        <p:spPr>
          <a:xfrm>
            <a:off x="119472" y="105103"/>
            <a:ext cx="333375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noProof="0" dirty="0">
                <a:solidFill>
                  <a:srgbClr val="13539C"/>
                </a:solidFill>
                <a:latin typeface="Parisine Office"/>
                <a:ea typeface="Cambria"/>
                <a:cs typeface="MoolBoran"/>
              </a:rPr>
              <a:t>Introduction</a:t>
            </a:r>
            <a:endParaRPr lang="fr-FR" sz="2000" noProof="0" dirty="0">
              <a:latin typeface="Parisine Office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EAA1AE-F86D-FCF4-B7CE-050CB7AC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fr-FR" noProof="0" smtClean="0"/>
              <a:t>2</a:t>
            </a:fld>
            <a:endParaRPr lang="fr-FR" noProof="0" dirty="0"/>
          </a:p>
        </p:txBody>
      </p:sp>
      <p:pic>
        <p:nvPicPr>
          <p:cNvPr id="58" name="Picture 17">
            <a:extLst>
              <a:ext uri="{FF2B5EF4-FFF2-40B4-BE49-F238E27FC236}">
                <a16:creationId xmlns:a16="http://schemas.microsoft.com/office/drawing/2014/main" id="{D54D8DE4-1494-572A-6FCC-179D9E596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21199" y="2217620"/>
            <a:ext cx="7542013" cy="4090651"/>
          </a:xfrm>
          <a:prstGeom prst="rect">
            <a:avLst/>
          </a:prstGeom>
        </p:spPr>
      </p:pic>
      <p:grpSp>
        <p:nvGrpSpPr>
          <p:cNvPr id="3" name="Groupe 29">
            <a:extLst>
              <a:ext uri="{FF2B5EF4-FFF2-40B4-BE49-F238E27FC236}">
                <a16:creationId xmlns:a16="http://schemas.microsoft.com/office/drawing/2014/main" id="{037DC008-C3DC-F6BB-0DA3-4212AAE319AC}"/>
              </a:ext>
            </a:extLst>
          </p:cNvPr>
          <p:cNvGrpSpPr/>
          <p:nvPr/>
        </p:nvGrpSpPr>
        <p:grpSpPr>
          <a:xfrm>
            <a:off x="464880" y="2080405"/>
            <a:ext cx="4291886" cy="2663228"/>
            <a:chOff x="3872359" y="1615846"/>
            <a:chExt cx="4876528" cy="2872730"/>
          </a:xfrm>
        </p:grpSpPr>
        <p:sp>
          <p:nvSpPr>
            <p:cNvPr id="9" name="Forme libre : forme 16">
              <a:extLst>
                <a:ext uri="{FF2B5EF4-FFF2-40B4-BE49-F238E27FC236}">
                  <a16:creationId xmlns:a16="http://schemas.microsoft.com/office/drawing/2014/main" id="{FCD55731-63AD-F1BD-5746-6C236B750258}"/>
                </a:ext>
              </a:extLst>
            </p:cNvPr>
            <p:cNvSpPr/>
            <p:nvPr/>
          </p:nvSpPr>
          <p:spPr>
            <a:xfrm>
              <a:off x="4605513" y="2294276"/>
              <a:ext cx="3429001" cy="1371599"/>
            </a:xfrm>
            <a:custGeom>
              <a:avLst/>
              <a:gdLst>
                <a:gd name="connsiteX0" fmla="*/ 0 w 3429000"/>
                <a:gd name="connsiteY0" fmla="*/ 1371600 h 1371600"/>
                <a:gd name="connsiteX1" fmla="*/ 390525 w 3429000"/>
                <a:gd name="connsiteY1" fmla="*/ 733425 h 1371600"/>
                <a:gd name="connsiteX2" fmla="*/ 628650 w 3429000"/>
                <a:gd name="connsiteY2" fmla="*/ 228600 h 1371600"/>
                <a:gd name="connsiteX3" fmla="*/ 695325 w 3429000"/>
                <a:gd name="connsiteY3" fmla="*/ 0 h 1371600"/>
                <a:gd name="connsiteX4" fmla="*/ 762000 w 3429000"/>
                <a:gd name="connsiteY4" fmla="*/ 485775 h 1371600"/>
                <a:gd name="connsiteX5" fmla="*/ 923925 w 3429000"/>
                <a:gd name="connsiteY5" fmla="*/ 1000125 h 1371600"/>
                <a:gd name="connsiteX6" fmla="*/ 1114425 w 3429000"/>
                <a:gd name="connsiteY6" fmla="*/ 1323975 h 1371600"/>
                <a:gd name="connsiteX7" fmla="*/ 1276350 w 3429000"/>
                <a:gd name="connsiteY7" fmla="*/ 762000 h 1371600"/>
                <a:gd name="connsiteX8" fmla="*/ 1371600 w 3429000"/>
                <a:gd name="connsiteY8" fmla="*/ 238125 h 1371600"/>
                <a:gd name="connsiteX9" fmla="*/ 1419225 w 3429000"/>
                <a:gd name="connsiteY9" fmla="*/ 781050 h 1371600"/>
                <a:gd name="connsiteX10" fmla="*/ 1514475 w 3429000"/>
                <a:gd name="connsiteY10" fmla="*/ 1238250 h 1371600"/>
                <a:gd name="connsiteX11" fmla="*/ 1543050 w 3429000"/>
                <a:gd name="connsiteY11" fmla="*/ 1352550 h 1371600"/>
                <a:gd name="connsiteX12" fmla="*/ 1657350 w 3429000"/>
                <a:gd name="connsiteY12" fmla="*/ 1095375 h 1371600"/>
                <a:gd name="connsiteX13" fmla="*/ 1733550 w 3429000"/>
                <a:gd name="connsiteY13" fmla="*/ 742950 h 1371600"/>
                <a:gd name="connsiteX14" fmla="*/ 1752600 w 3429000"/>
                <a:gd name="connsiteY14" fmla="*/ 600075 h 1371600"/>
                <a:gd name="connsiteX15" fmla="*/ 1790700 w 3429000"/>
                <a:gd name="connsiteY15" fmla="*/ 752475 h 1371600"/>
                <a:gd name="connsiteX16" fmla="*/ 1838325 w 3429000"/>
                <a:gd name="connsiteY16" fmla="*/ 866775 h 1371600"/>
                <a:gd name="connsiteX17" fmla="*/ 1933575 w 3429000"/>
                <a:gd name="connsiteY17" fmla="*/ 800100 h 1371600"/>
                <a:gd name="connsiteX18" fmla="*/ 1971675 w 3429000"/>
                <a:gd name="connsiteY18" fmla="*/ 685800 h 1371600"/>
                <a:gd name="connsiteX19" fmla="*/ 2000250 w 3429000"/>
                <a:gd name="connsiteY19" fmla="*/ 990600 h 1371600"/>
                <a:gd name="connsiteX20" fmla="*/ 2066925 w 3429000"/>
                <a:gd name="connsiteY20" fmla="*/ 800100 h 1371600"/>
                <a:gd name="connsiteX21" fmla="*/ 2143125 w 3429000"/>
                <a:gd name="connsiteY21" fmla="*/ 971550 h 1371600"/>
                <a:gd name="connsiteX22" fmla="*/ 2247900 w 3429000"/>
                <a:gd name="connsiteY22" fmla="*/ 704850 h 1371600"/>
                <a:gd name="connsiteX23" fmla="*/ 2276475 w 3429000"/>
                <a:gd name="connsiteY23" fmla="*/ 942975 h 1371600"/>
                <a:gd name="connsiteX24" fmla="*/ 2362200 w 3429000"/>
                <a:gd name="connsiteY24" fmla="*/ 762000 h 1371600"/>
                <a:gd name="connsiteX25" fmla="*/ 2400300 w 3429000"/>
                <a:gd name="connsiteY25" fmla="*/ 876300 h 1371600"/>
                <a:gd name="connsiteX26" fmla="*/ 2447925 w 3429000"/>
                <a:gd name="connsiteY26" fmla="*/ 838200 h 1371600"/>
                <a:gd name="connsiteX27" fmla="*/ 2495550 w 3429000"/>
                <a:gd name="connsiteY27" fmla="*/ 895350 h 1371600"/>
                <a:gd name="connsiteX28" fmla="*/ 2600325 w 3429000"/>
                <a:gd name="connsiteY28" fmla="*/ 885825 h 1371600"/>
                <a:gd name="connsiteX29" fmla="*/ 2800350 w 3429000"/>
                <a:gd name="connsiteY29" fmla="*/ 857250 h 1371600"/>
                <a:gd name="connsiteX30" fmla="*/ 2962275 w 3429000"/>
                <a:gd name="connsiteY30" fmla="*/ 876300 h 1371600"/>
                <a:gd name="connsiteX31" fmla="*/ 3114675 w 3429000"/>
                <a:gd name="connsiteY31" fmla="*/ 895350 h 1371600"/>
                <a:gd name="connsiteX32" fmla="*/ 3295650 w 3429000"/>
                <a:gd name="connsiteY32" fmla="*/ 962025 h 1371600"/>
                <a:gd name="connsiteX33" fmla="*/ 3429000 w 3429000"/>
                <a:gd name="connsiteY33" fmla="*/ 990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429000" h="1371600">
                  <a:moveTo>
                    <a:pt x="0" y="1371600"/>
                  </a:moveTo>
                  <a:lnTo>
                    <a:pt x="390525" y="733425"/>
                  </a:lnTo>
                  <a:lnTo>
                    <a:pt x="628650" y="228600"/>
                  </a:lnTo>
                  <a:lnTo>
                    <a:pt x="695325" y="0"/>
                  </a:lnTo>
                  <a:lnTo>
                    <a:pt x="762000" y="485775"/>
                  </a:lnTo>
                  <a:lnTo>
                    <a:pt x="923925" y="1000125"/>
                  </a:lnTo>
                  <a:lnTo>
                    <a:pt x="1114425" y="1323975"/>
                  </a:lnTo>
                  <a:lnTo>
                    <a:pt x="1276350" y="762000"/>
                  </a:lnTo>
                  <a:lnTo>
                    <a:pt x="1371600" y="238125"/>
                  </a:lnTo>
                  <a:lnTo>
                    <a:pt x="1419225" y="781050"/>
                  </a:lnTo>
                  <a:lnTo>
                    <a:pt x="1514475" y="1238250"/>
                  </a:lnTo>
                  <a:lnTo>
                    <a:pt x="1543050" y="1352550"/>
                  </a:lnTo>
                  <a:lnTo>
                    <a:pt x="1657350" y="1095375"/>
                  </a:lnTo>
                  <a:lnTo>
                    <a:pt x="1733550" y="742950"/>
                  </a:lnTo>
                  <a:lnTo>
                    <a:pt x="1752600" y="600075"/>
                  </a:lnTo>
                  <a:lnTo>
                    <a:pt x="1790700" y="752475"/>
                  </a:lnTo>
                  <a:lnTo>
                    <a:pt x="1838325" y="866775"/>
                  </a:lnTo>
                  <a:lnTo>
                    <a:pt x="1933575" y="800100"/>
                  </a:lnTo>
                  <a:lnTo>
                    <a:pt x="1971675" y="685800"/>
                  </a:lnTo>
                  <a:lnTo>
                    <a:pt x="2000250" y="990600"/>
                  </a:lnTo>
                  <a:lnTo>
                    <a:pt x="2066925" y="800100"/>
                  </a:lnTo>
                  <a:lnTo>
                    <a:pt x="2143125" y="971550"/>
                  </a:lnTo>
                  <a:lnTo>
                    <a:pt x="2247900" y="704850"/>
                  </a:lnTo>
                  <a:lnTo>
                    <a:pt x="2276475" y="942975"/>
                  </a:lnTo>
                  <a:lnTo>
                    <a:pt x="2362200" y="762000"/>
                  </a:lnTo>
                  <a:lnTo>
                    <a:pt x="2400300" y="876300"/>
                  </a:lnTo>
                  <a:lnTo>
                    <a:pt x="2447925" y="838200"/>
                  </a:lnTo>
                  <a:lnTo>
                    <a:pt x="2495550" y="895350"/>
                  </a:lnTo>
                  <a:lnTo>
                    <a:pt x="2600325" y="885825"/>
                  </a:lnTo>
                  <a:lnTo>
                    <a:pt x="2800350" y="857250"/>
                  </a:lnTo>
                  <a:lnTo>
                    <a:pt x="2962275" y="876300"/>
                  </a:lnTo>
                  <a:lnTo>
                    <a:pt x="3114675" y="895350"/>
                  </a:lnTo>
                  <a:lnTo>
                    <a:pt x="3295650" y="962025"/>
                  </a:lnTo>
                  <a:lnTo>
                    <a:pt x="3429000" y="990600"/>
                  </a:lnTo>
                </a:path>
              </a:pathLst>
            </a:cu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cxnSp>
          <p:nvCxnSpPr>
            <p:cNvPr id="11" name="Connecteur droit avec flèche 13">
              <a:extLst>
                <a:ext uri="{FF2B5EF4-FFF2-40B4-BE49-F238E27FC236}">
                  <a16:creationId xmlns:a16="http://schemas.microsoft.com/office/drawing/2014/main" id="{EA54193A-00EE-A1B4-6BDF-EC938F7F6175}"/>
                </a:ext>
              </a:extLst>
            </p:cNvPr>
            <p:cNvCxnSpPr>
              <a:cxnSpLocks/>
            </p:cNvCxnSpPr>
            <p:nvPr/>
          </p:nvCxnSpPr>
          <p:spPr>
            <a:xfrm>
              <a:off x="4605513" y="3924999"/>
              <a:ext cx="37719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4">
              <a:extLst>
                <a:ext uri="{FF2B5EF4-FFF2-40B4-BE49-F238E27FC236}">
                  <a16:creationId xmlns:a16="http://schemas.microsoft.com/office/drawing/2014/main" id="{839985FE-A301-DB66-E4A0-7A0146A672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5513" y="2029523"/>
              <a:ext cx="0" cy="190110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22">
              <a:extLst>
                <a:ext uri="{FF2B5EF4-FFF2-40B4-BE49-F238E27FC236}">
                  <a16:creationId xmlns:a16="http://schemas.microsoft.com/office/drawing/2014/main" id="{FDE379FA-04DD-6328-DC65-FFE2084FFF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4288" y="2029523"/>
              <a:ext cx="0" cy="1901106"/>
            </a:xfrm>
            <a:prstGeom prst="straightConnector1">
              <a:avLst/>
            </a:prstGeom>
            <a:ln w="31750"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23">
              <a:extLst>
                <a:ext uri="{FF2B5EF4-FFF2-40B4-BE49-F238E27FC236}">
                  <a16:creationId xmlns:a16="http://schemas.microsoft.com/office/drawing/2014/main" id="{694C336A-8B5C-BC28-7D7F-B4601C72DD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9638" y="2029523"/>
              <a:ext cx="0" cy="1901106"/>
            </a:xfrm>
            <a:prstGeom prst="straightConnector1">
              <a:avLst/>
            </a:prstGeom>
            <a:ln w="31750"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24">
              <a:extLst>
                <a:ext uri="{FF2B5EF4-FFF2-40B4-BE49-F238E27FC236}">
                  <a16:creationId xmlns:a16="http://schemas.microsoft.com/office/drawing/2014/main" id="{680C1547-FC3B-3F35-7E57-94E8D76E600C}"/>
                </a:ext>
              </a:extLst>
            </p:cNvPr>
            <p:cNvSpPr txBox="1"/>
            <p:nvPr/>
          </p:nvSpPr>
          <p:spPr>
            <a:xfrm rot="16200000">
              <a:off x="2821403" y="2666802"/>
              <a:ext cx="2644735" cy="542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noProof="0" dirty="0">
                  <a:latin typeface="Trebuchet MS" panose="020B0603020202020204" pitchFamily="34" charset="0"/>
                </a:rPr>
                <a:t>Amplitude [dB]</a:t>
              </a:r>
            </a:p>
          </p:txBody>
        </p:sp>
        <p:sp>
          <p:nvSpPr>
            <p:cNvPr id="17" name="ZoneTexte 25">
              <a:extLst>
                <a:ext uri="{FF2B5EF4-FFF2-40B4-BE49-F238E27FC236}">
                  <a16:creationId xmlns:a16="http://schemas.microsoft.com/office/drawing/2014/main" id="{EF01D506-C4AF-CBDF-0C03-C836C3FFF44D}"/>
                </a:ext>
              </a:extLst>
            </p:cNvPr>
            <p:cNvSpPr txBox="1"/>
            <p:nvPr/>
          </p:nvSpPr>
          <p:spPr>
            <a:xfrm>
              <a:off x="4578328" y="3978448"/>
              <a:ext cx="3642467" cy="51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noProof="0" dirty="0">
                  <a:latin typeface="Trebuchet MS" panose="020B0603020202020204" pitchFamily="34" charset="0"/>
                </a:rPr>
                <a:t>Frequency [Hz]</a:t>
              </a:r>
            </a:p>
          </p:txBody>
        </p:sp>
        <p:sp>
          <p:nvSpPr>
            <p:cNvPr id="18" name="ZoneTexte 26">
              <a:extLst>
                <a:ext uri="{FF2B5EF4-FFF2-40B4-BE49-F238E27FC236}">
                  <a16:creationId xmlns:a16="http://schemas.microsoft.com/office/drawing/2014/main" id="{82ADD0FC-8FC6-626B-A54A-97180E1F463A}"/>
                </a:ext>
              </a:extLst>
            </p:cNvPr>
            <p:cNvSpPr txBox="1"/>
            <p:nvPr/>
          </p:nvSpPr>
          <p:spPr>
            <a:xfrm>
              <a:off x="4481688" y="1866621"/>
              <a:ext cx="1771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noProof="0" dirty="0">
                  <a:latin typeface="Trebuchet MS" panose="020B0603020202020204" pitchFamily="34" charset="0"/>
                </a:rPr>
                <a:t>Low</a:t>
              </a:r>
            </a:p>
          </p:txBody>
        </p:sp>
        <p:sp>
          <p:nvSpPr>
            <p:cNvPr id="19" name="ZoneTexte 27">
              <a:extLst>
                <a:ext uri="{FF2B5EF4-FFF2-40B4-BE49-F238E27FC236}">
                  <a16:creationId xmlns:a16="http://schemas.microsoft.com/office/drawing/2014/main" id="{B518318D-181A-44E4-F3C1-E55ED74AD055}"/>
                </a:ext>
              </a:extLst>
            </p:cNvPr>
            <p:cNvSpPr txBox="1"/>
            <p:nvPr/>
          </p:nvSpPr>
          <p:spPr>
            <a:xfrm>
              <a:off x="5839000" y="1860991"/>
              <a:ext cx="1771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noProof="0" dirty="0" err="1">
                  <a:latin typeface="Trebuchet MS" panose="020B0603020202020204" pitchFamily="34" charset="0"/>
                </a:rPr>
                <a:t>Mid</a:t>
              </a:r>
              <a:endParaRPr lang="fr-FR" noProof="0" dirty="0">
                <a:latin typeface="Trebuchet MS" panose="020B0603020202020204" pitchFamily="34" charset="0"/>
              </a:endParaRPr>
            </a:p>
          </p:txBody>
        </p:sp>
        <p:sp>
          <p:nvSpPr>
            <p:cNvPr id="20" name="ZoneTexte 28">
              <a:extLst>
                <a:ext uri="{FF2B5EF4-FFF2-40B4-BE49-F238E27FC236}">
                  <a16:creationId xmlns:a16="http://schemas.microsoft.com/office/drawing/2014/main" id="{D2B22509-82B1-CFE9-BC8F-646BB66C52E4}"/>
                </a:ext>
              </a:extLst>
            </p:cNvPr>
            <p:cNvSpPr txBox="1"/>
            <p:nvPr/>
          </p:nvSpPr>
          <p:spPr>
            <a:xfrm>
              <a:off x="6977237" y="1860991"/>
              <a:ext cx="1771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noProof="0" dirty="0">
                  <a:latin typeface="Trebuchet MS" panose="020B0603020202020204" pitchFamily="34" charset="0"/>
                </a:rPr>
                <a:t>High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7B2EA04D-D79B-B757-90DE-8D35EBD3C583}"/>
              </a:ext>
            </a:extLst>
          </p:cNvPr>
          <p:cNvSpPr txBox="1"/>
          <p:nvPr/>
        </p:nvSpPr>
        <p:spPr>
          <a:xfrm>
            <a:off x="349363" y="4763589"/>
            <a:ext cx="63785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noProof="0" dirty="0">
                <a:latin typeface="Parisine Office"/>
              </a:rPr>
              <a:t>Moyennes fréquences, au cas par cas: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Pour le sol, bâtiment mur porteurs: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FEM/BEM 2.5D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Pour les structures poteaux poutres: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FEM/DSM 1D</a:t>
            </a:r>
          </a:p>
        </p:txBody>
      </p:sp>
      <p:pic>
        <p:nvPicPr>
          <p:cNvPr id="23" name="Picture 28">
            <a:extLst>
              <a:ext uri="{FF2B5EF4-FFF2-40B4-BE49-F238E27FC236}">
                <a16:creationId xmlns:a16="http://schemas.microsoft.com/office/drawing/2014/main" id="{C77C6E22-6B04-1F12-8B73-C390655B09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330" r="21502"/>
          <a:stretch>
            <a:fillRect/>
          </a:stretch>
        </p:blipFill>
        <p:spPr>
          <a:xfrm>
            <a:off x="6179282" y="2620952"/>
            <a:ext cx="4565516" cy="3323897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5342D5A-A999-ACA7-08E5-94F7D00F1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  <a14:imgEffect>
                      <a14:brightnessContrast bright="4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000782" y="1730897"/>
            <a:ext cx="3403223" cy="3574876"/>
          </a:xfrm>
          <a:prstGeom prst="rect">
            <a:avLst/>
          </a:prstGeom>
          <a:ln>
            <a:noFill/>
          </a:ln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7D676D9-9A1F-417E-0282-A2CF53FF7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/>
              <a:t>Apolline Brisson -  Modélisation hybride semi-analytique de la propagation vibratoire dans les bâtiments à structure poteaux-poutres sous excitation multiaxiale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A8AAD7-EAD4-C2E2-CDA5-3EA9D1BAB5CF}"/>
              </a:ext>
            </a:extLst>
          </p:cNvPr>
          <p:cNvSpPr txBox="1"/>
          <p:nvPr/>
        </p:nvSpPr>
        <p:spPr>
          <a:xfrm>
            <a:off x="349363" y="593030"/>
            <a:ext cx="63785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noProof="0" dirty="0">
                <a:latin typeface="Parisine Office"/>
                <a:ea typeface="+mj-lt"/>
                <a:cs typeface="+mj-lt"/>
              </a:rPr>
              <a:t>Modélisation numérique de la propagation des vibrations d’origine ferroviaire dans les structures poteaux poutres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  <a:ea typeface="+mj-lt"/>
                <a:cs typeface="+mj-lt"/>
              </a:rPr>
              <a:t>Thèse </a:t>
            </a:r>
            <a:r>
              <a:rPr lang="fr-FR" sz="2000" noProof="0" dirty="0" err="1">
                <a:latin typeface="Parisine Office"/>
                <a:ea typeface="+mj-lt"/>
                <a:cs typeface="+mj-lt"/>
              </a:rPr>
              <a:t>cifre</a:t>
            </a:r>
            <a:r>
              <a:rPr lang="fr-FR" sz="2000" noProof="0" dirty="0">
                <a:latin typeface="Parisine Office"/>
                <a:ea typeface="+mj-lt"/>
                <a:cs typeface="+mj-lt"/>
              </a:rPr>
              <a:t> RATP-CSTB-UTC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  <a:ea typeface="+mj-lt"/>
                <a:cs typeface="+mj-lt"/>
              </a:rPr>
              <a:t>Confrontation avec des mesures expérimentale sur la maison du Mexique</a:t>
            </a:r>
            <a:endParaRPr lang="fr-FR" sz="2000" noProof="0" dirty="0">
              <a:latin typeface="Parisine Office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BDD65AD4-75FC-67AE-3530-EAAD490157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1398" y="1467624"/>
            <a:ext cx="3113923" cy="410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7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66B5B-A7CC-828C-7346-747406E51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940D9D-30C2-B853-4B92-60F9AB62F04A}"/>
              </a:ext>
            </a:extLst>
          </p:cNvPr>
          <p:cNvSpPr txBox="1"/>
          <p:nvPr/>
        </p:nvSpPr>
        <p:spPr>
          <a:xfrm>
            <a:off x="119472" y="105103"/>
            <a:ext cx="333375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noProof="0" dirty="0">
                <a:solidFill>
                  <a:srgbClr val="13539C"/>
                </a:solidFill>
                <a:latin typeface="Parisine Office"/>
                <a:ea typeface="Cambria"/>
                <a:cs typeface="MoolBoran"/>
              </a:rPr>
              <a:t>Introduction</a:t>
            </a:r>
            <a:endParaRPr lang="fr-FR" sz="2000" noProof="0" dirty="0">
              <a:latin typeface="Parisine Office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34FEB4C-8414-3BF5-178F-74EC1F90B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fr-FR" noProof="0" smtClean="0"/>
              <a:t>3</a:t>
            </a:fld>
            <a:endParaRPr lang="fr-FR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AEA9536-6EFC-36E5-6D60-CEC792B4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/>
              <a:t>Apolline Brisson -  Modélisation hybride semi-analytique de la propagation vibratoire dans les bâtiments à structure poteaux-poutres sous excitation multiaxiale</a:t>
            </a:r>
          </a:p>
        </p:txBody>
      </p:sp>
      <p:pic>
        <p:nvPicPr>
          <p:cNvPr id="7" name="Picture 21" descr="Une image contenant ciel, plein air, arbre, bâtiment&#10;&#10;Le contenu généré par l’IA peut être incorrect.">
            <a:extLst>
              <a:ext uri="{FF2B5EF4-FFF2-40B4-BE49-F238E27FC236}">
                <a16:creationId xmlns:a16="http://schemas.microsoft.com/office/drawing/2014/main" id="{D7F62AEA-1AE3-20B2-CBA6-CC6FF533D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877" y="553289"/>
            <a:ext cx="4103841" cy="5382087"/>
          </a:xfrm>
          <a:prstGeom prst="rect">
            <a:avLst/>
          </a:prstGeom>
        </p:spPr>
      </p:pic>
      <p:sp>
        <p:nvSpPr>
          <p:cNvPr id="29" name="Titre 5">
            <a:extLst>
              <a:ext uri="{FF2B5EF4-FFF2-40B4-BE49-F238E27FC236}">
                <a16:creationId xmlns:a16="http://schemas.microsoft.com/office/drawing/2014/main" id="{CB6F1EFE-C922-D64C-9DC8-91CBA4C892BD}"/>
              </a:ext>
            </a:extLst>
          </p:cNvPr>
          <p:cNvSpPr txBox="1">
            <a:spLocks/>
          </p:cNvSpPr>
          <p:nvPr/>
        </p:nvSpPr>
        <p:spPr>
          <a:xfrm>
            <a:off x="-181000" y="1829320"/>
            <a:ext cx="907690" cy="791389"/>
          </a:xfrm>
          <a:prstGeom prst="rect">
            <a:avLst/>
          </a:prstGeom>
          <a:ln>
            <a:noFill/>
          </a:ln>
        </p:spPr>
        <p:txBody>
          <a:bodyPr vert="horz" wrap="square" lIns="0" tIns="45720" rIns="91440" bIns="45720" rtlCol="0" anchor="b" anchorCtr="0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AA9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0" b="0" noProof="0" dirty="0">
                <a:solidFill>
                  <a:schemeClr val="accent1"/>
                </a:solidFill>
                <a:latin typeface="Trebuchet MS"/>
              </a:rPr>
              <a:t>01 </a:t>
            </a:r>
          </a:p>
        </p:txBody>
      </p:sp>
      <p:sp>
        <p:nvSpPr>
          <p:cNvPr id="30" name="Titre 5">
            <a:extLst>
              <a:ext uri="{FF2B5EF4-FFF2-40B4-BE49-F238E27FC236}">
                <a16:creationId xmlns:a16="http://schemas.microsoft.com/office/drawing/2014/main" id="{3C7690E4-78E1-8CD9-2601-6D26DEA82DA5}"/>
              </a:ext>
            </a:extLst>
          </p:cNvPr>
          <p:cNvSpPr txBox="1">
            <a:spLocks/>
          </p:cNvSpPr>
          <p:nvPr/>
        </p:nvSpPr>
        <p:spPr>
          <a:xfrm>
            <a:off x="-184408" y="3044164"/>
            <a:ext cx="907690" cy="791389"/>
          </a:xfrm>
          <a:prstGeom prst="rect">
            <a:avLst/>
          </a:prstGeom>
          <a:ln>
            <a:noFill/>
          </a:ln>
        </p:spPr>
        <p:txBody>
          <a:bodyPr vert="horz" wrap="square" lIns="0" tIns="45720" rIns="91440" bIns="45720" rtlCol="0" anchor="b" anchorCtr="0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AA9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0" b="0" noProof="0" dirty="0">
                <a:solidFill>
                  <a:schemeClr val="accent1"/>
                </a:solidFill>
                <a:latin typeface="Trebuchet MS"/>
              </a:rPr>
              <a:t>02</a:t>
            </a:r>
          </a:p>
        </p:txBody>
      </p:sp>
      <p:sp>
        <p:nvSpPr>
          <p:cNvPr id="31" name="Titre 5">
            <a:extLst>
              <a:ext uri="{FF2B5EF4-FFF2-40B4-BE49-F238E27FC236}">
                <a16:creationId xmlns:a16="http://schemas.microsoft.com/office/drawing/2014/main" id="{2B7A676A-D9E2-B6A3-0121-65D541A7225E}"/>
              </a:ext>
            </a:extLst>
          </p:cNvPr>
          <p:cNvSpPr txBox="1">
            <a:spLocks/>
          </p:cNvSpPr>
          <p:nvPr/>
        </p:nvSpPr>
        <p:spPr>
          <a:xfrm>
            <a:off x="-184408" y="4259010"/>
            <a:ext cx="907690" cy="791389"/>
          </a:xfrm>
          <a:prstGeom prst="rect">
            <a:avLst/>
          </a:prstGeom>
          <a:ln>
            <a:noFill/>
          </a:ln>
        </p:spPr>
        <p:txBody>
          <a:bodyPr vert="horz" wrap="square" lIns="0" tIns="45720" rIns="91440" bIns="45720" rtlCol="0" anchor="b" anchorCtr="0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AA9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0" b="0" noProof="0" dirty="0">
                <a:solidFill>
                  <a:schemeClr val="accent1"/>
                </a:solidFill>
                <a:latin typeface="Trebuchet MS"/>
              </a:rPr>
              <a:t>03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B2DBD00-B90A-E141-D80D-EECC9C8AF200}"/>
              </a:ext>
            </a:extLst>
          </p:cNvPr>
          <p:cNvSpPr txBox="1"/>
          <p:nvPr/>
        </p:nvSpPr>
        <p:spPr>
          <a:xfrm>
            <a:off x="723282" y="2040348"/>
            <a:ext cx="6419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Trebuchet MS"/>
              </a:rPr>
              <a:t>Présentation de La Maison du Mexique</a:t>
            </a:r>
            <a:endParaRPr lang="fr-FR" noProof="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814B22E-13FE-0997-9761-1C443A5D0B9D}"/>
              </a:ext>
            </a:extLst>
          </p:cNvPr>
          <p:cNvSpPr txBox="1"/>
          <p:nvPr/>
        </p:nvSpPr>
        <p:spPr>
          <a:xfrm>
            <a:off x="790575" y="3255192"/>
            <a:ext cx="6419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Trebuchet MS"/>
              </a:rPr>
              <a:t>Modélisation d’une structure poteaux-poutres et couplage avec le sol </a:t>
            </a:r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B084C30-EF65-2D93-6C39-2565B20F8D2A}"/>
              </a:ext>
            </a:extLst>
          </p:cNvPr>
          <p:cNvSpPr txBox="1"/>
          <p:nvPr/>
        </p:nvSpPr>
        <p:spPr>
          <a:xfrm>
            <a:off x="790575" y="4470036"/>
            <a:ext cx="6419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Trebuchet MS"/>
              </a:rPr>
              <a:t>Résultats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612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3" grpId="0"/>
      <p:bldP spid="3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17A4EEB-7DA1-DDF3-BF52-125A8068C247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fr-FR" noProof="0" dirty="0">
                <a:latin typeface="Trebuchet MS"/>
              </a:rPr>
              <a:t>01</a:t>
            </a:r>
            <a:endParaRPr lang="fr-FR" noProof="0" dirty="0">
              <a:latin typeface="Trebuchet MS" panose="020B0603020202020204" pitchFamily="34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136972C-F713-BFA7-3C0B-9E015ACFD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273" y="3035740"/>
            <a:ext cx="5158709" cy="892552"/>
          </a:xfrm>
        </p:spPr>
        <p:txBody>
          <a:bodyPr/>
          <a:lstStyle/>
          <a:p>
            <a:r>
              <a:rPr lang="fr-FR" b="1" dirty="0">
                <a:latin typeface="Trebuchet MS"/>
              </a:rPr>
              <a:t>Présentation de La Maison du </a:t>
            </a:r>
            <a:r>
              <a:rPr lang="fr-FR" b="1" dirty="0" err="1">
                <a:latin typeface="Trebuchet MS"/>
              </a:rPr>
              <a:t>mexique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E150DA3-AACD-1B0E-82B4-5CE26A358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noProof="0" smtClean="0">
                <a:latin typeface="Trebuchet MS" panose="020B0603020202020204" pitchFamily="34" charset="0"/>
              </a:rPr>
              <a:t>4</a:t>
            </a:fld>
            <a:endParaRPr lang="fr-FR" noProof="0" dirty="0">
              <a:latin typeface="Trebuchet MS" panose="020B0603020202020204" pitchFamily="34" charset="0"/>
            </a:endParaRPr>
          </a:p>
        </p:txBody>
      </p:sp>
      <p:pic>
        <p:nvPicPr>
          <p:cNvPr id="2" name="Image 1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DB80DA20-3D32-7BC7-8445-47536E78E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234" y="6405515"/>
            <a:ext cx="1143000" cy="339357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9FCE089C-06FD-2034-10E4-821C0EEA5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928" y="6405515"/>
            <a:ext cx="1020519" cy="339357"/>
          </a:xfrm>
          <a:prstGeom prst="rect">
            <a:avLst/>
          </a:prstGeom>
          <a:ln>
            <a:noFill/>
          </a:ln>
        </p:spPr>
      </p:pic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67806643-91C1-5047-897D-C0A2A2485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603" y="6374506"/>
            <a:ext cx="9447944" cy="365125"/>
          </a:xfrm>
        </p:spPr>
        <p:txBody>
          <a:bodyPr/>
          <a:lstStyle/>
          <a:p>
            <a:r>
              <a:rPr lang="fr-FR" noProof="0" dirty="0">
                <a:solidFill>
                  <a:schemeClr val="accent1"/>
                </a:solidFill>
                <a:latin typeface="Trebuchet MS" panose="020B0603020202020204" pitchFamily="34" charset="0"/>
                <a:ea typeface="+mn-lt"/>
                <a:cs typeface="+mn-lt"/>
              </a:rPr>
              <a:t>Apolline Brisson -  Modélisation hybride semi-analytique de la propagation vibratoire dans les bâtiments à structure poteaux-poutres sous excitation multiaxiale</a:t>
            </a:r>
          </a:p>
        </p:txBody>
      </p:sp>
    </p:spTree>
    <p:extLst>
      <p:ext uri="{BB962C8B-B14F-4D97-AF65-F5344CB8AC3E}">
        <p14:creationId xmlns:p14="http://schemas.microsoft.com/office/powerpoint/2010/main" val="1218438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0A7CE-0D87-86B7-0B03-D5019F208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469167-BBA5-7F37-2A57-624D3F37D6DE}"/>
              </a:ext>
            </a:extLst>
          </p:cNvPr>
          <p:cNvSpPr txBox="1"/>
          <p:nvPr/>
        </p:nvSpPr>
        <p:spPr>
          <a:xfrm>
            <a:off x="128230" y="105103"/>
            <a:ext cx="498912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rgbClr val="13539C"/>
                </a:solidFill>
                <a:latin typeface="Parisine Office"/>
                <a:ea typeface="Cambria"/>
                <a:cs typeface="MoolBoran"/>
              </a:rPr>
              <a:t>1</a:t>
            </a:r>
            <a:r>
              <a:rPr lang="fr-FR" sz="2000" noProof="0" dirty="0">
                <a:solidFill>
                  <a:srgbClr val="13539C"/>
                </a:solidFill>
                <a:latin typeface="Parisine Office"/>
                <a:ea typeface="Cambria"/>
                <a:cs typeface="MoolBoran"/>
              </a:rPr>
              <a:t> </a:t>
            </a:r>
            <a:r>
              <a:rPr lang="fr-FR" sz="2000" noProof="0" dirty="0">
                <a:solidFill>
                  <a:srgbClr val="13539C"/>
                </a:solidFill>
                <a:latin typeface="Parisine Office"/>
                <a:ea typeface="+mn-lt"/>
                <a:cs typeface="+mn-lt"/>
              </a:rPr>
              <a:t>Exemple de La Maison du </a:t>
            </a:r>
            <a:r>
              <a:rPr lang="fr-FR" sz="2000" noProof="0" dirty="0" err="1">
                <a:solidFill>
                  <a:srgbClr val="13539C"/>
                </a:solidFill>
                <a:latin typeface="Parisine Office"/>
                <a:ea typeface="+mn-lt"/>
                <a:cs typeface="+mn-lt"/>
              </a:rPr>
              <a:t>mexique</a:t>
            </a:r>
            <a:endParaRPr lang="fr-FR" sz="2000" noProof="0" dirty="0">
              <a:solidFill>
                <a:srgbClr val="13539C"/>
              </a:solidFill>
              <a:latin typeface="Parisine Office"/>
              <a:ea typeface="+mn-lt"/>
              <a:cs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38F74D-25A6-EC6B-29CB-2EC06FE0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fr-FR" noProof="0" smtClean="0"/>
              <a:t>5</a:t>
            </a:fld>
            <a:endParaRPr lang="fr-FR" noProof="0" dirty="0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295F6C15-44F6-31E2-F644-B3E3E8D83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/>
              <a:t>Apolline Brisson -  Modélisation hybride semi-analytique de la propagation vibratoire dans les bâtiments à structure poteaux-poutres sous excitation multiaxiale</a:t>
            </a:r>
          </a:p>
        </p:txBody>
      </p:sp>
      <p:pic>
        <p:nvPicPr>
          <p:cNvPr id="17" name="Image 16" descr="Une image contenant plein air, arbre, ciel, bâtiment&#10;&#10;Le contenu généré par l’IA peut être incorrect.">
            <a:extLst>
              <a:ext uri="{FF2B5EF4-FFF2-40B4-BE49-F238E27FC236}">
                <a16:creationId xmlns:a16="http://schemas.microsoft.com/office/drawing/2014/main" id="{24EA9827-1C49-4EBA-DF84-01B4AC8F2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1301" y="2163783"/>
            <a:ext cx="4038600" cy="30289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A310F93-8562-D395-9CC5-35AAFAB85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05457" y="3361309"/>
            <a:ext cx="3066809" cy="2139164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94202B2-1358-262D-DEBF-23AAF846D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283972" y="1318307"/>
            <a:ext cx="5065889" cy="4489573"/>
          </a:xfrm>
          <a:prstGeom prst="rect">
            <a:avLst/>
          </a:prstGeom>
          <a:ln>
            <a:noFill/>
          </a:ln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5BE22711-1F81-57F5-182B-77DE399D991E}"/>
              </a:ext>
            </a:extLst>
          </p:cNvPr>
          <p:cNvSpPr/>
          <p:nvPr/>
        </p:nvSpPr>
        <p:spPr>
          <a:xfrm>
            <a:off x="7864485" y="3171860"/>
            <a:ext cx="2319405" cy="3113225"/>
          </a:xfrm>
          <a:prstGeom prst="ellipse">
            <a:avLst/>
          </a:prstGeom>
          <a:noFill/>
          <a:ln w="25400">
            <a:solidFill>
              <a:srgbClr val="FC5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324D408F-BA23-7FD3-FDC7-B9F37FD5B19F}"/>
              </a:ext>
            </a:extLst>
          </p:cNvPr>
          <p:cNvSpPr/>
          <p:nvPr/>
        </p:nvSpPr>
        <p:spPr>
          <a:xfrm flipH="1">
            <a:off x="5635898" y="3435573"/>
            <a:ext cx="2309670" cy="785784"/>
          </a:xfrm>
          <a:custGeom>
            <a:avLst/>
            <a:gdLst>
              <a:gd name="connsiteX0" fmla="*/ 0 w 1636295"/>
              <a:gd name="connsiteY0" fmla="*/ 0 h 497305"/>
              <a:gd name="connsiteX1" fmla="*/ 1636295 w 1636295"/>
              <a:gd name="connsiteY1" fmla="*/ 497305 h 497305"/>
              <a:gd name="connsiteX0" fmla="*/ 0 w 1494405"/>
              <a:gd name="connsiteY0" fmla="*/ 1390125 h 1401457"/>
              <a:gd name="connsiteX1" fmla="*/ 1494405 w 1494405"/>
              <a:gd name="connsiteY1" fmla="*/ 11333 h 1401457"/>
              <a:gd name="connsiteX0" fmla="*/ 0 w 2069846"/>
              <a:gd name="connsiteY0" fmla="*/ 564229 h 585237"/>
              <a:gd name="connsiteX1" fmla="*/ 2069846 w 2069846"/>
              <a:gd name="connsiteY1" fmla="*/ 21009 h 585237"/>
              <a:gd name="connsiteX0" fmla="*/ 0 w 2069846"/>
              <a:gd name="connsiteY0" fmla="*/ 543220 h 587736"/>
              <a:gd name="connsiteX1" fmla="*/ 2069846 w 2069846"/>
              <a:gd name="connsiteY1" fmla="*/ 0 h 587736"/>
              <a:gd name="connsiteX0" fmla="*/ 0 w 1588998"/>
              <a:gd name="connsiteY0" fmla="*/ 795469 h 824744"/>
              <a:gd name="connsiteX1" fmla="*/ 1588998 w 1588998"/>
              <a:gd name="connsiteY1" fmla="*/ 0 h 824744"/>
              <a:gd name="connsiteX0" fmla="*/ 0 w 1588998"/>
              <a:gd name="connsiteY0" fmla="*/ 795469 h 819224"/>
              <a:gd name="connsiteX1" fmla="*/ 1588998 w 1588998"/>
              <a:gd name="connsiteY1" fmla="*/ 0 h 819224"/>
              <a:gd name="connsiteX0" fmla="*/ 0 w 1588998"/>
              <a:gd name="connsiteY0" fmla="*/ 795469 h 820142"/>
              <a:gd name="connsiteX1" fmla="*/ 1588998 w 1588998"/>
              <a:gd name="connsiteY1" fmla="*/ 0 h 820142"/>
              <a:gd name="connsiteX0" fmla="*/ 0 w 1588998"/>
              <a:gd name="connsiteY0" fmla="*/ 795469 h 820442"/>
              <a:gd name="connsiteX1" fmla="*/ 1588998 w 1588998"/>
              <a:gd name="connsiteY1" fmla="*/ 0 h 820442"/>
              <a:gd name="connsiteX0" fmla="*/ 0 w 1588998"/>
              <a:gd name="connsiteY0" fmla="*/ 795469 h 795469"/>
              <a:gd name="connsiteX1" fmla="*/ 1588998 w 1588998"/>
              <a:gd name="connsiteY1" fmla="*/ 0 h 795469"/>
              <a:gd name="connsiteX0" fmla="*/ 0 w 1588998"/>
              <a:gd name="connsiteY0" fmla="*/ 795469 h 795469"/>
              <a:gd name="connsiteX1" fmla="*/ 1588998 w 1588998"/>
              <a:gd name="connsiteY1" fmla="*/ 0 h 795469"/>
              <a:gd name="connsiteX0" fmla="*/ 0 w 1629215"/>
              <a:gd name="connsiteY0" fmla="*/ 799702 h 799702"/>
              <a:gd name="connsiteX1" fmla="*/ 1629215 w 1629215"/>
              <a:gd name="connsiteY1" fmla="*/ 0 h 799702"/>
              <a:gd name="connsiteX0" fmla="*/ 0 w 1654615"/>
              <a:gd name="connsiteY0" fmla="*/ 806052 h 806052"/>
              <a:gd name="connsiteX1" fmla="*/ 1654615 w 1654615"/>
              <a:gd name="connsiteY1" fmla="*/ 0 h 80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54615" h="806052">
                <a:moveTo>
                  <a:pt x="0" y="806052"/>
                </a:moveTo>
                <a:cubicBezTo>
                  <a:pt x="255449" y="518853"/>
                  <a:pt x="1562076" y="257054"/>
                  <a:pt x="1654615" y="0"/>
                </a:cubicBezTo>
              </a:path>
            </a:pathLst>
          </a:custGeom>
          <a:noFill/>
          <a:ln w="25400">
            <a:solidFill>
              <a:srgbClr val="FC5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pic>
        <p:nvPicPr>
          <p:cNvPr id="22" name="Picture 9" descr="Une image contenant art, conception&#10;&#10;Le contenu généré par l’IA peut être incorrect.">
            <a:extLst>
              <a:ext uri="{FF2B5EF4-FFF2-40B4-BE49-F238E27FC236}">
                <a16:creationId xmlns:a16="http://schemas.microsoft.com/office/drawing/2014/main" id="{7579270A-7449-E18E-3FCB-63E4E73FCE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2281" y="2902565"/>
            <a:ext cx="2034664" cy="3379839"/>
          </a:xfrm>
          <a:prstGeom prst="rect">
            <a:avLst/>
          </a:prstGeom>
        </p:spPr>
      </p:pic>
      <p:sp>
        <p:nvSpPr>
          <p:cNvPr id="23" name="Espace réservé du texte 9">
            <a:extLst>
              <a:ext uri="{FF2B5EF4-FFF2-40B4-BE49-F238E27FC236}">
                <a16:creationId xmlns:a16="http://schemas.microsoft.com/office/drawing/2014/main" id="{F42D7A26-F3B6-9565-BAEE-BCCFA8447624}"/>
              </a:ext>
            </a:extLst>
          </p:cNvPr>
          <p:cNvSpPr txBox="1">
            <a:spLocks/>
          </p:cNvSpPr>
          <p:nvPr/>
        </p:nvSpPr>
        <p:spPr>
          <a:xfrm>
            <a:off x="8219401" y="1071916"/>
            <a:ext cx="3975353" cy="1747494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Parisine Office"/>
              </a:rPr>
              <a:t>Situé dans Paris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Parisine Office"/>
              </a:rPr>
              <a:t>Structure poteau poutre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Parisine Office"/>
              </a:rPr>
              <a:t>Structure b</a:t>
            </a:r>
            <a:r>
              <a:rPr lang="fr-FR" sz="2000" dirty="0" err="1">
                <a:latin typeface="Parisine Office"/>
              </a:rPr>
              <a:t>éton</a:t>
            </a:r>
            <a:r>
              <a:rPr lang="fr-FR" sz="2000" dirty="0">
                <a:latin typeface="Parisine Office"/>
              </a:rPr>
              <a:t> et planchers brique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Parisine Office"/>
              </a:rPr>
              <a:t>Proche d’une voie incurvée</a:t>
            </a:r>
          </a:p>
        </p:txBody>
      </p:sp>
    </p:spTree>
    <p:extLst>
      <p:ext uri="{BB962C8B-B14F-4D97-AF65-F5344CB8AC3E}">
        <p14:creationId xmlns:p14="http://schemas.microsoft.com/office/powerpoint/2010/main" val="3780030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F5402-6D0D-014D-D1A1-1A0F18823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2493964A-72BD-31B7-72B6-81B90A018F77}"/>
              </a:ext>
            </a:extLst>
          </p:cNvPr>
          <p:cNvSpPr txBox="1"/>
          <p:nvPr/>
        </p:nvSpPr>
        <p:spPr>
          <a:xfrm>
            <a:off x="332764" y="837000"/>
            <a:ext cx="66019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Mesures de la réponse du bâtiment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6CEFA5-CDC9-354E-E58D-07D3E832EE8F}"/>
              </a:ext>
            </a:extLst>
          </p:cNvPr>
          <p:cNvSpPr txBox="1"/>
          <p:nvPr/>
        </p:nvSpPr>
        <p:spPr>
          <a:xfrm>
            <a:off x="128230" y="105103"/>
            <a:ext cx="498912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rgbClr val="13539C"/>
                </a:solidFill>
                <a:latin typeface="Parisine Office"/>
                <a:ea typeface="Cambria"/>
                <a:cs typeface="MoolBoran"/>
              </a:rPr>
              <a:t>1 </a:t>
            </a:r>
            <a:r>
              <a:rPr lang="fr-FR" sz="2000" dirty="0">
                <a:solidFill>
                  <a:srgbClr val="13539C"/>
                </a:solidFill>
                <a:latin typeface="Parisine Office"/>
                <a:ea typeface="+mn-lt"/>
                <a:cs typeface="+mn-lt"/>
              </a:rPr>
              <a:t>Exemple de La Maison du </a:t>
            </a:r>
            <a:r>
              <a:rPr lang="fr-FR" sz="2000" dirty="0" err="1">
                <a:solidFill>
                  <a:srgbClr val="13539C"/>
                </a:solidFill>
                <a:latin typeface="Parisine Office"/>
                <a:ea typeface="+mn-lt"/>
                <a:cs typeface="+mn-lt"/>
              </a:rPr>
              <a:t>mexique</a:t>
            </a:r>
            <a:endParaRPr lang="fr-FR" sz="2000" dirty="0">
              <a:solidFill>
                <a:srgbClr val="13539C"/>
              </a:solidFill>
              <a:latin typeface="Parisine Office"/>
              <a:ea typeface="+mn-lt"/>
              <a:cs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1C998A-CEF3-8251-898D-6134AAC2E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fr-FR" noProof="0" smtClean="0"/>
              <a:t>6</a:t>
            </a:fld>
            <a:endParaRPr lang="fr-FR" noProof="0" dirty="0"/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61F8E182-70DB-BA81-E249-FD31B97077DE}"/>
              </a:ext>
            </a:extLst>
          </p:cNvPr>
          <p:cNvGrpSpPr/>
          <p:nvPr/>
        </p:nvGrpSpPr>
        <p:grpSpPr>
          <a:xfrm>
            <a:off x="473325" y="2439080"/>
            <a:ext cx="6601968" cy="4013922"/>
            <a:chOff x="6433093" y="3226934"/>
            <a:chExt cx="5756114" cy="3173831"/>
          </a:xfrm>
        </p:grpSpPr>
        <p:pic>
          <p:nvPicPr>
            <p:cNvPr id="61" name="Image 2">
              <a:extLst>
                <a:ext uri="{FF2B5EF4-FFF2-40B4-BE49-F238E27FC236}">
                  <a16:creationId xmlns:a16="http://schemas.microsoft.com/office/drawing/2014/main" id="{5906BEEC-5CA3-52B9-9CB8-63C55CF42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77"/>
            <a:stretch/>
          </p:blipFill>
          <p:spPr>
            <a:xfrm>
              <a:off x="6433093" y="3226934"/>
              <a:ext cx="5756114" cy="3173831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3B715FC-AE15-BBEA-1F20-6244A91E7E7F}"/>
                </a:ext>
              </a:extLst>
            </p:cNvPr>
            <p:cNvSpPr/>
            <p:nvPr/>
          </p:nvSpPr>
          <p:spPr>
            <a:xfrm>
              <a:off x="8778633" y="5522617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F223658-D07D-C2C9-3B40-7091D99E36BC}"/>
                </a:ext>
              </a:extLst>
            </p:cNvPr>
            <p:cNvSpPr/>
            <p:nvPr/>
          </p:nvSpPr>
          <p:spPr>
            <a:xfrm>
              <a:off x="9188598" y="5456610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B3AC4C9-EAB7-3069-B136-09C99F764781}"/>
                </a:ext>
              </a:extLst>
            </p:cNvPr>
            <p:cNvSpPr/>
            <p:nvPr/>
          </p:nvSpPr>
          <p:spPr>
            <a:xfrm>
              <a:off x="9342661" y="5576058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BCBC533-3EBF-D6D8-5E3C-766F5646246D}"/>
                </a:ext>
              </a:extLst>
            </p:cNvPr>
            <p:cNvSpPr/>
            <p:nvPr/>
          </p:nvSpPr>
          <p:spPr>
            <a:xfrm>
              <a:off x="9752625" y="5522617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B7E5DF3-C334-3B97-9CA3-3594B0615188}"/>
                </a:ext>
              </a:extLst>
            </p:cNvPr>
            <p:cNvSpPr/>
            <p:nvPr/>
          </p:nvSpPr>
          <p:spPr>
            <a:xfrm>
              <a:off x="9904433" y="5642065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05C1F2C-9C00-CF71-253A-DF5ABF5AE2B5}"/>
                </a:ext>
              </a:extLst>
            </p:cNvPr>
            <p:cNvSpPr/>
            <p:nvPr/>
          </p:nvSpPr>
          <p:spPr>
            <a:xfrm>
              <a:off x="10314752" y="5582341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4704DC3-32EA-6665-7355-A500B306CF15}"/>
                </a:ext>
              </a:extLst>
            </p:cNvPr>
            <p:cNvSpPr/>
            <p:nvPr/>
          </p:nvSpPr>
          <p:spPr>
            <a:xfrm>
              <a:off x="9342660" y="5125322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DE60B27-5D71-F6EB-1138-E947877098A5}"/>
                </a:ext>
              </a:extLst>
            </p:cNvPr>
            <p:cNvSpPr/>
            <p:nvPr/>
          </p:nvSpPr>
          <p:spPr>
            <a:xfrm>
              <a:off x="9355796" y="4797585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D295C83-6DF5-6621-82AE-2273D53F480C}"/>
                </a:ext>
              </a:extLst>
            </p:cNvPr>
            <p:cNvSpPr/>
            <p:nvPr/>
          </p:nvSpPr>
          <p:spPr>
            <a:xfrm>
              <a:off x="9355795" y="4461535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48544A3-B399-981E-05DB-C8F1E35DF504}"/>
                </a:ext>
              </a:extLst>
            </p:cNvPr>
            <p:cNvSpPr/>
            <p:nvPr/>
          </p:nvSpPr>
          <p:spPr>
            <a:xfrm>
              <a:off x="9355796" y="4151015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2B6FFCD-9B2F-757E-3E6F-4510DAD6F9A5}"/>
                </a:ext>
              </a:extLst>
            </p:cNvPr>
            <p:cNvSpPr/>
            <p:nvPr/>
          </p:nvSpPr>
          <p:spPr>
            <a:xfrm>
              <a:off x="9355795" y="3814965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B13244F-E88D-9AE6-62ED-77F08F774509}"/>
                </a:ext>
              </a:extLst>
            </p:cNvPr>
            <p:cNvSpPr/>
            <p:nvPr/>
          </p:nvSpPr>
          <p:spPr>
            <a:xfrm>
              <a:off x="9904433" y="5197218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185C688-BFF6-1D23-B57A-24C44C716B15}"/>
                </a:ext>
              </a:extLst>
            </p:cNvPr>
            <p:cNvSpPr/>
            <p:nvPr/>
          </p:nvSpPr>
          <p:spPr>
            <a:xfrm>
              <a:off x="9917569" y="4869481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85BEA65-DDA5-23A4-F2CE-D673BE148796}"/>
                </a:ext>
              </a:extLst>
            </p:cNvPr>
            <p:cNvSpPr/>
            <p:nvPr/>
          </p:nvSpPr>
          <p:spPr>
            <a:xfrm>
              <a:off x="9917568" y="4533431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BAAA88D-3890-4BA7-02F7-A16C8DE1525E}"/>
                </a:ext>
              </a:extLst>
            </p:cNvPr>
            <p:cNvSpPr/>
            <p:nvPr/>
          </p:nvSpPr>
          <p:spPr>
            <a:xfrm>
              <a:off x="9917569" y="4222911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9237C0B-7FCC-FC8F-F731-8290AE121DE0}"/>
                </a:ext>
              </a:extLst>
            </p:cNvPr>
            <p:cNvSpPr/>
            <p:nvPr/>
          </p:nvSpPr>
          <p:spPr>
            <a:xfrm>
              <a:off x="9917568" y="3886862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B8E6165-5FED-BFC8-2663-6CEDFCE14AEE}"/>
                </a:ext>
              </a:extLst>
            </p:cNvPr>
            <p:cNvSpPr/>
            <p:nvPr/>
          </p:nvSpPr>
          <p:spPr>
            <a:xfrm>
              <a:off x="10314752" y="5155332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6C35838-60D4-B063-947C-EFFEB9AFAD6D}"/>
                </a:ext>
              </a:extLst>
            </p:cNvPr>
            <p:cNvSpPr/>
            <p:nvPr/>
          </p:nvSpPr>
          <p:spPr>
            <a:xfrm>
              <a:off x="10327888" y="4827595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918E335-3A23-EEF4-2605-D389BDB91874}"/>
                </a:ext>
              </a:extLst>
            </p:cNvPr>
            <p:cNvSpPr/>
            <p:nvPr/>
          </p:nvSpPr>
          <p:spPr>
            <a:xfrm>
              <a:off x="10327888" y="4491546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638DE48-EE0F-A5A8-FFCA-ABB167426601}"/>
                </a:ext>
              </a:extLst>
            </p:cNvPr>
            <p:cNvSpPr/>
            <p:nvPr/>
          </p:nvSpPr>
          <p:spPr>
            <a:xfrm>
              <a:off x="10327888" y="4144690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FFBD0E6-FAB0-09B9-36AB-5E06DF7E63FE}"/>
                </a:ext>
              </a:extLst>
            </p:cNvPr>
            <p:cNvSpPr/>
            <p:nvPr/>
          </p:nvSpPr>
          <p:spPr>
            <a:xfrm>
              <a:off x="10327888" y="3812432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E3AD060-BBE8-8673-2961-EBBA2E17F5D4}"/>
                </a:ext>
              </a:extLst>
            </p:cNvPr>
            <p:cNvSpPr/>
            <p:nvPr/>
          </p:nvSpPr>
          <p:spPr>
            <a:xfrm>
              <a:off x="8225050" y="5005873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7229127-D40A-A06A-7F1B-D8BEA11618B3}"/>
                </a:ext>
              </a:extLst>
            </p:cNvPr>
            <p:cNvSpPr/>
            <p:nvPr/>
          </p:nvSpPr>
          <p:spPr>
            <a:xfrm>
              <a:off x="8238185" y="4342087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5A89473-90C9-E3FE-3667-BAD4CDFC71A2}"/>
                </a:ext>
              </a:extLst>
            </p:cNvPr>
            <p:cNvSpPr/>
            <p:nvPr/>
          </p:nvSpPr>
          <p:spPr>
            <a:xfrm>
              <a:off x="8238186" y="4031567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41852B5-DB2E-9AA6-EAD4-AF2BA5D25998}"/>
                </a:ext>
              </a:extLst>
            </p:cNvPr>
            <p:cNvSpPr/>
            <p:nvPr/>
          </p:nvSpPr>
          <p:spPr>
            <a:xfrm>
              <a:off x="10961281" y="5652668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0D78777-1051-A4D5-C495-2A261B145C9E}"/>
                </a:ext>
              </a:extLst>
            </p:cNvPr>
            <p:cNvSpPr/>
            <p:nvPr/>
          </p:nvSpPr>
          <p:spPr>
            <a:xfrm>
              <a:off x="8632190" y="5410221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3B29E03-D684-6549-DDC5-A1546BA37CAC}"/>
                </a:ext>
              </a:extLst>
            </p:cNvPr>
            <p:cNvSpPr/>
            <p:nvPr/>
          </p:nvSpPr>
          <p:spPr>
            <a:xfrm>
              <a:off x="8251520" y="5469945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9B2696A-D1AC-402A-CD91-1FA3C807A461}"/>
                </a:ext>
              </a:extLst>
            </p:cNvPr>
            <p:cNvSpPr/>
            <p:nvPr/>
          </p:nvSpPr>
          <p:spPr>
            <a:xfrm>
              <a:off x="8234575" y="4686202"/>
              <a:ext cx="12929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988D398-D5BA-BC75-7469-BFD88E31ED20}"/>
                </a:ext>
              </a:extLst>
            </p:cNvPr>
            <p:cNvSpPr/>
            <p:nvPr/>
          </p:nvSpPr>
          <p:spPr>
            <a:xfrm>
              <a:off x="8225050" y="3695517"/>
              <a:ext cx="140726" cy="119448"/>
            </a:xfrm>
            <a:prstGeom prst="rect">
              <a:avLst/>
            </a:prstGeom>
            <a:solidFill>
              <a:srgbClr val="13117D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0" dirty="0"/>
            </a:p>
          </p:txBody>
        </p:sp>
      </p:grpSp>
      <p:pic>
        <p:nvPicPr>
          <p:cNvPr id="100" name="Picture 32">
            <a:extLst>
              <a:ext uri="{FF2B5EF4-FFF2-40B4-BE49-F238E27FC236}">
                <a16:creationId xmlns:a16="http://schemas.microsoft.com/office/drawing/2014/main" id="{B71134BF-1836-954A-4604-F32589AD3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316" y="576259"/>
            <a:ext cx="2699053" cy="2107786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487F95AF-1738-EE2E-4ADB-5C7BFAE10019}"/>
              </a:ext>
            </a:extLst>
          </p:cNvPr>
          <p:cNvSpPr/>
          <p:nvPr/>
        </p:nvSpPr>
        <p:spPr>
          <a:xfrm>
            <a:off x="7624101" y="3562734"/>
            <a:ext cx="152362" cy="153469"/>
          </a:xfrm>
          <a:prstGeom prst="rect">
            <a:avLst/>
          </a:prstGeom>
          <a:solidFill>
            <a:srgbClr val="13117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2200" noProof="0" dirty="0"/>
          </a:p>
        </p:txBody>
      </p:sp>
      <p:sp>
        <p:nvSpPr>
          <p:cNvPr id="89" name="Triangle isocèle 2052">
            <a:extLst>
              <a:ext uri="{FF2B5EF4-FFF2-40B4-BE49-F238E27FC236}">
                <a16:creationId xmlns:a16="http://schemas.microsoft.com/office/drawing/2014/main" id="{FF7BF040-18CD-E77F-4140-EF8D9623F2CA}"/>
              </a:ext>
            </a:extLst>
          </p:cNvPr>
          <p:cNvSpPr/>
          <p:nvPr/>
        </p:nvSpPr>
        <p:spPr>
          <a:xfrm>
            <a:off x="7597709" y="3002387"/>
            <a:ext cx="212001" cy="212044"/>
          </a:xfrm>
          <a:prstGeom prst="triangl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2200" noProof="0" dirty="0"/>
          </a:p>
        </p:txBody>
      </p:sp>
      <p:sp>
        <p:nvSpPr>
          <p:cNvPr id="90" name="ZoneTexte 2061">
            <a:extLst>
              <a:ext uri="{FF2B5EF4-FFF2-40B4-BE49-F238E27FC236}">
                <a16:creationId xmlns:a16="http://schemas.microsoft.com/office/drawing/2014/main" id="{997E5F87-BF70-1CC2-12CF-B6EAAA50D14E}"/>
              </a:ext>
            </a:extLst>
          </p:cNvPr>
          <p:cNvSpPr txBox="1"/>
          <p:nvPr/>
        </p:nvSpPr>
        <p:spPr>
          <a:xfrm>
            <a:off x="7891989" y="2907006"/>
            <a:ext cx="26113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noProof="0" dirty="0">
                <a:latin typeface="Parisine Office"/>
              </a:rPr>
              <a:t>Tri directionnel</a:t>
            </a:r>
          </a:p>
        </p:txBody>
      </p:sp>
      <p:sp>
        <p:nvSpPr>
          <p:cNvPr id="98" name="ZoneTexte 2061">
            <a:extLst>
              <a:ext uri="{FF2B5EF4-FFF2-40B4-BE49-F238E27FC236}">
                <a16:creationId xmlns:a16="http://schemas.microsoft.com/office/drawing/2014/main" id="{3483C8DF-4617-94F7-D9E7-CD4C1D836B82}"/>
              </a:ext>
            </a:extLst>
          </p:cNvPr>
          <p:cNvSpPr txBox="1"/>
          <p:nvPr/>
        </p:nvSpPr>
        <p:spPr>
          <a:xfrm>
            <a:off x="7891989" y="3456694"/>
            <a:ext cx="26113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noProof="0" dirty="0">
                <a:latin typeface="Parisine Office"/>
              </a:rPr>
              <a:t>Bi directionnel</a:t>
            </a:r>
          </a:p>
        </p:txBody>
      </p:sp>
      <p:sp>
        <p:nvSpPr>
          <p:cNvPr id="110" name="TextBox 21">
            <a:extLst>
              <a:ext uri="{FF2B5EF4-FFF2-40B4-BE49-F238E27FC236}">
                <a16:creationId xmlns:a16="http://schemas.microsoft.com/office/drawing/2014/main" id="{27D5D450-8EF9-76F5-4297-944145905EC8}"/>
              </a:ext>
            </a:extLst>
          </p:cNvPr>
          <p:cNvSpPr txBox="1"/>
          <p:nvPr/>
        </p:nvSpPr>
        <p:spPr>
          <a:xfrm>
            <a:off x="332764" y="1276252"/>
            <a:ext cx="543031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Mesures des planchers</a:t>
            </a:r>
          </a:p>
        </p:txBody>
      </p:sp>
      <p:sp>
        <p:nvSpPr>
          <p:cNvPr id="111" name="TextBox 21">
            <a:extLst>
              <a:ext uri="{FF2B5EF4-FFF2-40B4-BE49-F238E27FC236}">
                <a16:creationId xmlns:a16="http://schemas.microsoft.com/office/drawing/2014/main" id="{99E3058B-49A4-7EE5-3E2B-58AB9996F9D8}"/>
              </a:ext>
            </a:extLst>
          </p:cNvPr>
          <p:cNvSpPr txBox="1"/>
          <p:nvPr/>
        </p:nvSpPr>
        <p:spPr>
          <a:xfrm>
            <a:off x="332764" y="1720732"/>
            <a:ext cx="543031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noProof="0" dirty="0">
                <a:latin typeface="Parisine Office"/>
              </a:rPr>
              <a:t>Mesures des propriétés de sol</a:t>
            </a:r>
          </a:p>
        </p:txBody>
      </p:sp>
      <p:graphicFrame>
        <p:nvGraphicFramePr>
          <p:cNvPr id="13" name="Table 44">
            <a:extLst>
              <a:ext uri="{FF2B5EF4-FFF2-40B4-BE49-F238E27FC236}">
                <a16:creationId xmlns:a16="http://schemas.microsoft.com/office/drawing/2014/main" id="{07D05C59-9406-5EBB-67A6-05386E70E52A}"/>
              </a:ext>
            </a:extLst>
          </p:cNvPr>
          <p:cNvGraphicFramePr>
            <a:graphicFrameLocks noGrp="1"/>
          </p:cNvGraphicFramePr>
          <p:nvPr/>
        </p:nvGraphicFramePr>
        <p:xfrm>
          <a:off x="7697357" y="5053094"/>
          <a:ext cx="3799840" cy="101909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49960">
                  <a:extLst>
                    <a:ext uri="{9D8B030D-6E8A-4147-A177-3AD203B41FA5}">
                      <a16:colId xmlns:a16="http://schemas.microsoft.com/office/drawing/2014/main" val="2850769679"/>
                    </a:ext>
                  </a:extLst>
                </a:gridCol>
                <a:gridCol w="949960">
                  <a:extLst>
                    <a:ext uri="{9D8B030D-6E8A-4147-A177-3AD203B41FA5}">
                      <a16:colId xmlns:a16="http://schemas.microsoft.com/office/drawing/2014/main" val="2680194813"/>
                    </a:ext>
                  </a:extLst>
                </a:gridCol>
                <a:gridCol w="949960">
                  <a:extLst>
                    <a:ext uri="{9D8B030D-6E8A-4147-A177-3AD203B41FA5}">
                      <a16:colId xmlns:a16="http://schemas.microsoft.com/office/drawing/2014/main" val="2075315639"/>
                    </a:ext>
                  </a:extLst>
                </a:gridCol>
                <a:gridCol w="949960">
                  <a:extLst>
                    <a:ext uri="{9D8B030D-6E8A-4147-A177-3AD203B41FA5}">
                      <a16:colId xmlns:a16="http://schemas.microsoft.com/office/drawing/2014/main" val="1963948082"/>
                    </a:ext>
                  </a:extLst>
                </a:gridCol>
              </a:tblGrid>
              <a:tr h="628591"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fr-FR" sz="1600" b="1" noProof="0" dirty="0">
                          <a:solidFill>
                            <a:srgbClr val="FFFFFF"/>
                          </a:solidFill>
                          <a:effectLst/>
                          <a:latin typeface="Parisine Office"/>
                        </a:rPr>
                        <a:t>Nb </a:t>
                      </a:r>
                    </a:p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fr-FR" sz="1600" b="1" noProof="0" dirty="0">
                          <a:solidFill>
                            <a:srgbClr val="FFFFFF"/>
                          </a:solidFill>
                          <a:effectLst/>
                          <a:latin typeface="Parisine Office"/>
                        </a:rPr>
                        <a:t>capteurs</a:t>
                      </a:r>
                      <a:endParaRPr lang="fr-FR" sz="1800" b="1" noProof="0" dirty="0">
                        <a:solidFill>
                          <a:srgbClr val="FFFFFF"/>
                        </a:solidFill>
                        <a:effectLst/>
                        <a:latin typeface="Parisine Office"/>
                      </a:endParaRPr>
                    </a:p>
                  </a:txBody>
                  <a:tcPr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008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fr-FR" sz="1600" b="1" noProof="0" dirty="0">
                          <a:solidFill>
                            <a:srgbClr val="FFFFFF"/>
                          </a:solidFill>
                          <a:effectLst/>
                          <a:latin typeface="Parisine Office"/>
                        </a:rPr>
                        <a:t>Nb </a:t>
                      </a:r>
                      <a:endParaRPr lang="fr-FR" sz="1800" b="1" noProof="0" dirty="0">
                        <a:solidFill>
                          <a:srgbClr val="FFFFFF"/>
                        </a:solidFill>
                        <a:effectLst/>
                        <a:latin typeface="Parisine Office"/>
                      </a:endParaRPr>
                    </a:p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fr-FR" sz="1600" b="1" noProof="0" dirty="0">
                          <a:solidFill>
                            <a:srgbClr val="FFFFFF"/>
                          </a:solidFill>
                          <a:effectLst/>
                          <a:latin typeface="Parisine Office"/>
                        </a:rPr>
                        <a:t>jours</a:t>
                      </a:r>
                      <a:endParaRPr lang="fr-FR" sz="1800" b="1" noProof="0" dirty="0">
                        <a:solidFill>
                          <a:srgbClr val="FFFFFF"/>
                        </a:solidFill>
                        <a:effectLst/>
                        <a:latin typeface="Parisine Office"/>
                      </a:endParaRPr>
                    </a:p>
                  </a:txBody>
                  <a:tcPr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008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fr-FR" sz="1600" b="1" noProof="0" dirty="0">
                          <a:solidFill>
                            <a:srgbClr val="FFFFFF"/>
                          </a:solidFill>
                          <a:effectLst/>
                          <a:latin typeface="Parisine Office"/>
                        </a:rPr>
                        <a:t>Nb </a:t>
                      </a:r>
                    </a:p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fr-FR" sz="1600" b="1" noProof="0" dirty="0">
                          <a:solidFill>
                            <a:srgbClr val="FFFFFF"/>
                          </a:solidFill>
                          <a:effectLst/>
                          <a:latin typeface="Parisine Office"/>
                        </a:rPr>
                        <a:t>impact</a:t>
                      </a:r>
                      <a:endParaRPr lang="fr-FR" sz="1800" b="1" noProof="0" dirty="0">
                        <a:solidFill>
                          <a:srgbClr val="FFFFFF"/>
                        </a:solidFill>
                        <a:effectLst/>
                        <a:latin typeface="Parisine Office"/>
                      </a:endParaRPr>
                    </a:p>
                  </a:txBody>
                  <a:tcPr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008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fr-FR" sz="1600" b="1" noProof="0" dirty="0">
                          <a:solidFill>
                            <a:srgbClr val="FFFFFF"/>
                          </a:solidFill>
                          <a:effectLst/>
                          <a:latin typeface="Parisine Office"/>
                        </a:rPr>
                        <a:t>Nb </a:t>
                      </a:r>
                      <a:endParaRPr lang="fr-FR" sz="1800" b="1" noProof="0" dirty="0">
                        <a:solidFill>
                          <a:srgbClr val="FFFFFF"/>
                        </a:solidFill>
                        <a:effectLst/>
                        <a:latin typeface="Parisine Office"/>
                      </a:endParaRPr>
                    </a:p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fr-FR" sz="1600" b="1" noProof="0" dirty="0">
                          <a:solidFill>
                            <a:srgbClr val="FFFFFF"/>
                          </a:solidFill>
                          <a:effectLst/>
                          <a:latin typeface="Parisine Office"/>
                        </a:rPr>
                        <a:t>passages</a:t>
                      </a:r>
                      <a:endParaRPr lang="fr-FR" sz="1800" b="1" noProof="0" dirty="0">
                        <a:solidFill>
                          <a:srgbClr val="FFFFFF"/>
                        </a:solidFill>
                        <a:effectLst/>
                        <a:latin typeface="Parisine Office"/>
                      </a:endParaRPr>
                    </a:p>
                  </a:txBody>
                  <a:tcPr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0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200357"/>
                  </a:ext>
                </a:extLst>
              </a:tr>
              <a:tr h="390502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  <a:buNone/>
                      </a:pPr>
                      <a:r>
                        <a:rPr lang="fr-FR" sz="1800" noProof="0" dirty="0">
                          <a:effectLst/>
                          <a:latin typeface="Parisine Office"/>
                        </a:rPr>
                        <a:t>61</a:t>
                      </a:r>
                    </a:p>
                  </a:txBody>
                  <a:tcPr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BD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  <a:buNone/>
                      </a:pPr>
                      <a:r>
                        <a:rPr lang="fr-FR" sz="1800" noProof="0" dirty="0">
                          <a:effectLst/>
                          <a:latin typeface="Parisine Office"/>
                        </a:rPr>
                        <a:t>4</a:t>
                      </a:r>
                    </a:p>
                  </a:txBody>
                  <a:tcPr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BD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  <a:buNone/>
                      </a:pPr>
                      <a:r>
                        <a:rPr lang="fr-FR" sz="1800" noProof="0" dirty="0">
                          <a:effectLst/>
                          <a:latin typeface="Parisine Office"/>
                        </a:rPr>
                        <a:t>30</a:t>
                      </a:r>
                    </a:p>
                  </a:txBody>
                  <a:tcPr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BD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  <a:buNone/>
                      </a:pPr>
                      <a:r>
                        <a:rPr lang="fr-FR" sz="1800" noProof="0" dirty="0">
                          <a:effectLst/>
                          <a:latin typeface="Parisine Office"/>
                        </a:rPr>
                        <a:t>70</a:t>
                      </a:r>
                    </a:p>
                  </a:txBody>
                  <a:tcPr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135938"/>
                  </a:ext>
                </a:extLst>
              </a:tr>
            </a:tbl>
          </a:graphicData>
        </a:graphic>
      </p:graphicFrame>
      <p:pic>
        <p:nvPicPr>
          <p:cNvPr id="55" name="Image 54">
            <a:extLst>
              <a:ext uri="{FF2B5EF4-FFF2-40B4-BE49-F238E27FC236}">
                <a16:creationId xmlns:a16="http://schemas.microsoft.com/office/drawing/2014/main" id="{6891BC0F-12AF-249F-A96F-84217283E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160" y="571426"/>
            <a:ext cx="2816825" cy="2112619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20858BD5-78FE-9D26-49CB-9A399552168C}"/>
              </a:ext>
            </a:extLst>
          </p:cNvPr>
          <p:cNvSpPr/>
          <p:nvPr/>
        </p:nvSpPr>
        <p:spPr>
          <a:xfrm>
            <a:off x="4925389" y="5550766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FB01688-49EB-4CD6-0B8B-1E20DE600B0C}"/>
              </a:ext>
            </a:extLst>
          </p:cNvPr>
          <p:cNvSpPr/>
          <p:nvPr/>
        </p:nvSpPr>
        <p:spPr>
          <a:xfrm>
            <a:off x="4934581" y="4982626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D0373E6-5830-6CA5-662C-D57D3C90FC3C}"/>
              </a:ext>
            </a:extLst>
          </p:cNvPr>
          <p:cNvSpPr/>
          <p:nvPr/>
        </p:nvSpPr>
        <p:spPr>
          <a:xfrm>
            <a:off x="4934581" y="4509000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CC23D76-B0C9-519F-8152-CC2445A632FD}"/>
              </a:ext>
            </a:extLst>
          </p:cNvPr>
          <p:cNvSpPr/>
          <p:nvPr/>
        </p:nvSpPr>
        <p:spPr>
          <a:xfrm>
            <a:off x="4934581" y="4140485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92E0B-035A-2AB3-70C7-09DC3D43A15F}"/>
              </a:ext>
            </a:extLst>
          </p:cNvPr>
          <p:cNvSpPr/>
          <p:nvPr/>
        </p:nvSpPr>
        <p:spPr>
          <a:xfrm>
            <a:off x="4934581" y="3717000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79E44D4-D8A8-B222-EFBF-47FD21681078}"/>
              </a:ext>
            </a:extLst>
          </p:cNvPr>
          <p:cNvSpPr/>
          <p:nvPr/>
        </p:nvSpPr>
        <p:spPr>
          <a:xfrm>
            <a:off x="4939651" y="3290655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BF44D67-C6EA-305E-C41C-30D87EB850B1}"/>
              </a:ext>
            </a:extLst>
          </p:cNvPr>
          <p:cNvSpPr/>
          <p:nvPr/>
        </p:nvSpPr>
        <p:spPr>
          <a:xfrm>
            <a:off x="7628282" y="4105778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5" name="ZoneTexte 2061">
            <a:extLst>
              <a:ext uri="{FF2B5EF4-FFF2-40B4-BE49-F238E27FC236}">
                <a16:creationId xmlns:a16="http://schemas.microsoft.com/office/drawing/2014/main" id="{B65444CF-2A80-A0DD-9F19-6258DE692FC3}"/>
              </a:ext>
            </a:extLst>
          </p:cNvPr>
          <p:cNvSpPr txBox="1"/>
          <p:nvPr/>
        </p:nvSpPr>
        <p:spPr>
          <a:xfrm>
            <a:off x="7891989" y="4014525"/>
            <a:ext cx="26113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noProof="0" dirty="0">
                <a:latin typeface="Parisine Office"/>
              </a:rPr>
              <a:t>Vertical en milieu de plancher</a:t>
            </a:r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8C19E1CC-EB95-6ABD-9FEA-8D50B431D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/>
              <a:t>Apolline Brisson -  Modélisation hybride semi-analytique de la propagation vibratoire dans les bâtiments à structure poteaux-poutres sous excitation multiaxiale</a:t>
            </a:r>
          </a:p>
        </p:txBody>
      </p:sp>
    </p:spTree>
    <p:extLst>
      <p:ext uri="{BB962C8B-B14F-4D97-AF65-F5344CB8AC3E}">
        <p14:creationId xmlns:p14="http://schemas.microsoft.com/office/powerpoint/2010/main" val="166596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/>
      <p:bldP spid="98" grpId="0"/>
      <p:bldP spid="110" grpId="0"/>
      <p:bldP spid="111" grpId="0"/>
      <p:bldP spid="2" grpId="0" animBg="1"/>
      <p:bldP spid="5" grpId="0" animBg="1"/>
      <p:bldP spid="8" grpId="0" animBg="1"/>
      <p:bldP spid="9" grpId="0" animBg="1"/>
      <p:bldP spid="10" grpId="0" animBg="1"/>
      <p:bldP spid="12" grpId="0" animBg="1"/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6FE2D-AE16-F207-9535-52866DC3D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5E40C41-8BCC-D6DF-9F16-2C07E34FFE7D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fr-FR" noProof="0" dirty="0">
                <a:latin typeface="Trebuchet MS"/>
              </a:rPr>
              <a:t>02</a:t>
            </a:r>
            <a:endParaRPr lang="fr-FR" noProof="0" dirty="0">
              <a:latin typeface="Trebuchet MS" panose="020B0603020202020204" pitchFamily="34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D16A564-9538-C24E-D83E-86F2EC315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273" y="3035740"/>
            <a:ext cx="5158709" cy="892552"/>
          </a:xfrm>
        </p:spPr>
        <p:txBody>
          <a:bodyPr/>
          <a:lstStyle/>
          <a:p>
            <a:r>
              <a:rPr lang="fr-FR" b="1" noProof="0" dirty="0">
                <a:latin typeface="Trebuchet MS"/>
              </a:rPr>
              <a:t>Modélisation d’une structure poteaux-poutres</a:t>
            </a:r>
            <a:endParaRPr lang="fr-FR" noProof="0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4373121-A5EE-29C0-EF94-A4BBFC024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39B1-6AFD-4201-AD39-5EBE6686CE2D}" type="slidenum">
              <a:rPr lang="fr-FR" noProof="0" smtClean="0">
                <a:latin typeface="Trebuchet MS" panose="020B0603020202020204" pitchFamily="34" charset="0"/>
              </a:rPr>
              <a:t>7</a:t>
            </a:fld>
            <a:endParaRPr lang="fr-FR" noProof="0" dirty="0">
              <a:latin typeface="Trebuchet MS" panose="020B0603020202020204" pitchFamily="34" charset="0"/>
            </a:endParaRPr>
          </a:p>
        </p:txBody>
      </p:sp>
      <p:pic>
        <p:nvPicPr>
          <p:cNvPr id="2" name="Image 1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6FCA6988-7204-20DF-704F-DEA572CDA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234" y="6405515"/>
            <a:ext cx="1143000" cy="339357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4C725690-8E03-9F47-9164-8BED4CE91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928" y="6405515"/>
            <a:ext cx="1020519" cy="339357"/>
          </a:xfrm>
          <a:prstGeom prst="rect">
            <a:avLst/>
          </a:prstGeom>
          <a:ln>
            <a:noFill/>
          </a:ln>
        </p:spPr>
      </p:pic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DEF47304-C473-0E46-2338-1D16A2A70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603" y="6374506"/>
            <a:ext cx="9447944" cy="365125"/>
          </a:xfrm>
        </p:spPr>
        <p:txBody>
          <a:bodyPr/>
          <a:lstStyle/>
          <a:p>
            <a:r>
              <a:rPr lang="fr-FR" noProof="0" dirty="0">
                <a:solidFill>
                  <a:schemeClr val="accent1"/>
                </a:solidFill>
                <a:latin typeface="Trebuchet MS" panose="020B0603020202020204" pitchFamily="34" charset="0"/>
                <a:ea typeface="+mn-lt"/>
                <a:cs typeface="+mn-lt"/>
              </a:rPr>
              <a:t>Apolline Brisson -  Modélisation hybride semi-analytique de la propagation vibratoire dans les bâtiments à structure poteaux-poutres sous excitation multiaxiale</a:t>
            </a:r>
          </a:p>
        </p:txBody>
      </p:sp>
    </p:spTree>
    <p:extLst>
      <p:ext uri="{BB962C8B-B14F-4D97-AF65-F5344CB8AC3E}">
        <p14:creationId xmlns:p14="http://schemas.microsoft.com/office/powerpoint/2010/main" val="233849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C6685-80B9-B11C-0CA5-B0554E355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50">
            <a:extLst>
              <a:ext uri="{FF2B5EF4-FFF2-40B4-BE49-F238E27FC236}">
                <a16:creationId xmlns:a16="http://schemas.microsoft.com/office/drawing/2014/main" id="{1870F391-86E4-EE04-4B0F-524A6A06478E}"/>
              </a:ext>
            </a:extLst>
          </p:cNvPr>
          <p:cNvSpPr/>
          <p:nvPr/>
        </p:nvSpPr>
        <p:spPr>
          <a:xfrm>
            <a:off x="5825219" y="1902526"/>
            <a:ext cx="5453031" cy="426795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A9DE47-BC57-0375-460E-F4AC35E6D2F8}"/>
              </a:ext>
            </a:extLst>
          </p:cNvPr>
          <p:cNvSpPr/>
          <p:nvPr/>
        </p:nvSpPr>
        <p:spPr>
          <a:xfrm>
            <a:off x="5122356" y="4081318"/>
            <a:ext cx="2571750" cy="1619250"/>
          </a:xfrm>
          <a:prstGeom prst="roundRect">
            <a:avLst/>
          </a:prstGeom>
          <a:solidFill>
            <a:srgbClr val="A8BAD5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2400" noProof="0" dirty="0">
              <a:latin typeface="Parisine Office"/>
            </a:endParaRPr>
          </a:p>
        </p:txBody>
      </p:sp>
      <p:sp>
        <p:nvSpPr>
          <p:cNvPr id="17" name="Rectangle: Rounded Corners 8">
            <a:extLst>
              <a:ext uri="{FF2B5EF4-FFF2-40B4-BE49-F238E27FC236}">
                <a16:creationId xmlns:a16="http://schemas.microsoft.com/office/drawing/2014/main" id="{19E73A55-B45E-DF22-BC6F-9F4F8554EEEE}"/>
              </a:ext>
            </a:extLst>
          </p:cNvPr>
          <p:cNvSpPr/>
          <p:nvPr/>
        </p:nvSpPr>
        <p:spPr>
          <a:xfrm>
            <a:off x="7215950" y="1193173"/>
            <a:ext cx="2571750" cy="1619250"/>
          </a:xfrm>
          <a:prstGeom prst="roundRect">
            <a:avLst/>
          </a:prstGeom>
          <a:solidFill>
            <a:srgbClr val="A8BAD5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noProof="0" dirty="0">
              <a:latin typeface="Parisine Office"/>
            </a:endParaRPr>
          </a:p>
        </p:txBody>
      </p:sp>
      <p:sp>
        <p:nvSpPr>
          <p:cNvPr id="16" name="Rectangle: Rounded Corners 8">
            <a:extLst>
              <a:ext uri="{FF2B5EF4-FFF2-40B4-BE49-F238E27FC236}">
                <a16:creationId xmlns:a16="http://schemas.microsoft.com/office/drawing/2014/main" id="{D135BF04-9B89-1D67-324D-968153682A2B}"/>
              </a:ext>
            </a:extLst>
          </p:cNvPr>
          <p:cNvSpPr/>
          <p:nvPr/>
        </p:nvSpPr>
        <p:spPr>
          <a:xfrm>
            <a:off x="5122356" y="4077000"/>
            <a:ext cx="2571750" cy="16192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noProof="0" dirty="0">
              <a:latin typeface="Parisine Office"/>
            </a:endParaRPr>
          </a:p>
        </p:txBody>
      </p:sp>
      <p:sp>
        <p:nvSpPr>
          <p:cNvPr id="15" name="Rectangle: Rounded Corners 8">
            <a:extLst>
              <a:ext uri="{FF2B5EF4-FFF2-40B4-BE49-F238E27FC236}">
                <a16:creationId xmlns:a16="http://schemas.microsoft.com/office/drawing/2014/main" id="{6E0EA10F-18CC-04ED-567D-52A78464A1A5}"/>
              </a:ext>
            </a:extLst>
          </p:cNvPr>
          <p:cNvSpPr/>
          <p:nvPr/>
        </p:nvSpPr>
        <p:spPr>
          <a:xfrm>
            <a:off x="7223759" y="1193173"/>
            <a:ext cx="2571750" cy="16192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noProof="0" dirty="0">
              <a:latin typeface="Parisine Office"/>
            </a:endParaRPr>
          </a:p>
        </p:txBody>
      </p:sp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id="{2118695B-15A3-DF67-69D4-4B216F6B9076}"/>
              </a:ext>
            </a:extLst>
          </p:cNvPr>
          <p:cNvSpPr/>
          <p:nvPr/>
        </p:nvSpPr>
        <p:spPr>
          <a:xfrm>
            <a:off x="7215950" y="1186196"/>
            <a:ext cx="2571750" cy="1619250"/>
          </a:xfrm>
          <a:prstGeom prst="roundRect">
            <a:avLst/>
          </a:prstGeom>
          <a:solidFill>
            <a:srgbClr val="A9B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noProof="0" dirty="0">
              <a:latin typeface="Parisine Office"/>
            </a:endParaRPr>
          </a:p>
        </p:txBody>
      </p:sp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0C14D2AB-B29A-7F84-ABE7-0FAF1D81677C}"/>
              </a:ext>
            </a:extLst>
          </p:cNvPr>
          <p:cNvSpPr/>
          <p:nvPr/>
        </p:nvSpPr>
        <p:spPr>
          <a:xfrm>
            <a:off x="5122356" y="4077000"/>
            <a:ext cx="2571750" cy="1619250"/>
          </a:xfrm>
          <a:prstGeom prst="roundRect">
            <a:avLst/>
          </a:prstGeom>
          <a:solidFill>
            <a:srgbClr val="A9B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noProof="0" dirty="0">
              <a:latin typeface="Parisine Offic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D3E1C5-A8F1-1963-D302-6FCE6629FC6E}"/>
              </a:ext>
            </a:extLst>
          </p:cNvPr>
          <p:cNvSpPr txBox="1"/>
          <p:nvPr/>
        </p:nvSpPr>
        <p:spPr>
          <a:xfrm>
            <a:off x="128230" y="105103"/>
            <a:ext cx="583871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noProof="0" dirty="0">
                <a:solidFill>
                  <a:srgbClr val="13539C"/>
                </a:solidFill>
                <a:latin typeface="Parisine Office"/>
                <a:ea typeface="Cambria"/>
                <a:cs typeface="MoolBoran"/>
              </a:rPr>
              <a:t>2 </a:t>
            </a:r>
            <a:r>
              <a:rPr lang="fr-FR" sz="2000" noProof="0" dirty="0">
                <a:solidFill>
                  <a:srgbClr val="13539C"/>
                </a:solidFill>
                <a:latin typeface="Parisine Office"/>
                <a:ea typeface="+mn-lt"/>
                <a:cs typeface="+mn-lt"/>
              </a:rPr>
              <a:t>Modélisation d’une structure poteaux-poutres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940C94-7842-84A5-9E8D-CB95D0751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fr-FR" noProof="0" smtClean="0"/>
              <a:t>8</a:t>
            </a:fld>
            <a:endParaRPr lang="fr-FR" noProof="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FEAE63A-8FAA-2E9A-DE2C-AB15BF3B9133}"/>
              </a:ext>
            </a:extLst>
          </p:cNvPr>
          <p:cNvSpPr/>
          <p:nvPr/>
        </p:nvSpPr>
        <p:spPr>
          <a:xfrm>
            <a:off x="9395951" y="4081318"/>
            <a:ext cx="2571750" cy="1619250"/>
          </a:xfrm>
          <a:prstGeom prst="roundRect">
            <a:avLst/>
          </a:prstGeom>
          <a:solidFill>
            <a:srgbClr val="A8BAD5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400" noProof="0" dirty="0" err="1">
                <a:latin typeface="Parisine Office"/>
              </a:rPr>
              <a:t>Finite</a:t>
            </a:r>
            <a:r>
              <a:rPr lang="fr-FR" sz="2400" noProof="0" dirty="0">
                <a:latin typeface="Parisine Office"/>
              </a:rPr>
              <a:t> </a:t>
            </a:r>
            <a:r>
              <a:rPr lang="fr-FR" sz="2400" noProof="0" dirty="0" err="1">
                <a:latin typeface="Parisine Office"/>
              </a:rPr>
              <a:t>Element</a:t>
            </a:r>
            <a:r>
              <a:rPr lang="fr-FR" sz="2400" noProof="0" dirty="0">
                <a:latin typeface="Parisine Office"/>
              </a:rPr>
              <a:t> Method </a:t>
            </a:r>
            <a:endParaRPr lang="fr-FR" sz="2400" noProof="0" dirty="0">
              <a:solidFill>
                <a:srgbClr val="000000"/>
              </a:solidFill>
              <a:latin typeface="Parisine Office"/>
            </a:endParaRPr>
          </a:p>
          <a:p>
            <a:pPr algn="ctr"/>
            <a:r>
              <a:rPr lang="fr-FR" sz="2400" noProof="0" dirty="0">
                <a:latin typeface="Parisine Office"/>
              </a:rPr>
              <a:t>2D</a:t>
            </a:r>
            <a:endParaRPr lang="fr-FR" sz="2400" noProof="0" dirty="0">
              <a:solidFill>
                <a:srgbClr val="000000"/>
              </a:solidFill>
              <a:latin typeface="Parisine Office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A1D7D0E2-8C04-9312-4913-4B883F8D1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56" y="1731622"/>
            <a:ext cx="3368105" cy="396894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0FAF867-AD1D-383C-BCA2-6C786E918CD4}"/>
              </a:ext>
            </a:extLst>
          </p:cNvPr>
          <p:cNvSpPr txBox="1"/>
          <p:nvPr/>
        </p:nvSpPr>
        <p:spPr>
          <a:xfrm>
            <a:off x="7223759" y="1436671"/>
            <a:ext cx="2571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isine Office"/>
                <a:ea typeface="+mn-ea"/>
                <a:cs typeface="+mn-cs"/>
              </a:rPr>
              <a:t>Dynamic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isine Office"/>
                <a:ea typeface="+mn-ea"/>
                <a:cs typeface="+mn-cs"/>
              </a:rPr>
              <a:t>Stiffness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isine Office"/>
                <a:ea typeface="+mn-ea"/>
                <a:cs typeface="+mn-cs"/>
              </a:rPr>
              <a:t> Method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isine Office"/>
                <a:ea typeface="+mn-ea"/>
                <a:cs typeface="+mn-cs"/>
              </a:rPr>
              <a:t>1D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E85C4F-8C99-F514-9A9C-B617BCBEA64B}"/>
              </a:ext>
            </a:extLst>
          </p:cNvPr>
          <p:cNvSpPr txBox="1"/>
          <p:nvPr/>
        </p:nvSpPr>
        <p:spPr>
          <a:xfrm>
            <a:off x="5122356" y="4293000"/>
            <a:ext cx="2571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isine Office"/>
                <a:ea typeface="+mn-ea"/>
                <a:cs typeface="+mn-cs"/>
              </a:rPr>
              <a:t>Finite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isine Office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isine Office"/>
                <a:ea typeface="+mn-ea"/>
                <a:cs typeface="+mn-cs"/>
              </a:rPr>
              <a:t>Element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isine Office"/>
                <a:ea typeface="+mn-ea"/>
                <a:cs typeface="+mn-cs"/>
              </a:rPr>
              <a:t> Method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isine Office"/>
                <a:ea typeface="+mn-ea"/>
                <a:cs typeface="+mn-cs"/>
              </a:rPr>
              <a:t>3D</a:t>
            </a:r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FD66B16C-A82F-98C1-035F-D1F490993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/>
              <a:t>Apolline Brisson -  Modélisation hybride semi-analytique de la propagation vibratoire dans les bâtiments à structure poteaux-poutres sous excitation multiaxiale</a:t>
            </a:r>
          </a:p>
        </p:txBody>
      </p:sp>
    </p:spTree>
    <p:extLst>
      <p:ext uri="{BB962C8B-B14F-4D97-AF65-F5344CB8AC3E}">
        <p14:creationId xmlns:p14="http://schemas.microsoft.com/office/powerpoint/2010/main" val="365711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6602B-55C2-1A49-4822-8F900E727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BE2698-6E70-D9F2-16F3-3AE4A6B43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fr-FR" noProof="0" smtClean="0"/>
              <a:t>9</a:t>
            </a:fld>
            <a:endParaRPr lang="fr-FR" noProof="0" dirty="0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BEC29DDD-57B0-CDBE-6B39-FAEAF80BD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/>
              <a:t>Apolline Brisson -  Modélisation hybride semi-analytique de la propagation vibratoire dans les bâtiments à structure poteaux-poutres sous excitation multiaxiale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4AF4D5B9-A1F4-B489-3835-569798940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437" y="28982"/>
            <a:ext cx="1700777" cy="2486876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86CCDDF8-0A95-99F8-85CF-D6839F496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533" y="-27000"/>
            <a:ext cx="1936630" cy="257003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F832B1AD-F69D-26E5-27EA-1A61719959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287" y="0"/>
            <a:ext cx="1815076" cy="2540494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7EA7CC91-C980-7C49-0F2C-BA2A9304F0D2}"/>
              </a:ext>
            </a:extLst>
          </p:cNvPr>
          <p:cNvSpPr txBox="1"/>
          <p:nvPr/>
        </p:nvSpPr>
        <p:spPr>
          <a:xfrm>
            <a:off x="5585627" y="2364867"/>
            <a:ext cx="1327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E6260"/>
                </a:solidFill>
                <a:latin typeface="Parisine Office"/>
              </a:rPr>
              <a:t>5</a:t>
            </a:r>
            <a:r>
              <a:rPr lang="fr-FR" noProof="0" dirty="0">
                <a:solidFill>
                  <a:srgbClr val="0E6260"/>
                </a:solidFill>
                <a:latin typeface="Parisine Office"/>
              </a:rPr>
              <a:t>0 x 50 cm²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62AE658B-82DC-D2CA-0DE7-78C474E1280F}"/>
              </a:ext>
            </a:extLst>
          </p:cNvPr>
          <p:cNvSpPr txBox="1"/>
          <p:nvPr/>
        </p:nvSpPr>
        <p:spPr>
          <a:xfrm>
            <a:off x="5585627" y="2349000"/>
            <a:ext cx="1327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E6260"/>
                </a:solidFill>
                <a:latin typeface="Parisine Office"/>
              </a:rPr>
              <a:t>8</a:t>
            </a:r>
            <a:r>
              <a:rPr lang="fr-FR" noProof="0" dirty="0">
                <a:solidFill>
                  <a:srgbClr val="0E6260"/>
                </a:solidFill>
                <a:latin typeface="Parisine Office"/>
              </a:rPr>
              <a:t>0 x 80 cm²</a:t>
            </a: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6FB38EC1-214E-5B3B-5828-F592858CD260}"/>
              </a:ext>
            </a:extLst>
          </p:cNvPr>
          <p:cNvGrpSpPr/>
          <p:nvPr/>
        </p:nvGrpSpPr>
        <p:grpSpPr>
          <a:xfrm>
            <a:off x="6988351" y="58838"/>
            <a:ext cx="2273624" cy="2306029"/>
            <a:chOff x="118379" y="3348077"/>
            <a:chExt cx="2908073" cy="2810932"/>
          </a:xfrm>
        </p:grpSpPr>
        <p:pic>
          <p:nvPicPr>
            <p:cNvPr id="53" name="Image 52" descr="Une image contenant diagramme, conception, origami&#10;&#10;Description générée automatiquement">
              <a:extLst>
                <a:ext uri="{FF2B5EF4-FFF2-40B4-BE49-F238E27FC236}">
                  <a16:creationId xmlns:a16="http://schemas.microsoft.com/office/drawing/2014/main" id="{BA779FF4-EF2D-1C8F-10E4-A18A32080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43" r="13643" b="-926"/>
            <a:stretch/>
          </p:blipFill>
          <p:spPr>
            <a:xfrm>
              <a:off x="118379" y="3348077"/>
              <a:ext cx="2908073" cy="2810932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54" name="Connecteur droit 17">
              <a:extLst>
                <a:ext uri="{FF2B5EF4-FFF2-40B4-BE49-F238E27FC236}">
                  <a16:creationId xmlns:a16="http://schemas.microsoft.com/office/drawing/2014/main" id="{3BDBE69F-0913-CAAF-0249-D19B63017BB1}"/>
                </a:ext>
              </a:extLst>
            </p:cNvPr>
            <p:cNvCxnSpPr/>
            <p:nvPr/>
          </p:nvCxnSpPr>
          <p:spPr>
            <a:xfrm rot="20442849">
              <a:off x="1083944" y="3746774"/>
              <a:ext cx="170331" cy="191595"/>
            </a:xfrm>
            <a:prstGeom prst="line">
              <a:avLst/>
            </a:prstGeom>
            <a:ln w="57150">
              <a:solidFill>
                <a:srgbClr val="D235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21">
              <a:extLst>
                <a:ext uri="{FF2B5EF4-FFF2-40B4-BE49-F238E27FC236}">
                  <a16:creationId xmlns:a16="http://schemas.microsoft.com/office/drawing/2014/main" id="{42126592-2FDA-970C-2330-4DD55902B9A4}"/>
                </a:ext>
              </a:extLst>
            </p:cNvPr>
            <p:cNvCxnSpPr>
              <a:cxnSpLocks/>
            </p:cNvCxnSpPr>
            <p:nvPr/>
          </p:nvCxnSpPr>
          <p:spPr>
            <a:xfrm rot="20442849" flipH="1">
              <a:off x="1081794" y="3733750"/>
              <a:ext cx="167924" cy="205416"/>
            </a:xfrm>
            <a:prstGeom prst="line">
              <a:avLst/>
            </a:prstGeom>
            <a:ln w="57150">
              <a:solidFill>
                <a:srgbClr val="D235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23">
              <a:extLst>
                <a:ext uri="{FF2B5EF4-FFF2-40B4-BE49-F238E27FC236}">
                  <a16:creationId xmlns:a16="http://schemas.microsoft.com/office/drawing/2014/main" id="{D9227040-903A-9214-43A7-3677ACA70CAA}"/>
                </a:ext>
              </a:extLst>
            </p:cNvPr>
            <p:cNvCxnSpPr/>
            <p:nvPr/>
          </p:nvCxnSpPr>
          <p:spPr>
            <a:xfrm flipH="1">
              <a:off x="1263119" y="4829290"/>
              <a:ext cx="2786" cy="422818"/>
            </a:xfrm>
            <a:prstGeom prst="straightConnector1">
              <a:avLst/>
            </a:prstGeom>
            <a:ln w="57150">
              <a:solidFill>
                <a:srgbClr val="BB413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e 30">
              <a:extLst>
                <a:ext uri="{FF2B5EF4-FFF2-40B4-BE49-F238E27FC236}">
                  <a16:creationId xmlns:a16="http://schemas.microsoft.com/office/drawing/2014/main" id="{F1521306-B178-4A4E-636F-68527EBB188E}"/>
                </a:ext>
              </a:extLst>
            </p:cNvPr>
            <p:cNvGrpSpPr/>
            <p:nvPr/>
          </p:nvGrpSpPr>
          <p:grpSpPr>
            <a:xfrm>
              <a:off x="173152" y="5922030"/>
              <a:ext cx="271359" cy="58914"/>
              <a:chOff x="213221" y="6351057"/>
              <a:chExt cx="404488" cy="68580"/>
            </a:xfrm>
          </p:grpSpPr>
          <p:cxnSp>
            <p:nvCxnSpPr>
              <p:cNvPr id="76" name="Connecteur droit 25">
                <a:extLst>
                  <a:ext uri="{FF2B5EF4-FFF2-40B4-BE49-F238E27FC236}">
                    <a16:creationId xmlns:a16="http://schemas.microsoft.com/office/drawing/2014/main" id="{3A699428-5527-6641-E671-2D2531E3AA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388" y="6351057"/>
                <a:ext cx="3833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26">
                <a:extLst>
                  <a:ext uri="{FF2B5EF4-FFF2-40B4-BE49-F238E27FC236}">
                    <a16:creationId xmlns:a16="http://schemas.microsoft.com/office/drawing/2014/main" id="{9D398290-36F0-7127-89C4-B3FA26A661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3221" y="6351057"/>
                <a:ext cx="84871" cy="6858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27">
                <a:extLst>
                  <a:ext uri="{FF2B5EF4-FFF2-40B4-BE49-F238E27FC236}">
                    <a16:creationId xmlns:a16="http://schemas.microsoft.com/office/drawing/2014/main" id="{F632DF66-1C96-774B-D0B2-7B62E5C954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092" y="6351057"/>
                <a:ext cx="84871" cy="6858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28">
                <a:extLst>
                  <a:ext uri="{FF2B5EF4-FFF2-40B4-BE49-F238E27FC236}">
                    <a16:creationId xmlns:a16="http://schemas.microsoft.com/office/drawing/2014/main" id="{FD2A3062-9CE3-67FC-84D2-AD4AB70F79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2963" y="6351057"/>
                <a:ext cx="84871" cy="6858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29">
                <a:extLst>
                  <a:ext uri="{FF2B5EF4-FFF2-40B4-BE49-F238E27FC236}">
                    <a16:creationId xmlns:a16="http://schemas.microsoft.com/office/drawing/2014/main" id="{3002122E-CBF0-0E46-8585-3DAFF185BE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7834" y="6351057"/>
                <a:ext cx="84871" cy="6858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e 37">
              <a:extLst>
                <a:ext uri="{FF2B5EF4-FFF2-40B4-BE49-F238E27FC236}">
                  <a16:creationId xmlns:a16="http://schemas.microsoft.com/office/drawing/2014/main" id="{506F410E-D77B-9BCB-6094-632ED696F664}"/>
                </a:ext>
              </a:extLst>
            </p:cNvPr>
            <p:cNvGrpSpPr/>
            <p:nvPr/>
          </p:nvGrpSpPr>
          <p:grpSpPr>
            <a:xfrm>
              <a:off x="924828" y="5609205"/>
              <a:ext cx="271359" cy="58914"/>
              <a:chOff x="1079400" y="5981755"/>
              <a:chExt cx="404488" cy="68580"/>
            </a:xfrm>
          </p:grpSpPr>
          <p:cxnSp>
            <p:nvCxnSpPr>
              <p:cNvPr id="71" name="Connecteur droit 32">
                <a:extLst>
                  <a:ext uri="{FF2B5EF4-FFF2-40B4-BE49-F238E27FC236}">
                    <a16:creationId xmlns:a16="http://schemas.microsoft.com/office/drawing/2014/main" id="{9526172E-6D14-E03F-924F-47238C6159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0567" y="5981755"/>
                <a:ext cx="3833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33">
                <a:extLst>
                  <a:ext uri="{FF2B5EF4-FFF2-40B4-BE49-F238E27FC236}">
                    <a16:creationId xmlns:a16="http://schemas.microsoft.com/office/drawing/2014/main" id="{A0285759-D665-5D05-2A5B-1CF48CC421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9400" y="5981755"/>
                <a:ext cx="84871" cy="6858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cteur droit 34">
                <a:extLst>
                  <a:ext uri="{FF2B5EF4-FFF2-40B4-BE49-F238E27FC236}">
                    <a16:creationId xmlns:a16="http://schemas.microsoft.com/office/drawing/2014/main" id="{7235EABD-2331-EFD3-0285-B69F23D154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4271" y="5981755"/>
                <a:ext cx="84871" cy="6858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35">
                <a:extLst>
                  <a:ext uri="{FF2B5EF4-FFF2-40B4-BE49-F238E27FC236}">
                    <a16:creationId xmlns:a16="http://schemas.microsoft.com/office/drawing/2014/main" id="{427A5069-B0C0-5CBC-3B73-E403A71B1D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49142" y="5981755"/>
                <a:ext cx="84871" cy="6858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36">
                <a:extLst>
                  <a:ext uri="{FF2B5EF4-FFF2-40B4-BE49-F238E27FC236}">
                    <a16:creationId xmlns:a16="http://schemas.microsoft.com/office/drawing/2014/main" id="{35B29A23-DB03-CFC2-9DB7-30FB314424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4013" y="5981755"/>
                <a:ext cx="84871" cy="6858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e 44">
              <a:extLst>
                <a:ext uri="{FF2B5EF4-FFF2-40B4-BE49-F238E27FC236}">
                  <a16:creationId xmlns:a16="http://schemas.microsoft.com/office/drawing/2014/main" id="{1E8B697E-89F7-0D22-F719-50F7A6397705}"/>
                </a:ext>
              </a:extLst>
            </p:cNvPr>
            <p:cNvGrpSpPr/>
            <p:nvPr/>
          </p:nvGrpSpPr>
          <p:grpSpPr>
            <a:xfrm>
              <a:off x="2286823" y="5687157"/>
              <a:ext cx="271359" cy="58914"/>
              <a:chOff x="2629227" y="6057612"/>
              <a:chExt cx="404488" cy="68580"/>
            </a:xfrm>
          </p:grpSpPr>
          <p:cxnSp>
            <p:nvCxnSpPr>
              <p:cNvPr id="66" name="Connecteur droit 39">
                <a:extLst>
                  <a:ext uri="{FF2B5EF4-FFF2-40B4-BE49-F238E27FC236}">
                    <a16:creationId xmlns:a16="http://schemas.microsoft.com/office/drawing/2014/main" id="{D862E854-E83B-D6BF-A089-686C2108D1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50394" y="6057612"/>
                <a:ext cx="3833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40">
                <a:extLst>
                  <a:ext uri="{FF2B5EF4-FFF2-40B4-BE49-F238E27FC236}">
                    <a16:creationId xmlns:a16="http://schemas.microsoft.com/office/drawing/2014/main" id="{74D4A521-87DF-E7C1-D935-38F1D65E32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29227" y="6057612"/>
                <a:ext cx="84871" cy="6858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41">
                <a:extLst>
                  <a:ext uri="{FF2B5EF4-FFF2-40B4-BE49-F238E27FC236}">
                    <a16:creationId xmlns:a16="http://schemas.microsoft.com/office/drawing/2014/main" id="{BABAEE1A-3C19-6611-FB01-29DEFAB088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14098" y="6057612"/>
                <a:ext cx="84871" cy="6858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42">
                <a:extLst>
                  <a:ext uri="{FF2B5EF4-FFF2-40B4-BE49-F238E27FC236}">
                    <a16:creationId xmlns:a16="http://schemas.microsoft.com/office/drawing/2014/main" id="{88F63CFD-529C-A793-8881-5CD72FBF32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8969" y="6057612"/>
                <a:ext cx="84871" cy="6858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43">
                <a:extLst>
                  <a:ext uri="{FF2B5EF4-FFF2-40B4-BE49-F238E27FC236}">
                    <a16:creationId xmlns:a16="http://schemas.microsoft.com/office/drawing/2014/main" id="{313ABB7B-CB25-8F51-A9D7-1F163C0BD2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83840" y="6057612"/>
                <a:ext cx="84871" cy="6858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e 51">
              <a:extLst>
                <a:ext uri="{FF2B5EF4-FFF2-40B4-BE49-F238E27FC236}">
                  <a16:creationId xmlns:a16="http://schemas.microsoft.com/office/drawing/2014/main" id="{97F020BA-30AC-AD1D-9365-653026947C8C}"/>
                </a:ext>
              </a:extLst>
            </p:cNvPr>
            <p:cNvGrpSpPr/>
            <p:nvPr/>
          </p:nvGrpSpPr>
          <p:grpSpPr>
            <a:xfrm>
              <a:off x="1814326" y="6021946"/>
              <a:ext cx="271359" cy="58914"/>
              <a:chOff x="2080730" y="6448288"/>
              <a:chExt cx="404488" cy="68580"/>
            </a:xfrm>
          </p:grpSpPr>
          <p:cxnSp>
            <p:nvCxnSpPr>
              <p:cNvPr id="61" name="Connecteur droit 46">
                <a:extLst>
                  <a:ext uri="{FF2B5EF4-FFF2-40B4-BE49-F238E27FC236}">
                    <a16:creationId xmlns:a16="http://schemas.microsoft.com/office/drawing/2014/main" id="{DF76F552-4532-5134-37E2-85B35D9A27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1897" y="6448288"/>
                <a:ext cx="3833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47">
                <a:extLst>
                  <a:ext uri="{FF2B5EF4-FFF2-40B4-BE49-F238E27FC236}">
                    <a16:creationId xmlns:a16="http://schemas.microsoft.com/office/drawing/2014/main" id="{941F0224-4010-22EB-1E89-5E7C3B5E01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80730" y="6448288"/>
                <a:ext cx="84871" cy="6858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48">
                <a:extLst>
                  <a:ext uri="{FF2B5EF4-FFF2-40B4-BE49-F238E27FC236}">
                    <a16:creationId xmlns:a16="http://schemas.microsoft.com/office/drawing/2014/main" id="{56675682-93AB-993A-C9D4-9A1F465DAD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65601" y="6448288"/>
                <a:ext cx="84871" cy="6858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49">
                <a:extLst>
                  <a:ext uri="{FF2B5EF4-FFF2-40B4-BE49-F238E27FC236}">
                    <a16:creationId xmlns:a16="http://schemas.microsoft.com/office/drawing/2014/main" id="{21A5CFE5-D479-5132-BA2E-0709263013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50472" y="6448288"/>
                <a:ext cx="84871" cy="6858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50">
                <a:extLst>
                  <a:ext uri="{FF2B5EF4-FFF2-40B4-BE49-F238E27FC236}">
                    <a16:creationId xmlns:a16="http://schemas.microsoft.com/office/drawing/2014/main" id="{1F861C67-9216-9702-A438-0F6B27C440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343" y="6448288"/>
                <a:ext cx="84871" cy="6858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1" name="TextBox 5">
            <a:extLst>
              <a:ext uri="{FF2B5EF4-FFF2-40B4-BE49-F238E27FC236}">
                <a16:creationId xmlns:a16="http://schemas.microsoft.com/office/drawing/2014/main" id="{77C81592-C482-5B1B-F5D7-2E0D270A25ED}"/>
              </a:ext>
            </a:extLst>
          </p:cNvPr>
          <p:cNvSpPr txBox="1"/>
          <p:nvPr/>
        </p:nvSpPr>
        <p:spPr>
          <a:xfrm>
            <a:off x="176337" y="105103"/>
            <a:ext cx="644998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rgbClr val="13539C"/>
                </a:solidFill>
                <a:latin typeface="Parisine Office"/>
                <a:ea typeface="Cambria"/>
                <a:cs typeface="MoolBoran"/>
              </a:rPr>
              <a:t>2 </a:t>
            </a:r>
            <a:r>
              <a:rPr lang="fr-FR" sz="2000" dirty="0">
                <a:solidFill>
                  <a:srgbClr val="13539C"/>
                </a:solidFill>
                <a:latin typeface="Parisine Office"/>
                <a:ea typeface="+mn-lt"/>
                <a:cs typeface="+mn-lt"/>
              </a:rPr>
              <a:t>Modélisation d’une structure poteaux-poutres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97CE709C-E316-35DA-914C-5F38DDC8B0D5}"/>
              </a:ext>
            </a:extLst>
          </p:cNvPr>
          <p:cNvSpPr txBox="1"/>
          <p:nvPr/>
        </p:nvSpPr>
        <p:spPr>
          <a:xfrm>
            <a:off x="326637" y="810755"/>
            <a:ext cx="5599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noProof="0" dirty="0">
                <a:solidFill>
                  <a:srgbClr val="0E6260"/>
                </a:solidFill>
                <a:latin typeface="Parisine Office"/>
              </a:rPr>
              <a:t>Essai avec différentes épaisseurs de poutre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AA09A0F5-4363-0A2F-B29F-FBFE08484371}"/>
              </a:ext>
            </a:extLst>
          </p:cNvPr>
          <p:cNvSpPr txBox="1"/>
          <p:nvPr/>
        </p:nvSpPr>
        <p:spPr>
          <a:xfrm>
            <a:off x="5585627" y="2364867"/>
            <a:ext cx="1327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 dirty="0">
                <a:solidFill>
                  <a:srgbClr val="0E6260"/>
                </a:solidFill>
                <a:latin typeface="Parisine Office"/>
              </a:rPr>
              <a:t>20 x 20 cm²</a:t>
            </a:r>
          </a:p>
        </p:txBody>
      </p:sp>
      <p:pic>
        <p:nvPicPr>
          <p:cNvPr id="85" name="Image 84" descr="Une image contenant texte, Tracé, ligne, diagramme&#10;&#10;Le contenu généré par l’IA peut être incorrect.">
            <a:extLst>
              <a:ext uri="{FF2B5EF4-FFF2-40B4-BE49-F238E27FC236}">
                <a16:creationId xmlns:a16="http://schemas.microsoft.com/office/drawing/2014/main" id="{7B66B368-9F23-9D38-8A2E-0B5807A355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341" y="2273273"/>
            <a:ext cx="5044659" cy="4035727"/>
          </a:xfrm>
          <a:prstGeom prst="rect">
            <a:avLst/>
          </a:prstGeom>
        </p:spPr>
      </p:pic>
      <p:pic>
        <p:nvPicPr>
          <p:cNvPr id="86" name="Image 85" descr="Une image contenant texte, Tracé, ligne, diagramme&#10;&#10;Le contenu généré par l’IA peut être incorrect.">
            <a:extLst>
              <a:ext uri="{FF2B5EF4-FFF2-40B4-BE49-F238E27FC236}">
                <a16:creationId xmlns:a16="http://schemas.microsoft.com/office/drawing/2014/main" id="{AA2C67CA-DC26-8727-6064-18782D3701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340" y="2273546"/>
            <a:ext cx="5044659" cy="4035727"/>
          </a:xfrm>
          <a:prstGeom prst="rect">
            <a:avLst/>
          </a:prstGeom>
        </p:spPr>
      </p:pic>
      <p:pic>
        <p:nvPicPr>
          <p:cNvPr id="87" name="Image 86" descr="Une image contenant texte, Tracé, ligne, diagramme&#10;&#10;Le contenu généré par l’IA peut être incorrect.">
            <a:extLst>
              <a:ext uri="{FF2B5EF4-FFF2-40B4-BE49-F238E27FC236}">
                <a16:creationId xmlns:a16="http://schemas.microsoft.com/office/drawing/2014/main" id="{0FC77CD6-2406-00AE-AD22-D85093D2CB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340" y="2273000"/>
            <a:ext cx="5044659" cy="4035727"/>
          </a:xfrm>
          <a:prstGeom prst="rect">
            <a:avLst/>
          </a:prstGeom>
        </p:spPr>
      </p:pic>
      <p:pic>
        <p:nvPicPr>
          <p:cNvPr id="88" name="Image 87" descr="Une image contenant texte, Tracé, ligne, diagramme&#10;&#10;Le contenu généré par l’IA peut être incorrect.">
            <a:extLst>
              <a:ext uri="{FF2B5EF4-FFF2-40B4-BE49-F238E27FC236}">
                <a16:creationId xmlns:a16="http://schemas.microsoft.com/office/drawing/2014/main" id="{23B962B9-44E7-CF71-3B4C-67E389ECBE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339" y="2273576"/>
            <a:ext cx="5044659" cy="4035727"/>
          </a:xfrm>
          <a:prstGeom prst="rect">
            <a:avLst/>
          </a:prstGeom>
        </p:spPr>
      </p:pic>
      <p:graphicFrame>
        <p:nvGraphicFramePr>
          <p:cNvPr id="91" name="Table 13">
            <a:extLst>
              <a:ext uri="{FF2B5EF4-FFF2-40B4-BE49-F238E27FC236}">
                <a16:creationId xmlns:a16="http://schemas.microsoft.com/office/drawing/2014/main" id="{37D70BE3-913B-513E-B377-BBEFF1AD9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848917"/>
              </p:ext>
            </p:extLst>
          </p:nvPr>
        </p:nvGraphicFramePr>
        <p:xfrm>
          <a:off x="1423390" y="4371779"/>
          <a:ext cx="3406140" cy="14452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35380">
                  <a:extLst>
                    <a:ext uri="{9D8B030D-6E8A-4147-A177-3AD203B41FA5}">
                      <a16:colId xmlns:a16="http://schemas.microsoft.com/office/drawing/2014/main" val="3707802722"/>
                    </a:ext>
                  </a:extLst>
                </a:gridCol>
                <a:gridCol w="1135380">
                  <a:extLst>
                    <a:ext uri="{9D8B030D-6E8A-4147-A177-3AD203B41FA5}">
                      <a16:colId xmlns:a16="http://schemas.microsoft.com/office/drawing/2014/main" val="940986189"/>
                    </a:ext>
                  </a:extLst>
                </a:gridCol>
                <a:gridCol w="1135380">
                  <a:extLst>
                    <a:ext uri="{9D8B030D-6E8A-4147-A177-3AD203B41FA5}">
                      <a16:colId xmlns:a16="http://schemas.microsoft.com/office/drawing/2014/main" val="1021393076"/>
                    </a:ext>
                  </a:extLst>
                </a:gridCol>
              </a:tblGrid>
              <a:tr h="3606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noProof="0" dirty="0">
                          <a:solidFill>
                            <a:srgbClr val="FFFFFF"/>
                          </a:solidFill>
                          <a:effectLst/>
                          <a:latin typeface="Parisine Office"/>
                        </a:rPr>
                        <a:t>Nb DDL</a:t>
                      </a:r>
                    </a:p>
                  </a:txBody>
                  <a:tcPr anchor="ctr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0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fr-FR" sz="1800" b="1" noProof="0" dirty="0">
                          <a:solidFill>
                            <a:srgbClr val="FFFFFF"/>
                          </a:solidFill>
                          <a:effectLst/>
                          <a:latin typeface="Parisine Office"/>
                        </a:rPr>
                        <a:t>HDSM</a:t>
                      </a:r>
                      <a:endParaRPr lang="fr-FR" b="1" noProof="0" dirty="0">
                        <a:solidFill>
                          <a:srgbClr val="FFFFFF"/>
                        </a:solidFill>
                        <a:effectLst/>
                        <a:latin typeface="Parisine Office"/>
                      </a:endParaRPr>
                    </a:p>
                  </a:txBody>
                  <a:tcPr anchor="ctr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0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fr-FR" sz="1800" b="1" noProof="0" dirty="0">
                          <a:solidFill>
                            <a:srgbClr val="FFFFFF"/>
                          </a:solidFill>
                          <a:effectLst/>
                          <a:latin typeface="Parisine Office"/>
                        </a:rPr>
                        <a:t>3D FEM</a:t>
                      </a:r>
                      <a:endParaRPr lang="fr-FR" b="1" noProof="0" dirty="0">
                        <a:solidFill>
                          <a:srgbClr val="FFFFFF"/>
                        </a:solidFill>
                        <a:effectLst/>
                        <a:latin typeface="Parisine Office"/>
                      </a:endParaRPr>
                    </a:p>
                  </a:txBody>
                  <a:tcPr anchor="ctr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0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007480"/>
                  </a:ext>
                </a:extLst>
              </a:tr>
              <a:tr h="360658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fr-FR" sz="1800" noProof="0" dirty="0">
                          <a:effectLst/>
                          <a:latin typeface="Parisine Office"/>
                        </a:rPr>
                        <a:t>Cas 1</a:t>
                      </a:r>
                      <a:endParaRPr lang="fr-FR" noProof="0" dirty="0">
                        <a:effectLst/>
                        <a:latin typeface="Parisine Office"/>
                      </a:endParaRPr>
                    </a:p>
                  </a:txBody>
                  <a:tcPr anchor="ctr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fr-FR" noProof="0" dirty="0">
                          <a:effectLst/>
                          <a:latin typeface="Parisine Office"/>
                        </a:rPr>
                        <a:t>7 164</a:t>
                      </a:r>
                    </a:p>
                  </a:txBody>
                  <a:tcPr anchor="ctr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fr-FR" noProof="0" dirty="0">
                          <a:effectLst/>
                          <a:latin typeface="Parisine Office"/>
                        </a:rPr>
                        <a:t>287 376</a:t>
                      </a:r>
                    </a:p>
                  </a:txBody>
                  <a:tcPr anchor="ctr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810459"/>
                  </a:ext>
                </a:extLst>
              </a:tr>
              <a:tr h="360658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fr-FR" noProof="0" dirty="0">
                          <a:effectLst/>
                          <a:latin typeface="Parisine Office"/>
                        </a:rPr>
                        <a:t>Cas 2</a:t>
                      </a:r>
                    </a:p>
                  </a:txBody>
                  <a:tcPr anchor="ctr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B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noProof="0" dirty="0">
                          <a:effectLst/>
                          <a:latin typeface="Parisine Office"/>
                        </a:rPr>
                        <a:t>7 164</a:t>
                      </a:r>
                    </a:p>
                  </a:txBody>
                  <a:tcPr anchor="ctr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fr-FR" noProof="0" dirty="0">
                          <a:effectLst/>
                          <a:latin typeface="Parisine Office"/>
                        </a:rPr>
                        <a:t>128 556</a:t>
                      </a:r>
                    </a:p>
                  </a:txBody>
                  <a:tcPr anchor="ctr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871813"/>
                  </a:ext>
                </a:extLst>
              </a:tr>
              <a:tr h="360658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fr-FR" sz="1800" noProof="0" dirty="0">
                          <a:effectLst/>
                          <a:latin typeface="Parisine Office"/>
                        </a:rPr>
                        <a:t>Cas 3</a:t>
                      </a:r>
                      <a:endParaRPr lang="fr-FR" noProof="0" dirty="0">
                        <a:effectLst/>
                        <a:latin typeface="Parisine Office"/>
                      </a:endParaRPr>
                    </a:p>
                  </a:txBody>
                  <a:tcPr anchor="ctr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B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noProof="0" dirty="0">
                          <a:effectLst/>
                          <a:latin typeface="Parisine Office"/>
                        </a:rPr>
                        <a:t>7 164</a:t>
                      </a:r>
                    </a:p>
                  </a:txBody>
                  <a:tcPr anchor="ctr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fr-FR" noProof="0" dirty="0">
                          <a:effectLst/>
                          <a:latin typeface="Parisine Office"/>
                        </a:rPr>
                        <a:t>109 254</a:t>
                      </a:r>
                    </a:p>
                  </a:txBody>
                  <a:tcPr anchor="ctr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908301"/>
                  </a:ext>
                </a:extLst>
              </a:tr>
            </a:tbl>
          </a:graphicData>
        </a:graphic>
      </p:graphicFrame>
      <p:sp>
        <p:nvSpPr>
          <p:cNvPr id="93" name="ZoneTexte 92">
            <a:extLst>
              <a:ext uri="{FF2B5EF4-FFF2-40B4-BE49-F238E27FC236}">
                <a16:creationId xmlns:a16="http://schemas.microsoft.com/office/drawing/2014/main" id="{5063A8C6-8D9E-0CF5-9C04-698A1B2F3FED}"/>
              </a:ext>
            </a:extLst>
          </p:cNvPr>
          <p:cNvSpPr txBox="1"/>
          <p:nvPr/>
        </p:nvSpPr>
        <p:spPr>
          <a:xfrm>
            <a:off x="326637" y="1620865"/>
            <a:ext cx="50537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latin typeface="Parisine Office"/>
              </a:rPr>
              <a:t>HDSM et FEM 3D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Parisine Office"/>
              </a:rPr>
              <a:t>Précision équivalente sur la plage de fréquence observée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Parisine Office"/>
              </a:rPr>
              <a:t>Réduction du nombre de degrés de libertés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Parisine Office"/>
              </a:rPr>
              <a:t>FEM varie en fonction des propriétés du système</a:t>
            </a:r>
          </a:p>
        </p:txBody>
      </p:sp>
    </p:spTree>
    <p:extLst>
      <p:ext uri="{BB962C8B-B14F-4D97-AF65-F5344CB8AC3E}">
        <p14:creationId xmlns:p14="http://schemas.microsoft.com/office/powerpoint/2010/main" val="206334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1" grpId="0"/>
      <p:bldP spid="84" grpId="0"/>
      <p:bldP spid="84" grpId="1"/>
    </p:bldLst>
  </p:timing>
</p:sld>
</file>

<file path=ppt/theme/theme1.xml><?xml version="1.0" encoding="utf-8"?>
<a:theme xmlns:a="http://schemas.openxmlformats.org/drawingml/2006/main" name="Thème Office">
  <a:themeElements>
    <a:clrScheme name="RATP20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A0082"/>
      </a:accent1>
      <a:accent2>
        <a:srgbClr val="00AA91"/>
      </a:accent2>
      <a:accent3>
        <a:srgbClr val="EBA0C8"/>
      </a:accent3>
      <a:accent4>
        <a:srgbClr val="C8D741"/>
      </a:accent4>
      <a:accent5>
        <a:srgbClr val="F0AA00"/>
      </a:accent5>
      <a:accent6>
        <a:srgbClr val="D72864"/>
      </a:accent6>
      <a:hlink>
        <a:srgbClr val="0A0082"/>
      </a:hlink>
      <a:folHlink>
        <a:srgbClr val="0A0082"/>
      </a:folHlink>
    </a:clrScheme>
    <a:fontScheme name="Personnalisé 70">
      <a:majorFont>
        <a:latin typeface="Montserrat Bold"/>
        <a:ea typeface=""/>
        <a:cs typeface=""/>
      </a:majorFont>
      <a:minorFont>
        <a:latin typeface="Parisine Offic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RATP_vDEF5.potx" id="{EBC84E53-B0F7-41A9-A240-EC801E6DC934}" vid="{5FC7EA1F-77C2-48A7-96B4-279356731A4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F668C14358AC42BDE449FDF1F29E57" ma:contentTypeVersion="14" ma:contentTypeDescription="Crée un document." ma:contentTypeScope="" ma:versionID="c5819a2f8ea5077819b732fda8361f55">
  <xsd:schema xmlns:xsd="http://www.w3.org/2001/XMLSchema" xmlns:xs="http://www.w3.org/2001/XMLSchema" xmlns:p="http://schemas.microsoft.com/office/2006/metadata/properties" xmlns:ns2="79f43223-38e2-40ff-af62-83714d01715d" xmlns:ns3="ac20fff3-c2a2-4506-aa02-496f7c03ead9" xmlns:ns4="be267199-e618-4583-9bcb-0d88969f6d70" targetNamespace="http://schemas.microsoft.com/office/2006/metadata/properties" ma:root="true" ma:fieldsID="5a9d688d54c460781b8ed3118ee53ced" ns2:_="" ns3:_="" ns4:_="">
    <xsd:import namespace="79f43223-38e2-40ff-af62-83714d01715d"/>
    <xsd:import namespace="ac20fff3-c2a2-4506-aa02-496f7c03ead9"/>
    <xsd:import namespace="be267199-e618-4583-9bcb-0d88969f6d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f43223-38e2-40ff-af62-83714d0171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12eff23e-c950-4d18-bbe6-30b97f621b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20fff3-c2a2-4506-aa02-496f7c03ead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267199-e618-4583-9bcb-0d88969f6d7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25de31f9-f076-43f8-bed5-47db91dc2989}" ma:internalName="TaxCatchAll" ma:showField="CatchAllData" ma:web="ac20fff3-c2a2-4506-aa02-496f7c03ea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e267199-e618-4583-9bcb-0d88969f6d70" xsi:nil="true"/>
    <lcf76f155ced4ddcb4097134ff3c332f xmlns="79f43223-38e2-40ff-af62-83714d01715d">
      <Terms xmlns="http://schemas.microsoft.com/office/infopath/2007/PartnerControls"/>
    </lcf76f155ced4ddcb4097134ff3c332f>
    <SharedWithUsers xmlns="ac20fff3-c2a2-4506-aa02-496f7c03ead9">
      <UserInfo>
        <DisplayName/>
        <AccountId xsi:nil="true"/>
        <AccountType/>
      </UserInfo>
    </SharedWithUsers>
    <MediaLengthInSeconds xmlns="79f43223-38e2-40ff-af62-83714d01715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082C17-80DE-4C80-94F3-5A60DE3DBED9}">
  <ds:schemaRefs>
    <ds:schemaRef ds:uri="79f43223-38e2-40ff-af62-83714d01715d"/>
    <ds:schemaRef ds:uri="ac20fff3-c2a2-4506-aa02-496f7c03ead9"/>
    <ds:schemaRef ds:uri="be267199-e618-4583-9bcb-0d88969f6d7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B010F92-F0E9-409B-A54E-F8987EFE80EA}">
  <ds:schemaRefs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be267199-e618-4583-9bcb-0d88969f6d70"/>
    <ds:schemaRef ds:uri="http://schemas.openxmlformats.org/package/2006/metadata/core-properties"/>
    <ds:schemaRef ds:uri="http://purl.org/dc/dcmitype/"/>
    <ds:schemaRef ds:uri="ac20fff3-c2a2-4506-aa02-496f7c03ead9"/>
    <ds:schemaRef ds:uri="79f43223-38e2-40ff-af62-83714d01715d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3043DFE-69E8-494F-8885-C443CBBFC6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TEMPLATE_RATP_vDEF5</Template>
  <TotalTime>178</TotalTime>
  <Words>1087</Words>
  <Application>Microsoft Office PowerPoint</Application>
  <PresentationFormat>Grand écran</PresentationFormat>
  <Paragraphs>186</Paragraphs>
  <Slides>18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Cambria Math</vt:lpstr>
      <vt:lpstr>Montserrat</vt:lpstr>
      <vt:lpstr>Montserrat Black</vt:lpstr>
      <vt:lpstr>Montserrat Bold</vt:lpstr>
      <vt:lpstr>Parisine Office</vt:lpstr>
      <vt:lpstr>Parisine Office </vt:lpstr>
      <vt:lpstr>Trebuchet MS</vt:lpstr>
      <vt:lpstr>Thème Office</vt:lpstr>
      <vt:lpstr>Présentation PowerPoint</vt:lpstr>
      <vt:lpstr>Présentation PowerPoint</vt:lpstr>
      <vt:lpstr>Présentation PowerPoint</vt:lpstr>
      <vt:lpstr>01</vt:lpstr>
      <vt:lpstr>Présentation PowerPoint</vt:lpstr>
      <vt:lpstr>Présentation PowerPoint</vt:lpstr>
      <vt:lpstr>02</vt:lpstr>
      <vt:lpstr>Présentation PowerPoint</vt:lpstr>
      <vt:lpstr>Présentation PowerPoint</vt:lpstr>
      <vt:lpstr>Présentation PowerPoint</vt:lpstr>
      <vt:lpstr>Présentation PowerPoint</vt:lpstr>
      <vt:lpstr>03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ispum lorem sit amet areas delamos nullam tas fam.</dc:title>
  <dc:creator>CAMBE Fanny</dc:creator>
  <cp:lastModifiedBy>BRISSON Apolline</cp:lastModifiedBy>
  <cp:revision>338</cp:revision>
  <dcterms:created xsi:type="dcterms:W3CDTF">2023-02-01T09:24:09Z</dcterms:created>
  <dcterms:modified xsi:type="dcterms:W3CDTF">2026-06-22T16:04:53Z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0x010100FEF668C14358AC42BDE449FDF1F29E57</vt:lpwstr>
  </property>
  <property fmtid="{D5CDD505-2E9C-101B-9397-08002B2CF9AE}" pid="3" name="Order">
    <vt:r8>561400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MediaServiceImageTags">
    <vt:lpwstr/>
  </property>
</Properties>
</file>