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17"/>
  </p:notesMasterIdLst>
  <p:handoutMasterIdLst>
    <p:handoutMasterId r:id="rId18"/>
  </p:handoutMasterIdLst>
  <p:sldIdLst>
    <p:sldId id="256" r:id="rId2"/>
    <p:sldId id="330" r:id="rId3"/>
    <p:sldId id="331" r:id="rId4"/>
    <p:sldId id="332" r:id="rId5"/>
    <p:sldId id="333" r:id="rId6"/>
    <p:sldId id="318" r:id="rId7"/>
    <p:sldId id="317" r:id="rId8"/>
    <p:sldId id="319" r:id="rId9"/>
    <p:sldId id="325" r:id="rId10"/>
    <p:sldId id="335" r:id="rId11"/>
    <p:sldId id="336" r:id="rId12"/>
    <p:sldId id="334" r:id="rId13"/>
    <p:sldId id="337" r:id="rId14"/>
    <p:sldId id="338" r:id="rId15"/>
    <p:sldId id="32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mas" initials="T" lastIdx="8" clrIdx="0">
    <p:extLst>
      <p:ext uri="{19B8F6BF-5375-455C-9EA6-DF929625EA0E}">
        <p15:presenceInfo xmlns:p15="http://schemas.microsoft.com/office/powerpoint/2012/main" userId="2086e96609719ff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823D7"/>
    <a:srgbClr val="D624D6"/>
    <a:srgbClr val="16E4C7"/>
    <a:srgbClr val="00FFFF"/>
    <a:srgbClr val="00EBE6"/>
    <a:srgbClr val="FAA60E"/>
    <a:srgbClr val="FFDE5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09" autoAdjust="0"/>
    <p:restoredTop sz="93176" autoAdjust="0"/>
  </p:normalViewPr>
  <p:slideViewPr>
    <p:cSldViewPr>
      <p:cViewPr varScale="1">
        <p:scale>
          <a:sx n="72" d="100"/>
          <a:sy n="72" d="100"/>
        </p:scale>
        <p:origin x="43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B02A1-44EB-4F1E-910E-3A631B67CCA6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2DFDF-CB89-4F68-B785-24CDA9045EB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937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2E692C-3626-478B-9C36-0464EA60ED83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3C74DE-AA82-437E-9BEF-9F3E9F13D97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322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C74DE-AA82-437E-9BEF-9F3E9F13D9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85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Modification de la distribution des rayons de fibres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C74DE-AA82-437E-9BEF-9F3E9F13D9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606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Modification de la distribution des rayons de fibres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C74DE-AA82-437E-9BEF-9F3E9F13D9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596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Modification de la distribution des rayons de fibres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C74DE-AA82-437E-9BEF-9F3E9F13D9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4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Modification de la distribution des rayons de fibres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C74DE-AA82-437E-9BEF-9F3E9F13D9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59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Modification de la distribution des rayons de fibres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C74DE-AA82-437E-9BEF-9F3E9F13D9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43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Modification de la distribution des rayons de fibres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C74DE-AA82-437E-9BEF-9F3E9F13D9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790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1"/>
            <a:ext cx="11594592" cy="3871318"/>
          </a:xfrm>
          <a:prstGeom prst="roundRect">
            <a:avLst>
              <a:gd name="adj" fmla="val 1272"/>
            </a:avLst>
          </a:prstGeom>
          <a:gradFill>
            <a:gsLst>
              <a:gs pos="1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68224" y="3140968"/>
            <a:ext cx="11631168" cy="1331580"/>
            <a:chOff x="-3905250" y="4294187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7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FR" dirty="0"/>
              <a:t>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</a:t>
            </a:r>
          </a:p>
          <a:p>
            <a:endParaRPr lang="en-US" dirty="0"/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 rotWithShape="1">
          <a:blip r:embed="rId2"/>
          <a:srcRect l="17713" t="21301" r="60237" b="65399"/>
          <a:stretch/>
        </p:blipFill>
        <p:spPr>
          <a:xfrm>
            <a:off x="398977" y="3372351"/>
            <a:ext cx="1879933" cy="637835"/>
          </a:xfrm>
          <a:prstGeom prst="rect">
            <a:avLst/>
          </a:prstGeom>
        </p:spPr>
      </p:pic>
      <p:pic>
        <p:nvPicPr>
          <p:cNvPr id="25" name="Picture 2" descr="http://umrae.ifsttar.fr/fileadmin/satellite/UMRAE/UMRAE-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00389"/>
            <a:ext cx="807955" cy="65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087" y="3463617"/>
            <a:ext cx="2005016" cy="4143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>
                <a:solidFill>
                  <a:schemeClr val="accent2"/>
                </a:solidFill>
              </a:defRPr>
            </a:lvl1pPr>
            <a:lvl2pPr algn="l">
              <a:defRPr>
                <a:solidFill>
                  <a:schemeClr val="accent2"/>
                </a:solidFill>
              </a:defRPr>
            </a:lvl2pPr>
            <a:lvl3pPr algn="l">
              <a:defRPr>
                <a:solidFill>
                  <a:schemeClr val="accent2"/>
                </a:solidFill>
              </a:defRPr>
            </a:lvl3pPr>
            <a:lvl4pPr algn="l">
              <a:defRPr>
                <a:solidFill>
                  <a:schemeClr val="accent2"/>
                </a:solidFill>
              </a:defRPr>
            </a:lvl4pPr>
            <a:lvl5pPr algn="l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Séminaire scientifique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2"/>
              </a:gs>
              <a:gs pos="90000">
                <a:schemeClr val="accent2"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Séminaire scientifique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‹N°›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3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7448" y="1771950"/>
            <a:ext cx="9877777" cy="4353347"/>
          </a:xfrm>
        </p:spPr>
        <p:txBody>
          <a:bodyPr/>
          <a:lstStyle>
            <a:lvl1pPr marL="274320" indent="-274320">
              <a:buClr>
                <a:schemeClr val="accent1"/>
              </a:buClr>
              <a:buFont typeface="Courier New" panose="02070309020205020404" pitchFamily="49" charset="0"/>
              <a:buChar char="o"/>
              <a:defRPr>
                <a:solidFill>
                  <a:schemeClr val="accent2"/>
                </a:solidFill>
              </a:defRPr>
            </a:lvl1pPr>
            <a:lvl2pPr marL="576263" indent="-274320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accent2"/>
                </a:solidFill>
              </a:defRPr>
            </a:lvl2pPr>
            <a:lvl3pPr marL="855663" indent="-228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2"/>
                </a:solidFill>
              </a:defRPr>
            </a:lvl4pPr>
            <a:lvl5pPr marL="1463040" indent="-228600">
              <a:buClr>
                <a:schemeClr val="accent1"/>
              </a:buClr>
              <a:buSzPct val="60000"/>
              <a:buFont typeface="Wingdings" panose="05000000000000000000" pitchFamily="2" charset="2"/>
              <a:buChar char="q"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924357" y="6126162"/>
            <a:ext cx="1161826" cy="587130"/>
          </a:xfrm>
        </p:spPr>
        <p:txBody>
          <a:bodyPr/>
          <a:lstStyle>
            <a:lvl1pPr>
              <a:defRPr sz="2400"/>
            </a:lvl1pPr>
          </a:lstStyle>
          <a:p>
            <a:fld id="{687D7A59-36E2-48B9-B146-C1E59501F63F}" type="slidenum">
              <a:rPr lang="en-US" b="1" smtClean="0"/>
              <a:pPr/>
              <a:t>‹N°›</a:t>
            </a:fld>
            <a:endParaRPr lang="en-US" b="1" dirty="0"/>
          </a:p>
        </p:txBody>
      </p:sp>
      <p:pic>
        <p:nvPicPr>
          <p:cNvPr id="7" name="Picture 2" descr="http://umrae.ifsttar.fr/fileadmin/satellite/UMRAE/UMRAE-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5" y="6287754"/>
            <a:ext cx="642937" cy="51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2"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4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30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21" y="4074179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10/02/2017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Séminaire scientifique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Séminaire scientifique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3" y="3429005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5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Séminaire scientifique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Séminaire scientifique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Séminaire scientifique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Séminaire scientifique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5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accent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accent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accent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accent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accent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7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4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Séminaire scientifique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3">
              <a:alpha val="42000"/>
            </a:schemeClr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41883" y="260648"/>
            <a:ext cx="9340519" cy="714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9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3"/>
                </a:solidFill>
              </a:defRPr>
            </a:lvl1pPr>
          </a:lstStyle>
          <a:p>
            <a:r>
              <a:rPr lang="en-US"/>
              <a:t>10/02/2017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8" y="6250169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r>
              <a:rPr lang="en-US" dirty="0" err="1"/>
              <a:t>Séminaire</a:t>
            </a:r>
            <a:r>
              <a:rPr lang="en-US" dirty="0"/>
              <a:t> </a:t>
            </a:r>
            <a:r>
              <a:rPr lang="en-US" dirty="0" err="1"/>
              <a:t>scientifique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2" y="6250168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3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60" y="1741863"/>
            <a:ext cx="9877777" cy="438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.png"/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12" Type="http://schemas.openxmlformats.org/officeDocument/2006/relationships/image" Target="../media/image76.svg"/><Relationship Id="rId17" Type="http://schemas.openxmlformats.org/officeDocument/2006/relationships/image" Target="../media/image81.png"/><Relationship Id="rId2" Type="http://schemas.openxmlformats.org/officeDocument/2006/relationships/image" Target="../media/image66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svg"/><Relationship Id="rId15" Type="http://schemas.openxmlformats.org/officeDocument/2006/relationships/image" Target="../media/image79.png"/><Relationship Id="rId10" Type="http://schemas.openxmlformats.org/officeDocument/2006/relationships/image" Target="../media/image74.sv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apacoust.2026.111384" TargetMode="External"/><Relationship Id="rId13" Type="http://schemas.openxmlformats.org/officeDocument/2006/relationships/image" Target="../media/image8.png"/><Relationship Id="rId3" Type="http://schemas.openxmlformats.org/officeDocument/2006/relationships/hyperlink" Target="mailto:t.schatzmayr-welp-sa@cerema.fr" TargetMode="External"/><Relationship Id="rId7" Type="http://schemas.openxmlformats.org/officeDocument/2006/relationships/hyperlink" Target="https://doi.org/10.1016/j.apacoust.2026.111287" TargetMode="External"/><Relationship Id="rId12" Type="http://schemas.openxmlformats.org/officeDocument/2006/relationships/hyperlink" Target="https://www.cerema.fr/fr/actualites/materiaux-biosources-ignifuges-optimises-applications" TargetMode="External"/><Relationship Id="rId2" Type="http://schemas.openxmlformats.org/officeDocument/2006/relationships/hyperlink" Target="mailto:clement.piegay@cerema.f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07/978-3-031-92777-5_34" TargetMode="External"/><Relationship Id="rId11" Type="http://schemas.openxmlformats.org/officeDocument/2006/relationships/hyperlink" Target="https://anr.fr/Projet-ANR-23-CE22-0012" TargetMode="External"/><Relationship Id="rId5" Type="http://schemas.openxmlformats.org/officeDocument/2006/relationships/hyperlink" Target="https://doi.org/10.1016/j.indcrop.2025.120903" TargetMode="External"/><Relationship Id="rId10" Type="http://schemas.openxmlformats.org/officeDocument/2006/relationships/hyperlink" Target="http://www.umrae.fr/" TargetMode="External"/><Relationship Id="rId4" Type="http://schemas.openxmlformats.org/officeDocument/2006/relationships/hyperlink" Target="mailto:lucien.mutel@cerema.fr" TargetMode="Externa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jp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3.png"/><Relationship Id="rId5" Type="http://schemas.openxmlformats.org/officeDocument/2006/relationships/image" Target="../media/image18.sv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jpg"/><Relationship Id="rId3" Type="http://schemas.openxmlformats.org/officeDocument/2006/relationships/image" Target="../media/image8.png"/><Relationship Id="rId7" Type="http://schemas.openxmlformats.org/officeDocument/2006/relationships/image" Target="../media/image28.jp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jpg"/><Relationship Id="rId5" Type="http://schemas.openxmlformats.org/officeDocument/2006/relationships/image" Target="../media/image26.jpg"/><Relationship Id="rId15" Type="http://schemas.openxmlformats.org/officeDocument/2006/relationships/image" Target="../media/image36.png"/><Relationship Id="rId10" Type="http://schemas.openxmlformats.org/officeDocument/2006/relationships/image" Target="../media/image31.jpg"/><Relationship Id="rId4" Type="http://schemas.openxmlformats.org/officeDocument/2006/relationships/image" Target="../media/image5.png"/><Relationship Id="rId9" Type="http://schemas.openxmlformats.org/officeDocument/2006/relationships/image" Target="../media/image30.png"/><Relationship Id="rId14" Type="http://schemas.openxmlformats.org/officeDocument/2006/relationships/image" Target="../media/image3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0.png"/><Relationship Id="rId5" Type="http://schemas.openxmlformats.org/officeDocument/2006/relationships/image" Target="../media/image45.jpeg"/><Relationship Id="rId10" Type="http://schemas.openxmlformats.org/officeDocument/2006/relationships/image" Target="../media/image49.jpeg"/><Relationship Id="rId4" Type="http://schemas.openxmlformats.org/officeDocument/2006/relationships/image" Target="../media/image44.jpe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49.jpeg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27448" y="764704"/>
            <a:ext cx="10801200" cy="178010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3600" dirty="0">
                <a:effectLst/>
              </a:rPr>
              <a:t>Projet BIOMETA - propriétés acoustiques des laines végétales : impact de l'ignifugation et prise en compte de la polydispersité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9" name="Image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27448" y="4005064"/>
            <a:ext cx="1512168" cy="63210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336360" y="4117041"/>
            <a:ext cx="2764983" cy="69585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/>
          <a:srcRect l="8856" t="21649" r="9680" b="17082"/>
          <a:stretch/>
        </p:blipFill>
        <p:spPr bwMode="auto">
          <a:xfrm>
            <a:off x="9624392" y="5060164"/>
            <a:ext cx="2052934" cy="758693"/>
          </a:xfrm>
          <a:prstGeom prst="rect">
            <a:avLst/>
          </a:prstGeom>
        </p:spPr>
      </p:pic>
      <p:sp>
        <p:nvSpPr>
          <p:cNvPr id="15" name="ZoneTexte 13"/>
          <p:cNvSpPr txBox="1">
            <a:spLocks noChangeArrowheads="1"/>
          </p:cNvSpPr>
          <p:nvPr/>
        </p:nvSpPr>
        <p:spPr bwMode="auto">
          <a:xfrm>
            <a:off x="767408" y="4904790"/>
            <a:ext cx="8973370" cy="249664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/>
              <a:buNone/>
              <a:defRPr/>
            </a:pPr>
            <a:r>
              <a:rPr lang="fr-FR" sz="2000" dirty="0">
                <a:solidFill>
                  <a:schemeClr val="tx1"/>
                </a:solidFill>
              </a:rPr>
              <a:t>Thomas </a:t>
            </a:r>
            <a:r>
              <a:rPr lang="fr-FR" sz="2000" dirty="0" err="1">
                <a:solidFill>
                  <a:schemeClr val="tx1"/>
                </a:solidFill>
              </a:rPr>
              <a:t>Schatzmayr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Welp</a:t>
            </a:r>
            <a:r>
              <a:rPr lang="fr-FR" sz="2000" dirty="0">
                <a:solidFill>
                  <a:schemeClr val="tx1"/>
                </a:solidFill>
              </a:rPr>
              <a:t> Sá</a:t>
            </a:r>
            <a:r>
              <a:rPr lang="fr-FR" sz="2000" baseline="30000" dirty="0">
                <a:solidFill>
                  <a:schemeClr val="tx1"/>
                </a:solidFill>
              </a:rPr>
              <a:t>1</a:t>
            </a:r>
            <a:r>
              <a:rPr lang="fr-FR" sz="2000" dirty="0">
                <a:solidFill>
                  <a:schemeClr val="tx1"/>
                </a:solidFill>
              </a:rPr>
              <a:t>, Lucien Mutel</a:t>
            </a:r>
            <a:r>
              <a:rPr lang="fr-FR" sz="2000" baseline="30000" dirty="0">
                <a:solidFill>
                  <a:schemeClr val="tx1"/>
                </a:solidFill>
              </a:rPr>
              <a:t>1</a:t>
            </a:r>
            <a:r>
              <a:rPr lang="fr-FR" sz="2000" dirty="0">
                <a:solidFill>
                  <a:schemeClr val="tx1"/>
                </a:solidFill>
              </a:rPr>
              <a:t>, </a:t>
            </a:r>
            <a:r>
              <a:rPr lang="fr-FR" sz="2000" b="1" dirty="0">
                <a:solidFill>
                  <a:schemeClr val="tx1"/>
                </a:solidFill>
              </a:rPr>
              <a:t>Clément Piégay</a:t>
            </a:r>
            <a:r>
              <a:rPr lang="fr-FR" sz="2000" b="1" baseline="30000" dirty="0">
                <a:solidFill>
                  <a:schemeClr val="tx1"/>
                </a:solidFill>
              </a:rPr>
              <a:t>1</a:t>
            </a:r>
            <a:r>
              <a:rPr lang="fr-FR" sz="2000" dirty="0"/>
              <a:t>, 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fr-FR" sz="2000" dirty="0"/>
              <a:t>Sandrine Marceau</a:t>
            </a:r>
            <a:r>
              <a:rPr lang="fr-FR" sz="2000" baseline="30000" dirty="0"/>
              <a:t>2</a:t>
            </a:r>
            <a:r>
              <a:rPr lang="fr-FR" sz="2000" dirty="0"/>
              <a:t>, Philippe Glé</a:t>
            </a:r>
            <a:r>
              <a:rPr lang="fr-FR" sz="2000" baseline="30000" dirty="0"/>
              <a:t>1</a:t>
            </a:r>
            <a:r>
              <a:rPr lang="fr-FR" sz="2000" dirty="0"/>
              <a:t>, Fouad Laoutid</a:t>
            </a:r>
            <a:r>
              <a:rPr lang="fr-FR" sz="2000" baseline="30000" dirty="0"/>
              <a:t>3</a:t>
            </a:r>
            <a:r>
              <a:rPr lang="fr-FR" sz="2000" dirty="0"/>
              <a:t>, César Segovia</a:t>
            </a:r>
            <a:r>
              <a:rPr lang="fr-FR" sz="2000" baseline="30000" dirty="0"/>
              <a:t>4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fr-FR" sz="2000" baseline="30000" dirty="0"/>
          </a:p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/>
              <a:buNone/>
              <a:defRPr/>
            </a:pPr>
            <a:r>
              <a:rPr lang="fr-FR" sz="1600" baseline="30000" dirty="0"/>
              <a:t>1</a:t>
            </a:r>
            <a:r>
              <a:rPr lang="fr-FR" sz="1600" dirty="0"/>
              <a:t>Cerema, </a:t>
            </a:r>
            <a:r>
              <a:rPr lang="fr-FR" sz="1600" dirty="0" err="1"/>
              <a:t>Univ</a:t>
            </a:r>
            <a:r>
              <a:rPr lang="fr-FR" sz="1600" dirty="0"/>
              <a:t> Gustave Eiffel, UMRAE, Strasbourg, France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/>
              <a:buNone/>
              <a:defRPr/>
            </a:pPr>
            <a:r>
              <a:rPr lang="fr-FR" sz="1600" baseline="30000" dirty="0"/>
              <a:t>2</a:t>
            </a:r>
            <a:r>
              <a:rPr lang="fr-FR" sz="1600" dirty="0"/>
              <a:t>CPDM – </a:t>
            </a:r>
            <a:r>
              <a:rPr lang="fr-FR" sz="1600" dirty="0" err="1"/>
              <a:t>Univ</a:t>
            </a:r>
            <a:r>
              <a:rPr lang="fr-FR" sz="1600" dirty="0"/>
              <a:t> Gustave Eiffel, Marne-la-Vallée, France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/>
              <a:buNone/>
              <a:defRPr/>
            </a:pPr>
            <a:r>
              <a:rPr lang="fr-FR" sz="1600" baseline="30000" dirty="0"/>
              <a:t>3</a:t>
            </a:r>
            <a:r>
              <a:rPr lang="fr-FR" sz="1600" dirty="0"/>
              <a:t>Materia Nova </a:t>
            </a:r>
            <a:r>
              <a:rPr lang="fr-FR" sz="1600" dirty="0" err="1"/>
              <a:t>Research</a:t>
            </a:r>
            <a:r>
              <a:rPr lang="fr-FR" sz="1600" dirty="0"/>
              <a:t> Center, </a:t>
            </a:r>
            <a:r>
              <a:rPr lang="fr-FR" sz="1600" dirty="0" err="1"/>
              <a:t>Univ</a:t>
            </a:r>
            <a:r>
              <a:rPr lang="fr-FR" sz="1600" dirty="0"/>
              <a:t> de Mons, Mons, Belgique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fr-FR" sz="1600" baseline="30000" dirty="0"/>
              <a:t>4</a:t>
            </a:r>
            <a:r>
              <a:rPr lang="fr-FR" sz="1600" dirty="0"/>
              <a:t>CETELOR, </a:t>
            </a:r>
            <a:r>
              <a:rPr lang="fr-FR" sz="1600" dirty="0" err="1"/>
              <a:t>Univ</a:t>
            </a:r>
            <a:r>
              <a:rPr lang="fr-FR" sz="1600" dirty="0"/>
              <a:t> de Lorraine, Epinal, France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fr-FR" sz="1600" baseline="30000" dirty="0"/>
          </a:p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fr-FR" sz="2000" dirty="0"/>
          </a:p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fr-FR" sz="2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DB9F24D-BEBD-4365-910C-370B6ADB81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336" y="6212441"/>
            <a:ext cx="1745961" cy="61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58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b="1" smtClean="0"/>
              <a:pPr/>
              <a:t>10</a:t>
            </a:fld>
            <a:endParaRPr lang="en-US" b="1" dirty="0"/>
          </a:p>
        </p:txBody>
      </p:sp>
      <p:sp>
        <p:nvSpPr>
          <p:cNvPr id="46" name="ZoneTexte 1592368457">
            <a:extLst>
              <a:ext uri="{FF2B5EF4-FFF2-40B4-BE49-F238E27FC236}">
                <a16:creationId xmlns:a16="http://schemas.microsoft.com/office/drawing/2014/main" id="{287A371D-E574-4101-B3D8-E065B0A3EBA5}"/>
              </a:ext>
            </a:extLst>
          </p:cNvPr>
          <p:cNvSpPr txBox="1"/>
          <p:nvPr/>
        </p:nvSpPr>
        <p:spPr bwMode="auto">
          <a:xfrm>
            <a:off x="99112" y="378368"/>
            <a:ext cx="9897679" cy="405432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fr-FR" sz="2000" b="1" dirty="0">
                <a:solidFill>
                  <a:schemeClr val="accent2"/>
                </a:solidFill>
              </a:rPr>
              <a:t>Qu’est-ce que la polydispersité ?</a:t>
            </a:r>
            <a:endParaRPr sz="2000" b="1" dirty="0">
              <a:solidFill>
                <a:schemeClr val="accent2"/>
              </a:solidFill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C1982625-1752-4514-8069-741012216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1" y="863748"/>
            <a:ext cx="1879567" cy="1839386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E8718F98-D720-4B32-883B-A1C9FBE713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9"/>
          <a:stretch/>
        </p:blipFill>
        <p:spPr>
          <a:xfrm>
            <a:off x="2135560" y="955716"/>
            <a:ext cx="3585458" cy="2152929"/>
          </a:xfrm>
          <a:prstGeom prst="rect">
            <a:avLst/>
          </a:prstGeom>
        </p:spPr>
      </p:pic>
      <p:sp>
        <p:nvSpPr>
          <p:cNvPr id="47" name="ZoneTexte 1592368457">
            <a:extLst>
              <a:ext uri="{FF2B5EF4-FFF2-40B4-BE49-F238E27FC236}">
                <a16:creationId xmlns:a16="http://schemas.microsoft.com/office/drawing/2014/main" id="{F69F2C1A-33EB-4A1E-9363-B59315EC1478}"/>
              </a:ext>
            </a:extLst>
          </p:cNvPr>
          <p:cNvSpPr txBox="1"/>
          <p:nvPr/>
        </p:nvSpPr>
        <p:spPr bwMode="auto">
          <a:xfrm>
            <a:off x="159007" y="3188515"/>
            <a:ext cx="9897679" cy="405432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fr-FR" sz="2000" b="1" dirty="0">
                <a:solidFill>
                  <a:schemeClr val="accent2"/>
                </a:solidFill>
              </a:rPr>
              <a:t>Simulation de la polydispersité</a:t>
            </a:r>
            <a:endParaRPr sz="2000" b="1" dirty="0">
              <a:solidFill>
                <a:schemeClr val="accent2"/>
              </a:solidFill>
            </a:endParaRP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C5A49538-6C0E-4934-9BE3-21CDBDCBE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1" y="3659851"/>
            <a:ext cx="4853676" cy="3025932"/>
          </a:xfrm>
          <a:prstGeom prst="rect">
            <a:avLst/>
          </a:prstGeom>
        </p:spPr>
      </p:pic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099C0473-8DFA-4637-8FF2-BB1FCB8A699D}"/>
              </a:ext>
            </a:extLst>
          </p:cNvPr>
          <p:cNvCxnSpPr/>
          <p:nvPr/>
        </p:nvCxnSpPr>
        <p:spPr>
          <a:xfrm>
            <a:off x="5850477" y="581084"/>
            <a:ext cx="27000" cy="583864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1592368457">
            <a:extLst>
              <a:ext uri="{FF2B5EF4-FFF2-40B4-BE49-F238E27FC236}">
                <a16:creationId xmlns:a16="http://schemas.microsoft.com/office/drawing/2014/main" id="{242E412C-5B58-4B5E-B182-A8523D7702ED}"/>
              </a:ext>
            </a:extLst>
          </p:cNvPr>
          <p:cNvSpPr txBox="1"/>
          <p:nvPr/>
        </p:nvSpPr>
        <p:spPr bwMode="auto">
          <a:xfrm>
            <a:off x="5956078" y="389637"/>
            <a:ext cx="4050489" cy="405432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fr-FR" sz="2000" b="1" dirty="0">
                <a:solidFill>
                  <a:schemeClr val="accent2"/>
                </a:solidFill>
              </a:rPr>
              <a:t>Objectifs</a:t>
            </a:r>
            <a:endParaRPr sz="2000" b="1" dirty="0">
              <a:solidFill>
                <a:schemeClr val="accent2"/>
              </a:solidFill>
            </a:endParaRP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5BFCDE28-C515-4B84-B10A-81E1B2811D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4117" y="6385603"/>
            <a:ext cx="3515216" cy="333422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70BDF2BD-5E3E-4C29-B959-1FDC787E21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2982" y="824100"/>
            <a:ext cx="3607237" cy="2795291"/>
          </a:xfrm>
          <a:prstGeom prst="rect">
            <a:avLst/>
          </a:prstGeom>
        </p:spPr>
      </p:pic>
      <p:sp>
        <p:nvSpPr>
          <p:cNvPr id="54" name="ZoneTexte 1592368457">
            <a:extLst>
              <a:ext uri="{FF2B5EF4-FFF2-40B4-BE49-F238E27FC236}">
                <a16:creationId xmlns:a16="http://schemas.microsoft.com/office/drawing/2014/main" id="{91701EC5-0889-4B4F-A896-3E74212EAA5F}"/>
              </a:ext>
            </a:extLst>
          </p:cNvPr>
          <p:cNvSpPr txBox="1"/>
          <p:nvPr/>
        </p:nvSpPr>
        <p:spPr bwMode="auto">
          <a:xfrm>
            <a:off x="7752184" y="495617"/>
            <a:ext cx="4050489" cy="374141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342900" indent="-342900" algn="l">
              <a:buFont typeface="+mj-lt"/>
              <a:buAutoNum type="arabicPeriod"/>
              <a:defRPr/>
            </a:pPr>
            <a:r>
              <a:rPr lang="fr-FR" b="1" dirty="0">
                <a:solidFill>
                  <a:schemeClr val="accent1"/>
                </a:solidFill>
              </a:rPr>
              <a:t>Absorption acoustique cible</a:t>
            </a:r>
            <a:endParaRPr b="1" dirty="0">
              <a:solidFill>
                <a:schemeClr val="accent1"/>
              </a:solidFill>
            </a:endParaRPr>
          </a:p>
        </p:txBody>
      </p:sp>
      <p:sp>
        <p:nvSpPr>
          <p:cNvPr id="55" name="ZoneTexte 1592368457">
            <a:extLst>
              <a:ext uri="{FF2B5EF4-FFF2-40B4-BE49-F238E27FC236}">
                <a16:creationId xmlns:a16="http://schemas.microsoft.com/office/drawing/2014/main" id="{7BD0022B-719F-4602-86BA-9C4C18D603EF}"/>
              </a:ext>
            </a:extLst>
          </p:cNvPr>
          <p:cNvSpPr txBox="1"/>
          <p:nvPr/>
        </p:nvSpPr>
        <p:spPr bwMode="auto">
          <a:xfrm>
            <a:off x="5956077" y="3614040"/>
            <a:ext cx="4050489" cy="374141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342900" indent="-342900" algn="l">
              <a:buFont typeface="+mj-lt"/>
              <a:buAutoNum type="arabicPeriod" startAt="2"/>
              <a:defRPr/>
            </a:pPr>
            <a:r>
              <a:rPr lang="fr-FR" b="1" dirty="0">
                <a:solidFill>
                  <a:schemeClr val="accent1"/>
                </a:solidFill>
              </a:rPr>
              <a:t>Optimisation distribution</a:t>
            </a:r>
            <a:endParaRPr b="1" dirty="0">
              <a:solidFill>
                <a:schemeClr val="accent1"/>
              </a:solidFill>
            </a:endParaRPr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C5BF9436-39C7-4B7F-9095-3AE6565987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6077" y="4234414"/>
            <a:ext cx="3388715" cy="2074723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C25EC15A-3572-43EC-8746-315C152705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7952" y="3619281"/>
            <a:ext cx="2657283" cy="2541269"/>
          </a:xfrm>
          <a:prstGeom prst="rect">
            <a:avLst/>
          </a:prstGeom>
        </p:spPr>
      </p:pic>
      <p:sp>
        <p:nvSpPr>
          <p:cNvPr id="58" name="ZoneTexte 1592368457">
            <a:extLst>
              <a:ext uri="{FF2B5EF4-FFF2-40B4-BE49-F238E27FC236}">
                <a16:creationId xmlns:a16="http://schemas.microsoft.com/office/drawing/2014/main" id="{87BDC2A6-1AF4-4BDC-8B02-F0EA63F4AB15}"/>
              </a:ext>
            </a:extLst>
          </p:cNvPr>
          <p:cNvSpPr txBox="1"/>
          <p:nvPr/>
        </p:nvSpPr>
        <p:spPr bwMode="auto">
          <a:xfrm>
            <a:off x="9543702" y="6120811"/>
            <a:ext cx="4050489" cy="374141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342900" indent="-342900" algn="l">
              <a:buFont typeface="+mj-lt"/>
              <a:buAutoNum type="arabicPeriod" startAt="3"/>
              <a:defRPr/>
            </a:pPr>
            <a:r>
              <a:rPr lang="fr-FR" b="1" dirty="0">
                <a:solidFill>
                  <a:schemeClr val="accent1"/>
                </a:solidFill>
              </a:rPr>
              <a:t>Mix de fibres</a:t>
            </a:r>
            <a:endParaRPr b="1" dirty="0">
              <a:solidFill>
                <a:schemeClr val="accent1"/>
              </a:solidFill>
            </a:endParaRPr>
          </a:p>
        </p:txBody>
      </p:sp>
      <p:grpSp>
        <p:nvGrpSpPr>
          <p:cNvPr id="59" name="Group 98">
            <a:extLst>
              <a:ext uri="{FF2B5EF4-FFF2-40B4-BE49-F238E27FC236}">
                <a16:creationId xmlns:a16="http://schemas.microsoft.com/office/drawing/2014/main" id="{8F98BA43-9F18-46C4-94C2-BD19F2EB6491}"/>
              </a:ext>
            </a:extLst>
          </p:cNvPr>
          <p:cNvGrpSpPr/>
          <p:nvPr/>
        </p:nvGrpSpPr>
        <p:grpSpPr>
          <a:xfrm>
            <a:off x="8054696" y="0"/>
            <a:ext cx="2019600" cy="298421"/>
            <a:chOff x="0" y="-1"/>
            <a:chExt cx="2448000" cy="276999"/>
          </a:xfrm>
          <a:solidFill>
            <a:schemeClr val="bg1"/>
          </a:solidFill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C14DDFD-525D-4B62-AB25-6CE11B3D2A54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1" name="TextBox 100">
              <a:extLst>
                <a:ext uri="{FF2B5EF4-FFF2-40B4-BE49-F238E27FC236}">
                  <a16:creationId xmlns:a16="http://schemas.microsoft.com/office/drawing/2014/main" id="{18ABB280-E93C-456E-BA69-C57517544FF3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accent1"/>
                  </a:solidFill>
                </a:rPr>
                <a:t>Polydispersité</a:t>
              </a:r>
              <a:endParaRPr lang="en-US" sz="12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62" name="Group 101">
            <a:extLst>
              <a:ext uri="{FF2B5EF4-FFF2-40B4-BE49-F238E27FC236}">
                <a16:creationId xmlns:a16="http://schemas.microsoft.com/office/drawing/2014/main" id="{EEC9D1A2-6D49-4FF7-8C55-B1686B01D183}"/>
              </a:ext>
            </a:extLst>
          </p:cNvPr>
          <p:cNvGrpSpPr/>
          <p:nvPr/>
        </p:nvGrpSpPr>
        <p:grpSpPr>
          <a:xfrm>
            <a:off x="10069642" y="0"/>
            <a:ext cx="2122358" cy="298421"/>
            <a:chOff x="0" y="-1"/>
            <a:chExt cx="2448000" cy="276999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92DD549-E678-4750-A703-6C66C1087D0A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103">
              <a:extLst>
                <a:ext uri="{FF2B5EF4-FFF2-40B4-BE49-F238E27FC236}">
                  <a16:creationId xmlns:a16="http://schemas.microsoft.com/office/drawing/2014/main" id="{9943F14C-F295-467F-BFFB-A259F7CDF3BF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Liens &amp; Publications</a:t>
              </a:r>
            </a:p>
          </p:txBody>
        </p:sp>
      </p:grpSp>
      <p:grpSp>
        <p:nvGrpSpPr>
          <p:cNvPr id="65" name="Group 95">
            <a:extLst>
              <a:ext uri="{FF2B5EF4-FFF2-40B4-BE49-F238E27FC236}">
                <a16:creationId xmlns:a16="http://schemas.microsoft.com/office/drawing/2014/main" id="{51C019D4-4293-4C34-BA5B-C6B2EB152CE7}"/>
              </a:ext>
            </a:extLst>
          </p:cNvPr>
          <p:cNvGrpSpPr/>
          <p:nvPr/>
        </p:nvGrpSpPr>
        <p:grpSpPr>
          <a:xfrm>
            <a:off x="6051925" y="-580"/>
            <a:ext cx="2019600" cy="298421"/>
            <a:chOff x="0" y="-1"/>
            <a:chExt cx="2448000" cy="276999"/>
          </a:xfrm>
          <a:solidFill>
            <a:schemeClr val="accent1"/>
          </a:solidFill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E5FB72C-2336-41C3-BF4D-ADE32A285F82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7" name="TextBox 97">
              <a:extLst>
                <a:ext uri="{FF2B5EF4-FFF2-40B4-BE49-F238E27FC236}">
                  <a16:creationId xmlns:a16="http://schemas.microsoft.com/office/drawing/2014/main" id="{81178C01-100F-4C9B-95AE-2B1FC63CE77D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</a:rPr>
                <a:t>Impact du </a:t>
              </a:r>
              <a:r>
                <a:rPr lang="en-US" sz="1200" dirty="0" err="1">
                  <a:solidFill>
                    <a:schemeClr val="bg1"/>
                  </a:solidFill>
                </a:rPr>
                <a:t>traitement</a:t>
              </a:r>
              <a:r>
                <a:rPr lang="en-US" sz="1200" dirty="0">
                  <a:solidFill>
                    <a:schemeClr val="bg1"/>
                  </a:solidFill>
                </a:rPr>
                <a:t> feu</a:t>
              </a:r>
            </a:p>
          </p:txBody>
        </p:sp>
      </p:grpSp>
      <p:grpSp>
        <p:nvGrpSpPr>
          <p:cNvPr id="68" name="Group 92">
            <a:extLst>
              <a:ext uri="{FF2B5EF4-FFF2-40B4-BE49-F238E27FC236}">
                <a16:creationId xmlns:a16="http://schemas.microsoft.com/office/drawing/2014/main" id="{804DD014-4D0D-4990-A623-3E7EA0D3B2AD}"/>
              </a:ext>
            </a:extLst>
          </p:cNvPr>
          <p:cNvGrpSpPr/>
          <p:nvPr/>
        </p:nvGrpSpPr>
        <p:grpSpPr>
          <a:xfrm>
            <a:off x="4039200" y="0"/>
            <a:ext cx="2019600" cy="298421"/>
            <a:chOff x="0" y="-1"/>
            <a:chExt cx="2448000" cy="276999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14BE491-D755-4C0C-B0A3-2983B1D38ECF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94">
              <a:extLst>
                <a:ext uri="{FF2B5EF4-FFF2-40B4-BE49-F238E27FC236}">
                  <a16:creationId xmlns:a16="http://schemas.microsoft.com/office/drawing/2014/main" id="{FD40B1A6-4552-4981-9BFB-5BA7525D3A56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Démarche et </a:t>
              </a:r>
              <a:r>
                <a:rPr lang="en-US" sz="1200" dirty="0" err="1">
                  <a:solidFill>
                    <a:schemeClr val="bg1"/>
                  </a:solidFill>
                </a:rPr>
                <a:t>partenaires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1" name="Group 8">
            <a:extLst>
              <a:ext uri="{FF2B5EF4-FFF2-40B4-BE49-F238E27FC236}">
                <a16:creationId xmlns:a16="http://schemas.microsoft.com/office/drawing/2014/main" id="{2F11EA9D-936A-45FF-A056-B86A31A9B48E}"/>
              </a:ext>
            </a:extLst>
          </p:cNvPr>
          <p:cNvGrpSpPr/>
          <p:nvPr/>
        </p:nvGrpSpPr>
        <p:grpSpPr>
          <a:xfrm>
            <a:off x="0" y="-1"/>
            <a:ext cx="2019600" cy="298419"/>
            <a:chOff x="0" y="-1"/>
            <a:chExt cx="2448000" cy="276999"/>
          </a:xfrm>
          <a:solidFill>
            <a:schemeClr val="accent1"/>
          </a:solidFill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9450808-FDB5-4417-A950-00C60433747A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3" name="TextBox 4">
              <a:extLst>
                <a:ext uri="{FF2B5EF4-FFF2-40B4-BE49-F238E27FC236}">
                  <a16:creationId xmlns:a16="http://schemas.microsoft.com/office/drawing/2014/main" id="{9A723401-BEC6-4CA1-BCB7-3AA53C5FEB69}"/>
                </a:ext>
              </a:extLst>
            </p:cNvPr>
            <p:cNvSpPr txBox="1"/>
            <p:nvPr/>
          </p:nvSpPr>
          <p:spPr>
            <a:xfrm>
              <a:off x="0" y="0"/>
              <a:ext cx="2448000" cy="25711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Contexte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4" name="Group 41">
            <a:extLst>
              <a:ext uri="{FF2B5EF4-FFF2-40B4-BE49-F238E27FC236}">
                <a16:creationId xmlns:a16="http://schemas.microsoft.com/office/drawing/2014/main" id="{BBBA10F1-429D-44D2-A50C-755044E9F403}"/>
              </a:ext>
            </a:extLst>
          </p:cNvPr>
          <p:cNvGrpSpPr/>
          <p:nvPr/>
        </p:nvGrpSpPr>
        <p:grpSpPr>
          <a:xfrm>
            <a:off x="2019600" y="-2"/>
            <a:ext cx="2019600" cy="298421"/>
            <a:chOff x="0" y="-1"/>
            <a:chExt cx="2448000" cy="276999"/>
          </a:xfrm>
          <a:solidFill>
            <a:schemeClr val="accent1"/>
          </a:solidFill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57B362A1-7364-4D1C-993C-A8874F05E596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6" name="TextBox 47">
              <a:extLst>
                <a:ext uri="{FF2B5EF4-FFF2-40B4-BE49-F238E27FC236}">
                  <a16:creationId xmlns:a16="http://schemas.microsoft.com/office/drawing/2014/main" id="{5BC1645F-94C1-4AA4-9341-8BA38AA2E23D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Verrous</a:t>
              </a:r>
              <a:r>
                <a:rPr lang="en-US" sz="1200" dirty="0">
                  <a:solidFill>
                    <a:schemeClr val="bg1"/>
                  </a:solidFill>
                </a:rPr>
                <a:t> et </a:t>
              </a:r>
              <a:r>
                <a:rPr lang="en-US" sz="1200" dirty="0" err="1">
                  <a:solidFill>
                    <a:schemeClr val="bg1"/>
                  </a:solidFill>
                </a:rPr>
                <a:t>Objectifs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282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1" grpId="0"/>
      <p:bldP spid="54" grpId="0"/>
      <p:bldP spid="55" grpId="0"/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b="1" smtClean="0"/>
              <a:pPr/>
              <a:t>11</a:t>
            </a:fld>
            <a:endParaRPr lang="en-US" b="1" dirty="0"/>
          </a:p>
        </p:txBody>
      </p:sp>
      <p:sp>
        <p:nvSpPr>
          <p:cNvPr id="46" name="ZoneTexte 1592368457">
            <a:extLst>
              <a:ext uri="{FF2B5EF4-FFF2-40B4-BE49-F238E27FC236}">
                <a16:creationId xmlns:a16="http://schemas.microsoft.com/office/drawing/2014/main" id="{287A371D-E574-4101-B3D8-E065B0A3EBA5}"/>
              </a:ext>
            </a:extLst>
          </p:cNvPr>
          <p:cNvSpPr txBox="1"/>
          <p:nvPr/>
        </p:nvSpPr>
        <p:spPr bwMode="auto">
          <a:xfrm>
            <a:off x="44100" y="579474"/>
            <a:ext cx="9897679" cy="405432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fr-FR" sz="2000" b="1" dirty="0">
                <a:solidFill>
                  <a:schemeClr val="accent2"/>
                </a:solidFill>
              </a:rPr>
              <a:t>Modèles d’homogénéisation reposant sur une symétrie cylindrique</a:t>
            </a:r>
            <a:endParaRPr sz="2000" b="1" dirty="0">
              <a:solidFill>
                <a:schemeClr val="accent2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5B134CF-B8D3-42D4-8AD5-F9BBF1A8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0" y="1368130"/>
            <a:ext cx="12012701" cy="4667901"/>
          </a:xfrm>
          <a:prstGeom prst="rect">
            <a:avLst/>
          </a:prstGeom>
        </p:spPr>
      </p:pic>
      <p:grpSp>
        <p:nvGrpSpPr>
          <p:cNvPr id="59" name="Group 98">
            <a:extLst>
              <a:ext uri="{FF2B5EF4-FFF2-40B4-BE49-F238E27FC236}">
                <a16:creationId xmlns:a16="http://schemas.microsoft.com/office/drawing/2014/main" id="{1CC1670F-EFB6-4EBC-B163-65DE9CE398D6}"/>
              </a:ext>
            </a:extLst>
          </p:cNvPr>
          <p:cNvGrpSpPr/>
          <p:nvPr/>
        </p:nvGrpSpPr>
        <p:grpSpPr>
          <a:xfrm>
            <a:off x="8054696" y="0"/>
            <a:ext cx="2019600" cy="298421"/>
            <a:chOff x="0" y="-1"/>
            <a:chExt cx="2448000" cy="276999"/>
          </a:xfrm>
          <a:solidFill>
            <a:schemeClr val="bg1"/>
          </a:solidFill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F21F3DE-8F24-4CA7-B1E5-901B403DF38F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1" name="TextBox 100">
              <a:extLst>
                <a:ext uri="{FF2B5EF4-FFF2-40B4-BE49-F238E27FC236}">
                  <a16:creationId xmlns:a16="http://schemas.microsoft.com/office/drawing/2014/main" id="{CA9E68F2-0AAF-4654-AC80-9B8067D50D58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accent1"/>
                  </a:solidFill>
                </a:rPr>
                <a:t>Polydispersité</a:t>
              </a:r>
              <a:endParaRPr lang="en-US" sz="12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62" name="Group 101">
            <a:extLst>
              <a:ext uri="{FF2B5EF4-FFF2-40B4-BE49-F238E27FC236}">
                <a16:creationId xmlns:a16="http://schemas.microsoft.com/office/drawing/2014/main" id="{5127602E-041E-4F3F-855A-578CA1E36FB9}"/>
              </a:ext>
            </a:extLst>
          </p:cNvPr>
          <p:cNvGrpSpPr/>
          <p:nvPr/>
        </p:nvGrpSpPr>
        <p:grpSpPr>
          <a:xfrm>
            <a:off x="10069642" y="0"/>
            <a:ext cx="2122358" cy="298421"/>
            <a:chOff x="0" y="-1"/>
            <a:chExt cx="2448000" cy="276999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428DCEE-742D-4A17-8272-EF54990B5C3A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103">
              <a:extLst>
                <a:ext uri="{FF2B5EF4-FFF2-40B4-BE49-F238E27FC236}">
                  <a16:creationId xmlns:a16="http://schemas.microsoft.com/office/drawing/2014/main" id="{E3970B47-B77D-414C-9839-B8DC548D8888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Liens &amp; Publications</a:t>
              </a:r>
            </a:p>
          </p:txBody>
        </p:sp>
      </p:grpSp>
      <p:grpSp>
        <p:nvGrpSpPr>
          <p:cNvPr id="65" name="Group 95">
            <a:extLst>
              <a:ext uri="{FF2B5EF4-FFF2-40B4-BE49-F238E27FC236}">
                <a16:creationId xmlns:a16="http://schemas.microsoft.com/office/drawing/2014/main" id="{C3EC4366-087B-41A7-9832-31C52F59D72F}"/>
              </a:ext>
            </a:extLst>
          </p:cNvPr>
          <p:cNvGrpSpPr/>
          <p:nvPr/>
        </p:nvGrpSpPr>
        <p:grpSpPr>
          <a:xfrm>
            <a:off x="6051925" y="-580"/>
            <a:ext cx="2019600" cy="298421"/>
            <a:chOff x="0" y="-1"/>
            <a:chExt cx="2448000" cy="276999"/>
          </a:xfrm>
          <a:solidFill>
            <a:schemeClr val="accent1"/>
          </a:solidFill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0BB9A0F-8925-42ED-A79D-F630149280A9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7" name="TextBox 97">
              <a:extLst>
                <a:ext uri="{FF2B5EF4-FFF2-40B4-BE49-F238E27FC236}">
                  <a16:creationId xmlns:a16="http://schemas.microsoft.com/office/drawing/2014/main" id="{CC22B228-B3E7-4023-AE41-6A434210F499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</a:rPr>
                <a:t>Impact du </a:t>
              </a:r>
              <a:r>
                <a:rPr lang="en-US" sz="1200" dirty="0" err="1">
                  <a:solidFill>
                    <a:schemeClr val="bg1"/>
                  </a:solidFill>
                </a:rPr>
                <a:t>traitement</a:t>
              </a:r>
              <a:r>
                <a:rPr lang="en-US" sz="1200" dirty="0">
                  <a:solidFill>
                    <a:schemeClr val="bg1"/>
                  </a:solidFill>
                </a:rPr>
                <a:t> feu</a:t>
              </a:r>
            </a:p>
          </p:txBody>
        </p:sp>
      </p:grpSp>
      <p:grpSp>
        <p:nvGrpSpPr>
          <p:cNvPr id="68" name="Group 92">
            <a:extLst>
              <a:ext uri="{FF2B5EF4-FFF2-40B4-BE49-F238E27FC236}">
                <a16:creationId xmlns:a16="http://schemas.microsoft.com/office/drawing/2014/main" id="{86F5E916-9285-4920-804A-FBED280F94C4}"/>
              </a:ext>
            </a:extLst>
          </p:cNvPr>
          <p:cNvGrpSpPr/>
          <p:nvPr/>
        </p:nvGrpSpPr>
        <p:grpSpPr>
          <a:xfrm>
            <a:off x="4039200" y="0"/>
            <a:ext cx="2019600" cy="298421"/>
            <a:chOff x="0" y="-1"/>
            <a:chExt cx="2448000" cy="276999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4145215-5784-41C0-8674-69869B2D43E5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94">
              <a:extLst>
                <a:ext uri="{FF2B5EF4-FFF2-40B4-BE49-F238E27FC236}">
                  <a16:creationId xmlns:a16="http://schemas.microsoft.com/office/drawing/2014/main" id="{6F806A62-B02B-48D5-8C3D-37BE38C48BA8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Démarche et </a:t>
              </a:r>
              <a:r>
                <a:rPr lang="en-US" sz="1200" dirty="0" err="1">
                  <a:solidFill>
                    <a:schemeClr val="bg1"/>
                  </a:solidFill>
                </a:rPr>
                <a:t>partenaires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1" name="Group 8">
            <a:extLst>
              <a:ext uri="{FF2B5EF4-FFF2-40B4-BE49-F238E27FC236}">
                <a16:creationId xmlns:a16="http://schemas.microsoft.com/office/drawing/2014/main" id="{696A1100-F18E-4A9B-BF22-23FA6BA6CE27}"/>
              </a:ext>
            </a:extLst>
          </p:cNvPr>
          <p:cNvGrpSpPr/>
          <p:nvPr/>
        </p:nvGrpSpPr>
        <p:grpSpPr>
          <a:xfrm>
            <a:off x="0" y="-1"/>
            <a:ext cx="2019600" cy="298419"/>
            <a:chOff x="0" y="-1"/>
            <a:chExt cx="2448000" cy="276999"/>
          </a:xfrm>
          <a:solidFill>
            <a:schemeClr val="accent1"/>
          </a:solidFill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0A322374-FC99-48DF-BA26-E71D8DA21CF9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3" name="TextBox 4">
              <a:extLst>
                <a:ext uri="{FF2B5EF4-FFF2-40B4-BE49-F238E27FC236}">
                  <a16:creationId xmlns:a16="http://schemas.microsoft.com/office/drawing/2014/main" id="{ABE3FE18-E7B3-429D-9BBF-2669AC00F013}"/>
                </a:ext>
              </a:extLst>
            </p:cNvPr>
            <p:cNvSpPr txBox="1"/>
            <p:nvPr/>
          </p:nvSpPr>
          <p:spPr>
            <a:xfrm>
              <a:off x="0" y="0"/>
              <a:ext cx="2448000" cy="25711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Contexte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4" name="Group 41">
            <a:extLst>
              <a:ext uri="{FF2B5EF4-FFF2-40B4-BE49-F238E27FC236}">
                <a16:creationId xmlns:a16="http://schemas.microsoft.com/office/drawing/2014/main" id="{992A69FB-340A-4527-9979-ADB90A97140F}"/>
              </a:ext>
            </a:extLst>
          </p:cNvPr>
          <p:cNvGrpSpPr/>
          <p:nvPr/>
        </p:nvGrpSpPr>
        <p:grpSpPr>
          <a:xfrm>
            <a:off x="2019600" y="-2"/>
            <a:ext cx="2019600" cy="298421"/>
            <a:chOff x="0" y="-1"/>
            <a:chExt cx="2448000" cy="276999"/>
          </a:xfrm>
          <a:solidFill>
            <a:schemeClr val="accent1"/>
          </a:solidFill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7D7A877-32BE-4AC8-B3B7-2EA0092CCA85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6" name="TextBox 47">
              <a:extLst>
                <a:ext uri="{FF2B5EF4-FFF2-40B4-BE49-F238E27FC236}">
                  <a16:creationId xmlns:a16="http://schemas.microsoft.com/office/drawing/2014/main" id="{89624F4D-C1BF-46F3-8C71-A292EBD1C7C3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Verrous</a:t>
              </a:r>
              <a:r>
                <a:rPr lang="en-US" sz="1200" dirty="0">
                  <a:solidFill>
                    <a:schemeClr val="bg1"/>
                  </a:solidFill>
                </a:rPr>
                <a:t> et </a:t>
              </a:r>
              <a:r>
                <a:rPr lang="en-US" sz="1200" dirty="0" err="1">
                  <a:solidFill>
                    <a:schemeClr val="bg1"/>
                  </a:solidFill>
                </a:rPr>
                <a:t>Objectifs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77" name="Image 76">
            <a:extLst>
              <a:ext uri="{FF2B5EF4-FFF2-40B4-BE49-F238E27FC236}">
                <a16:creationId xmlns:a16="http://schemas.microsoft.com/office/drawing/2014/main" id="{8AFC705D-307A-4C01-99E3-67CDA59E9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316" y="6252714"/>
            <a:ext cx="1594006" cy="56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73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b="1" smtClean="0"/>
              <a:pPr/>
              <a:t>12</a:t>
            </a:fld>
            <a:endParaRPr lang="en-US" b="1" dirty="0"/>
          </a:p>
        </p:txBody>
      </p:sp>
      <p:grpSp>
        <p:nvGrpSpPr>
          <p:cNvPr id="5" name="Group 98">
            <a:extLst>
              <a:ext uri="{FF2B5EF4-FFF2-40B4-BE49-F238E27FC236}">
                <a16:creationId xmlns:a16="http://schemas.microsoft.com/office/drawing/2014/main" id="{14453B11-B314-4997-A087-40EEE46CABF0}"/>
              </a:ext>
            </a:extLst>
          </p:cNvPr>
          <p:cNvGrpSpPr/>
          <p:nvPr/>
        </p:nvGrpSpPr>
        <p:grpSpPr>
          <a:xfrm>
            <a:off x="8054696" y="0"/>
            <a:ext cx="2019600" cy="298421"/>
            <a:chOff x="0" y="-1"/>
            <a:chExt cx="2448000" cy="276999"/>
          </a:xfrm>
          <a:solidFill>
            <a:schemeClr val="accent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8C5EC2-4FF1-45F3-9D78-D5D9600F50BD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TextBox 100">
              <a:extLst>
                <a:ext uri="{FF2B5EF4-FFF2-40B4-BE49-F238E27FC236}">
                  <a16:creationId xmlns:a16="http://schemas.microsoft.com/office/drawing/2014/main" id="{EB28AB16-2829-40F6-BB80-DA33368924D3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Resultats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101">
            <a:extLst>
              <a:ext uri="{FF2B5EF4-FFF2-40B4-BE49-F238E27FC236}">
                <a16:creationId xmlns:a16="http://schemas.microsoft.com/office/drawing/2014/main" id="{11A7CAD1-EBA3-40B7-B037-B1F775358188}"/>
              </a:ext>
            </a:extLst>
          </p:cNvPr>
          <p:cNvGrpSpPr/>
          <p:nvPr/>
        </p:nvGrpSpPr>
        <p:grpSpPr>
          <a:xfrm>
            <a:off x="10069642" y="0"/>
            <a:ext cx="2122358" cy="298421"/>
            <a:chOff x="0" y="-1"/>
            <a:chExt cx="2448000" cy="276999"/>
          </a:xfrm>
          <a:solidFill>
            <a:schemeClr val="bg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8C4AAA1-B022-4A9C-8897-5E71CC63127F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0" name="TextBox 103">
              <a:extLst>
                <a:ext uri="{FF2B5EF4-FFF2-40B4-BE49-F238E27FC236}">
                  <a16:creationId xmlns:a16="http://schemas.microsoft.com/office/drawing/2014/main" id="{04EA4F4C-91F4-4D9E-8AB5-D1EEAD2A5ED9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/>
                  </a:solidFill>
                </a:rPr>
                <a:t>Conclusions</a:t>
              </a:r>
            </a:p>
          </p:txBody>
        </p:sp>
      </p:grpSp>
      <p:grpSp>
        <p:nvGrpSpPr>
          <p:cNvPr id="11" name="Group 95">
            <a:extLst>
              <a:ext uri="{FF2B5EF4-FFF2-40B4-BE49-F238E27FC236}">
                <a16:creationId xmlns:a16="http://schemas.microsoft.com/office/drawing/2014/main" id="{D2F5C0A9-8C61-4952-84C5-E4FD28844237}"/>
              </a:ext>
            </a:extLst>
          </p:cNvPr>
          <p:cNvGrpSpPr/>
          <p:nvPr/>
        </p:nvGrpSpPr>
        <p:grpSpPr>
          <a:xfrm>
            <a:off x="6051925" y="-580"/>
            <a:ext cx="2019600" cy="298421"/>
            <a:chOff x="0" y="-1"/>
            <a:chExt cx="2448000" cy="276999"/>
          </a:xfrm>
          <a:solidFill>
            <a:schemeClr val="accent1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561B5B0-D961-4AC6-A99A-F644751F8192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TextBox 97">
              <a:extLst>
                <a:ext uri="{FF2B5EF4-FFF2-40B4-BE49-F238E27FC236}">
                  <a16:creationId xmlns:a16="http://schemas.microsoft.com/office/drawing/2014/main" id="{10947C0A-339A-4670-B817-F419BFA6AE20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200" dirty="0" err="1">
                  <a:solidFill>
                    <a:schemeClr val="bg1"/>
                  </a:solidFill>
                </a:rPr>
                <a:t>Matériaux</a:t>
              </a:r>
              <a:r>
                <a:rPr lang="en-US" sz="1200" dirty="0">
                  <a:solidFill>
                    <a:schemeClr val="bg1"/>
                  </a:solidFill>
                </a:rPr>
                <a:t>  &amp; </a:t>
              </a:r>
              <a:r>
                <a:rPr lang="en-US" sz="1200" dirty="0" err="1">
                  <a:solidFill>
                    <a:schemeClr val="bg1"/>
                  </a:solidFill>
                </a:rPr>
                <a:t>Méthodes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92">
            <a:extLst>
              <a:ext uri="{FF2B5EF4-FFF2-40B4-BE49-F238E27FC236}">
                <a16:creationId xmlns:a16="http://schemas.microsoft.com/office/drawing/2014/main" id="{B342A85A-60DA-44BE-9769-BA987B9F12C5}"/>
              </a:ext>
            </a:extLst>
          </p:cNvPr>
          <p:cNvGrpSpPr/>
          <p:nvPr/>
        </p:nvGrpSpPr>
        <p:grpSpPr>
          <a:xfrm>
            <a:off x="4039200" y="0"/>
            <a:ext cx="2019600" cy="298421"/>
            <a:chOff x="0" y="-1"/>
            <a:chExt cx="2448000" cy="276999"/>
          </a:xfrm>
          <a:solidFill>
            <a:schemeClr val="accent1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E141553-F509-4A9F-870E-43A16BBD1949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TextBox 94">
              <a:extLst>
                <a:ext uri="{FF2B5EF4-FFF2-40B4-BE49-F238E27FC236}">
                  <a16:creationId xmlns:a16="http://schemas.microsoft.com/office/drawing/2014/main" id="{F15DE34D-4072-43C8-AE15-D39B293B95D7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Traitement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8">
            <a:extLst>
              <a:ext uri="{FF2B5EF4-FFF2-40B4-BE49-F238E27FC236}">
                <a16:creationId xmlns:a16="http://schemas.microsoft.com/office/drawing/2014/main" id="{8B54ADCA-D34E-4016-ABA1-39CA8A0A0D71}"/>
              </a:ext>
            </a:extLst>
          </p:cNvPr>
          <p:cNvGrpSpPr/>
          <p:nvPr/>
        </p:nvGrpSpPr>
        <p:grpSpPr>
          <a:xfrm>
            <a:off x="0" y="-1"/>
            <a:ext cx="2019600" cy="298419"/>
            <a:chOff x="0" y="-1"/>
            <a:chExt cx="2448000" cy="276999"/>
          </a:xfrm>
          <a:solidFill>
            <a:schemeClr val="accent1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9336766-0898-44A9-A281-AF749CBC9768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EB4B3F33-18D0-49D7-A101-F923833F9CF0}"/>
                </a:ext>
              </a:extLst>
            </p:cNvPr>
            <p:cNvSpPr txBox="1"/>
            <p:nvPr/>
          </p:nvSpPr>
          <p:spPr>
            <a:xfrm>
              <a:off x="0" y="0"/>
              <a:ext cx="2448000" cy="25711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Contexte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41">
            <a:extLst>
              <a:ext uri="{FF2B5EF4-FFF2-40B4-BE49-F238E27FC236}">
                <a16:creationId xmlns:a16="http://schemas.microsoft.com/office/drawing/2014/main" id="{42BC1558-B7BB-427F-B714-7CC0F8732207}"/>
              </a:ext>
            </a:extLst>
          </p:cNvPr>
          <p:cNvGrpSpPr/>
          <p:nvPr/>
        </p:nvGrpSpPr>
        <p:grpSpPr>
          <a:xfrm>
            <a:off x="2019600" y="-2"/>
            <a:ext cx="2019600" cy="298421"/>
            <a:chOff x="0" y="-1"/>
            <a:chExt cx="2448000" cy="276999"/>
          </a:xfrm>
          <a:solidFill>
            <a:schemeClr val="accent1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06E2452-CF1A-4EFC-86D8-AC5A942B5C68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TextBox 47">
              <a:extLst>
                <a:ext uri="{FF2B5EF4-FFF2-40B4-BE49-F238E27FC236}">
                  <a16:creationId xmlns:a16="http://schemas.microsoft.com/office/drawing/2014/main" id="{7CC9AB11-92C2-42D5-947D-D3E33A76BBA8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Objectifs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9">
            <a:extLst>
              <a:ext uri="{FF2B5EF4-FFF2-40B4-BE49-F238E27FC236}">
                <a16:creationId xmlns:a16="http://schemas.microsoft.com/office/drawing/2014/main" id="{95262E99-56F8-40C5-8BAE-3FE8ED770274}"/>
              </a:ext>
            </a:extLst>
          </p:cNvPr>
          <p:cNvGrpSpPr/>
          <p:nvPr/>
        </p:nvGrpSpPr>
        <p:grpSpPr>
          <a:xfrm>
            <a:off x="381000" y="39632"/>
            <a:ext cx="216000" cy="216000"/>
            <a:chOff x="685800" y="39632"/>
            <a:chExt cx="216000" cy="216000"/>
          </a:xfrm>
        </p:grpSpPr>
        <p:sp>
          <p:nvSpPr>
            <p:cNvPr id="24" name="Oval 57">
              <a:extLst>
                <a:ext uri="{FF2B5EF4-FFF2-40B4-BE49-F238E27FC236}">
                  <a16:creationId xmlns:a16="http://schemas.microsoft.com/office/drawing/2014/main" id="{56B407D1-9C82-4845-B2C9-EE373EA9F54C}"/>
                </a:ext>
              </a:extLst>
            </p:cNvPr>
            <p:cNvSpPr/>
            <p:nvPr/>
          </p:nvSpPr>
          <p:spPr>
            <a:xfrm>
              <a:off x="685800" y="39632"/>
              <a:ext cx="216000" cy="216000"/>
            </a:xfrm>
            <a:prstGeom prst="ellipse">
              <a:avLst/>
            </a:prstGeom>
            <a:ln w="12700"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endParaRPr lang="en-US"/>
            </a:p>
          </p:txBody>
        </p:sp>
        <p:pic>
          <p:nvPicPr>
            <p:cNvPr id="25" name="Graphic 58" descr="Magnifying glass with solid fill">
              <a:extLst>
                <a:ext uri="{FF2B5EF4-FFF2-40B4-BE49-F238E27FC236}">
                  <a16:creationId xmlns:a16="http://schemas.microsoft.com/office/drawing/2014/main" id="{5BADFD01-D37E-4F19-B422-3340EFAE0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12800" y="66632"/>
              <a:ext cx="162000" cy="162000"/>
            </a:xfrm>
            <a:prstGeom prst="rect">
              <a:avLst/>
            </a:prstGeom>
          </p:spPr>
        </p:pic>
      </p:grpSp>
      <p:grpSp>
        <p:nvGrpSpPr>
          <p:cNvPr id="26" name="Group 13">
            <a:extLst>
              <a:ext uri="{FF2B5EF4-FFF2-40B4-BE49-F238E27FC236}">
                <a16:creationId xmlns:a16="http://schemas.microsoft.com/office/drawing/2014/main" id="{2599B9C4-B870-4C4F-8324-CE265CD2EF97}"/>
              </a:ext>
            </a:extLst>
          </p:cNvPr>
          <p:cNvGrpSpPr/>
          <p:nvPr/>
        </p:nvGrpSpPr>
        <p:grpSpPr>
          <a:xfrm>
            <a:off x="2362200" y="39632"/>
            <a:ext cx="216000" cy="216000"/>
            <a:chOff x="3070032" y="39632"/>
            <a:chExt cx="216000" cy="216000"/>
          </a:xfrm>
        </p:grpSpPr>
        <p:sp>
          <p:nvSpPr>
            <p:cNvPr id="27" name="Oval 60">
              <a:extLst>
                <a:ext uri="{FF2B5EF4-FFF2-40B4-BE49-F238E27FC236}">
                  <a16:creationId xmlns:a16="http://schemas.microsoft.com/office/drawing/2014/main" id="{60F3034C-E30E-44A5-9201-ED20B5DDB2A5}"/>
                </a:ext>
              </a:extLst>
            </p:cNvPr>
            <p:cNvSpPr/>
            <p:nvPr/>
          </p:nvSpPr>
          <p:spPr>
            <a:xfrm>
              <a:off x="3070032" y="39632"/>
              <a:ext cx="216000" cy="216000"/>
            </a:xfrm>
            <a:prstGeom prst="ellipse">
              <a:avLst/>
            </a:prstGeom>
            <a:ln w="12700"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endParaRPr lang="en-US"/>
            </a:p>
          </p:txBody>
        </p:sp>
        <p:pic>
          <p:nvPicPr>
            <p:cNvPr id="28" name="Graphic 59" descr="Bullseye with solid fill">
              <a:extLst>
                <a:ext uri="{FF2B5EF4-FFF2-40B4-BE49-F238E27FC236}">
                  <a16:creationId xmlns:a16="http://schemas.microsoft.com/office/drawing/2014/main" id="{C6B1A458-26F9-43E1-A0A0-690316C23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98598" y="66632"/>
              <a:ext cx="162000" cy="162000"/>
            </a:xfrm>
            <a:prstGeom prst="rect">
              <a:avLst/>
            </a:prstGeom>
          </p:spPr>
        </p:pic>
      </p:grpSp>
      <p:grpSp>
        <p:nvGrpSpPr>
          <p:cNvPr id="29" name="Group 25">
            <a:extLst>
              <a:ext uri="{FF2B5EF4-FFF2-40B4-BE49-F238E27FC236}">
                <a16:creationId xmlns:a16="http://schemas.microsoft.com/office/drawing/2014/main" id="{C3BB7EDB-C84C-41F6-B3F2-79A11C6BB630}"/>
              </a:ext>
            </a:extLst>
          </p:cNvPr>
          <p:cNvGrpSpPr/>
          <p:nvPr/>
        </p:nvGrpSpPr>
        <p:grpSpPr>
          <a:xfrm>
            <a:off x="6180090" y="35096"/>
            <a:ext cx="216000" cy="216000"/>
            <a:chOff x="5499000" y="35096"/>
            <a:chExt cx="216000" cy="216000"/>
          </a:xfrm>
        </p:grpSpPr>
        <p:sp>
          <p:nvSpPr>
            <p:cNvPr id="30" name="Oval 63">
              <a:extLst>
                <a:ext uri="{FF2B5EF4-FFF2-40B4-BE49-F238E27FC236}">
                  <a16:creationId xmlns:a16="http://schemas.microsoft.com/office/drawing/2014/main" id="{43DB69BB-368D-4C95-AB5B-D0461DA436BC}"/>
                </a:ext>
              </a:extLst>
            </p:cNvPr>
            <p:cNvSpPr/>
            <p:nvPr/>
          </p:nvSpPr>
          <p:spPr>
            <a:xfrm>
              <a:off x="5499000" y="35096"/>
              <a:ext cx="216000" cy="216000"/>
            </a:xfrm>
            <a:prstGeom prst="ellipse">
              <a:avLst/>
            </a:prstGeom>
            <a:ln w="12700"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endParaRPr lang="en-US"/>
            </a:p>
          </p:txBody>
        </p:sp>
        <p:pic>
          <p:nvPicPr>
            <p:cNvPr id="31" name="Graphic 61" descr="List with solid fill">
              <a:extLst>
                <a:ext uri="{FF2B5EF4-FFF2-40B4-BE49-F238E27FC236}">
                  <a16:creationId xmlns:a16="http://schemas.microsoft.com/office/drawing/2014/main" id="{B5DBF563-22FB-4EA2-A3C7-C9054BBE4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26000" y="62998"/>
              <a:ext cx="162000" cy="162000"/>
            </a:xfrm>
            <a:prstGeom prst="rect">
              <a:avLst/>
            </a:prstGeom>
          </p:spPr>
        </p:pic>
      </p:grpSp>
      <p:grpSp>
        <p:nvGrpSpPr>
          <p:cNvPr id="32" name="Group 28">
            <a:extLst>
              <a:ext uri="{FF2B5EF4-FFF2-40B4-BE49-F238E27FC236}">
                <a16:creationId xmlns:a16="http://schemas.microsoft.com/office/drawing/2014/main" id="{79282E0C-0EC6-462F-BFD4-4AD95F987B28}"/>
              </a:ext>
            </a:extLst>
          </p:cNvPr>
          <p:cNvGrpSpPr/>
          <p:nvPr/>
        </p:nvGrpSpPr>
        <p:grpSpPr>
          <a:xfrm>
            <a:off x="10437890" y="29132"/>
            <a:ext cx="216000" cy="216000"/>
            <a:chOff x="10282409" y="45654"/>
            <a:chExt cx="216000" cy="216000"/>
          </a:xfrm>
        </p:grpSpPr>
        <p:sp>
          <p:nvSpPr>
            <p:cNvPr id="33" name="Oval 66">
              <a:extLst>
                <a:ext uri="{FF2B5EF4-FFF2-40B4-BE49-F238E27FC236}">
                  <a16:creationId xmlns:a16="http://schemas.microsoft.com/office/drawing/2014/main" id="{89329B70-A10D-4F5C-BE7F-989EDD381A4C}"/>
                </a:ext>
              </a:extLst>
            </p:cNvPr>
            <p:cNvSpPr/>
            <p:nvPr/>
          </p:nvSpPr>
          <p:spPr>
            <a:xfrm>
              <a:off x="10282409" y="45654"/>
              <a:ext cx="216000" cy="216000"/>
            </a:xfrm>
            <a:prstGeom prst="ellipse">
              <a:avLst/>
            </a:prstGeom>
            <a:ln w="12700"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endParaRPr lang="en-US"/>
            </a:p>
          </p:txBody>
        </p:sp>
        <p:pic>
          <p:nvPicPr>
            <p:cNvPr id="34" name="Picture 67">
              <a:extLst>
                <a:ext uri="{FF2B5EF4-FFF2-40B4-BE49-F238E27FC236}">
                  <a16:creationId xmlns:a16="http://schemas.microsoft.com/office/drawing/2014/main" id="{201DE9B7-CEE4-4522-8D53-6383AE7E8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313609" y="91407"/>
              <a:ext cx="153600" cy="144000"/>
            </a:xfrm>
            <a:prstGeom prst="rect">
              <a:avLst/>
            </a:prstGeom>
          </p:spPr>
        </p:pic>
      </p:grpSp>
      <p:grpSp>
        <p:nvGrpSpPr>
          <p:cNvPr id="35" name="Group 26">
            <a:extLst>
              <a:ext uri="{FF2B5EF4-FFF2-40B4-BE49-F238E27FC236}">
                <a16:creationId xmlns:a16="http://schemas.microsoft.com/office/drawing/2014/main" id="{77B86B94-DB31-474D-8DEA-004FF7D2C8E2}"/>
              </a:ext>
            </a:extLst>
          </p:cNvPr>
          <p:cNvGrpSpPr/>
          <p:nvPr/>
        </p:nvGrpSpPr>
        <p:grpSpPr>
          <a:xfrm>
            <a:off x="8458200" y="37988"/>
            <a:ext cx="216000" cy="216000"/>
            <a:chOff x="8054696" y="37988"/>
            <a:chExt cx="216000" cy="216000"/>
          </a:xfrm>
        </p:grpSpPr>
        <p:sp>
          <p:nvSpPr>
            <p:cNvPr id="36" name="Oval 65">
              <a:extLst>
                <a:ext uri="{FF2B5EF4-FFF2-40B4-BE49-F238E27FC236}">
                  <a16:creationId xmlns:a16="http://schemas.microsoft.com/office/drawing/2014/main" id="{C9AE4939-36EB-4317-9AC2-221B24A85EE5}"/>
                </a:ext>
              </a:extLst>
            </p:cNvPr>
            <p:cNvSpPr/>
            <p:nvPr/>
          </p:nvSpPr>
          <p:spPr>
            <a:xfrm>
              <a:off x="8054696" y="37988"/>
              <a:ext cx="216000" cy="216000"/>
            </a:xfrm>
            <a:prstGeom prst="ellipse">
              <a:avLst/>
            </a:prstGeom>
            <a:ln w="12700"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endParaRPr lang="en-US"/>
            </a:p>
          </p:txBody>
        </p:sp>
        <p:pic>
          <p:nvPicPr>
            <p:cNvPr id="37" name="Graphic 88" descr="Presentation with pie chart with solid fill">
              <a:extLst>
                <a:ext uri="{FF2B5EF4-FFF2-40B4-BE49-F238E27FC236}">
                  <a16:creationId xmlns:a16="http://schemas.microsoft.com/office/drawing/2014/main" id="{1FB463E1-53E9-4FAE-9125-F6B8EFB59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069834" y="61380"/>
              <a:ext cx="189310" cy="189310"/>
            </a:xfrm>
            <a:prstGeom prst="rect">
              <a:avLst/>
            </a:prstGeom>
          </p:spPr>
        </p:pic>
      </p:grpSp>
      <p:grpSp>
        <p:nvGrpSpPr>
          <p:cNvPr id="38" name="Group 29">
            <a:extLst>
              <a:ext uri="{FF2B5EF4-FFF2-40B4-BE49-F238E27FC236}">
                <a16:creationId xmlns:a16="http://schemas.microsoft.com/office/drawing/2014/main" id="{44C0AF6E-6DBF-4B08-9B88-A508DCC655DF}"/>
              </a:ext>
            </a:extLst>
          </p:cNvPr>
          <p:cNvGrpSpPr/>
          <p:nvPr/>
        </p:nvGrpSpPr>
        <p:grpSpPr>
          <a:xfrm>
            <a:off x="4356000" y="47888"/>
            <a:ext cx="216000" cy="216000"/>
            <a:chOff x="4824854" y="47888"/>
            <a:chExt cx="216000" cy="216000"/>
          </a:xfrm>
        </p:grpSpPr>
        <p:sp>
          <p:nvSpPr>
            <p:cNvPr id="39" name="Oval 90">
              <a:extLst>
                <a:ext uri="{FF2B5EF4-FFF2-40B4-BE49-F238E27FC236}">
                  <a16:creationId xmlns:a16="http://schemas.microsoft.com/office/drawing/2014/main" id="{FB0EE7B5-6D43-43E9-9053-DF7FD75D6369}"/>
                </a:ext>
              </a:extLst>
            </p:cNvPr>
            <p:cNvSpPr/>
            <p:nvPr/>
          </p:nvSpPr>
          <p:spPr>
            <a:xfrm>
              <a:off x="4824854" y="47888"/>
              <a:ext cx="216000" cy="216000"/>
            </a:xfrm>
            <a:prstGeom prst="ellipse">
              <a:avLst/>
            </a:prstGeom>
            <a:ln w="12700"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endParaRPr lang="en-US"/>
            </a:p>
          </p:txBody>
        </p:sp>
        <p:pic>
          <p:nvPicPr>
            <p:cNvPr id="40" name="Graphic 91" descr="Beaker with solid fill">
              <a:extLst>
                <a:ext uri="{FF2B5EF4-FFF2-40B4-BE49-F238E27FC236}">
                  <a16:creationId xmlns:a16="http://schemas.microsoft.com/office/drawing/2014/main" id="{1FC6B54A-666B-436B-985E-516EDE02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854090" y="74934"/>
              <a:ext cx="162000" cy="162000"/>
            </a:xfrm>
            <a:prstGeom prst="rect">
              <a:avLst/>
            </a:prstGeom>
          </p:spPr>
        </p:pic>
      </p:grpSp>
      <p:sp>
        <p:nvSpPr>
          <p:cNvPr id="46" name="ZoneTexte 1592368457">
            <a:extLst>
              <a:ext uri="{FF2B5EF4-FFF2-40B4-BE49-F238E27FC236}">
                <a16:creationId xmlns:a16="http://schemas.microsoft.com/office/drawing/2014/main" id="{9B4FF480-C11E-42A6-B9C6-EF32464FAFE4}"/>
              </a:ext>
            </a:extLst>
          </p:cNvPr>
          <p:cNvSpPr txBox="1"/>
          <p:nvPr/>
        </p:nvSpPr>
        <p:spPr bwMode="auto">
          <a:xfrm>
            <a:off x="99112" y="378368"/>
            <a:ext cx="9897679" cy="405432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fr-FR" sz="2000" b="1" dirty="0">
                <a:solidFill>
                  <a:schemeClr val="accent2"/>
                </a:solidFill>
              </a:rPr>
              <a:t>Protocol de relevé des distributions de rayons de fibres</a:t>
            </a:r>
            <a:endParaRPr sz="2000" b="1" dirty="0">
              <a:solidFill>
                <a:schemeClr val="accent2"/>
              </a:solidFill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84F2FCF3-162B-4230-9704-EA50F025C0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0000" y="834746"/>
            <a:ext cx="9612066" cy="1600423"/>
          </a:xfrm>
          <a:prstGeom prst="rect">
            <a:avLst/>
          </a:prstGeom>
        </p:spPr>
      </p:pic>
      <p:sp>
        <p:nvSpPr>
          <p:cNvPr id="49" name="CaixaDeTexto 58">
            <a:extLst>
              <a:ext uri="{FF2B5EF4-FFF2-40B4-BE49-F238E27FC236}">
                <a16:creationId xmlns:a16="http://schemas.microsoft.com/office/drawing/2014/main" id="{2F08F490-9EB4-4500-9CA4-B255B31076FF}"/>
              </a:ext>
            </a:extLst>
          </p:cNvPr>
          <p:cNvSpPr txBox="1"/>
          <p:nvPr/>
        </p:nvSpPr>
        <p:spPr>
          <a:xfrm>
            <a:off x="587775" y="2435169"/>
            <a:ext cx="2036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MEB</a:t>
            </a:r>
          </a:p>
        </p:txBody>
      </p:sp>
      <p:sp>
        <p:nvSpPr>
          <p:cNvPr id="50" name="CaixaDeTexto 58">
            <a:extLst>
              <a:ext uri="{FF2B5EF4-FFF2-40B4-BE49-F238E27FC236}">
                <a16:creationId xmlns:a16="http://schemas.microsoft.com/office/drawing/2014/main" id="{18FBA06F-06CD-483A-AC0D-79F0A33B6496}"/>
              </a:ext>
            </a:extLst>
          </p:cNvPr>
          <p:cNvSpPr txBox="1"/>
          <p:nvPr/>
        </p:nvSpPr>
        <p:spPr>
          <a:xfrm>
            <a:off x="3143672" y="2435169"/>
            <a:ext cx="2036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Section </a:t>
            </a:r>
            <a:r>
              <a:rPr lang="en-US" sz="1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transversale</a:t>
            </a:r>
            <a:r>
              <a:rPr lang="en-US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 des </a:t>
            </a:r>
            <a:r>
              <a:rPr lang="en-US" sz="1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fibres</a:t>
            </a:r>
            <a:endParaRPr lang="en-US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1" name="CaixaDeTexto 58">
            <a:extLst>
              <a:ext uri="{FF2B5EF4-FFF2-40B4-BE49-F238E27FC236}">
                <a16:creationId xmlns:a16="http://schemas.microsoft.com/office/drawing/2014/main" id="{951666C0-E2F8-4DCC-AA57-F175248AB500}"/>
              </a:ext>
            </a:extLst>
          </p:cNvPr>
          <p:cNvSpPr txBox="1"/>
          <p:nvPr/>
        </p:nvSpPr>
        <p:spPr>
          <a:xfrm>
            <a:off x="5375920" y="2386719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Segmentation – </a:t>
            </a:r>
            <a:r>
              <a:rPr lang="en-US" sz="1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Rayons</a:t>
            </a:r>
            <a:r>
              <a:rPr lang="en-US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fibres</a:t>
            </a:r>
            <a:r>
              <a:rPr lang="en-US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végétales</a:t>
            </a:r>
            <a:r>
              <a:rPr lang="en-US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 et </a:t>
            </a:r>
            <a:r>
              <a:rPr lang="en-US" sz="1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polymères</a:t>
            </a:r>
            <a:endParaRPr lang="en-US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2" name="CaixaDeTexto 58">
            <a:extLst>
              <a:ext uri="{FF2B5EF4-FFF2-40B4-BE49-F238E27FC236}">
                <a16:creationId xmlns:a16="http://schemas.microsoft.com/office/drawing/2014/main" id="{F3BFC1F0-9034-4B3C-9218-7C217248F8C0}"/>
              </a:ext>
            </a:extLst>
          </p:cNvPr>
          <p:cNvSpPr txBox="1"/>
          <p:nvPr/>
        </p:nvSpPr>
        <p:spPr>
          <a:xfrm>
            <a:off x="8281392" y="2374008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Assimilation à </a:t>
            </a:r>
            <a:r>
              <a:rPr lang="en-US" sz="1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une</a:t>
            </a:r>
            <a:r>
              <a:rPr lang="en-US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 ellipse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6F17B6F4-1796-4E03-89BB-A34CD97B2DE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99005" y="1282862"/>
            <a:ext cx="1787178" cy="584775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995D3F87-766D-41F2-8C63-8CE84DC334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80224" y="442164"/>
            <a:ext cx="1202335" cy="629794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5BE7BA56-95B2-4AAE-8DBD-ED39C4712E4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7031" y="3516572"/>
            <a:ext cx="3950674" cy="2454345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BF6C7959-5773-42D7-A2AC-E79D6F78A3A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b="16449"/>
          <a:stretch/>
        </p:blipFill>
        <p:spPr>
          <a:xfrm>
            <a:off x="4529954" y="3671816"/>
            <a:ext cx="6619454" cy="2454345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58019A16-1CA8-4D48-8178-F1ECB87630E9}"/>
              </a:ext>
            </a:extLst>
          </p:cNvPr>
          <p:cNvSpPr/>
          <p:nvPr/>
        </p:nvSpPr>
        <p:spPr>
          <a:xfrm>
            <a:off x="124799" y="5151622"/>
            <a:ext cx="470888" cy="405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ZoneTexte 1592368457">
            <a:extLst>
              <a:ext uri="{FF2B5EF4-FFF2-40B4-BE49-F238E27FC236}">
                <a16:creationId xmlns:a16="http://schemas.microsoft.com/office/drawing/2014/main" id="{94AAC495-1EE4-4F13-8BF7-A3250E981EE8}"/>
              </a:ext>
            </a:extLst>
          </p:cNvPr>
          <p:cNvSpPr txBox="1"/>
          <p:nvPr/>
        </p:nvSpPr>
        <p:spPr bwMode="auto">
          <a:xfrm>
            <a:off x="207975" y="3191708"/>
            <a:ext cx="3475242" cy="405432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fr-FR" sz="2000" b="1" dirty="0">
                <a:solidFill>
                  <a:schemeClr val="accent2"/>
                </a:solidFill>
              </a:rPr>
              <a:t>Estimation Rf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D3BD9DD-2DF7-4B15-8FBA-4B598338B22F}"/>
              </a:ext>
            </a:extLst>
          </p:cNvPr>
          <p:cNvSpPr/>
          <p:nvPr/>
        </p:nvSpPr>
        <p:spPr>
          <a:xfrm>
            <a:off x="4356000" y="6265838"/>
            <a:ext cx="2336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0070C0"/>
                </a:solidFill>
                <a:latin typeface="Calibri" panose="020F0502020204030204" pitchFamily="34" charset="0"/>
                <a:ea typeface="MS Mincho"/>
              </a:rPr>
              <a:t>[</a:t>
            </a:r>
            <a:r>
              <a:rPr lang="en-GB" sz="1400" dirty="0" err="1">
                <a:solidFill>
                  <a:srgbClr val="0070C0"/>
                </a:solidFill>
                <a:latin typeface="Calibri" panose="020F0502020204030204" pitchFamily="34" charset="0"/>
                <a:ea typeface="MS Mincho"/>
              </a:rPr>
              <a:t>Mutel</a:t>
            </a:r>
            <a:r>
              <a:rPr lang="en-GB" sz="1400" dirty="0">
                <a:solidFill>
                  <a:srgbClr val="0070C0"/>
                </a:solidFill>
                <a:latin typeface="Calibri" panose="020F0502020204030204" pitchFamily="34" charset="0"/>
                <a:ea typeface="MS Mincho"/>
              </a:rPr>
              <a:t> et al. – 2025 - ICBBM] </a:t>
            </a:r>
            <a:endParaRPr lang="fr-FR" sz="1400" dirty="0">
              <a:solidFill>
                <a:srgbClr val="0070C0"/>
              </a:solidFill>
            </a:endParaRPr>
          </a:p>
        </p:txBody>
      </p:sp>
      <p:pic>
        <p:nvPicPr>
          <p:cNvPr id="60" name="Image 59">
            <a:extLst>
              <a:ext uri="{FF2B5EF4-FFF2-40B4-BE49-F238E27FC236}">
                <a16:creationId xmlns:a16="http://schemas.microsoft.com/office/drawing/2014/main" id="{DF2FF68D-0C4D-4FF7-9B51-8CEE8DF5A1D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2316" y="6252714"/>
            <a:ext cx="1594006" cy="56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b="1" smtClean="0"/>
              <a:pPr/>
              <a:t>13</a:t>
            </a:fld>
            <a:endParaRPr lang="en-US" b="1" dirty="0"/>
          </a:p>
        </p:txBody>
      </p:sp>
      <p:sp>
        <p:nvSpPr>
          <p:cNvPr id="46" name="ZoneTexte 1592368457">
            <a:extLst>
              <a:ext uri="{FF2B5EF4-FFF2-40B4-BE49-F238E27FC236}">
                <a16:creationId xmlns:a16="http://schemas.microsoft.com/office/drawing/2014/main" id="{9B4FF480-C11E-42A6-B9C6-EF32464FAFE4}"/>
              </a:ext>
            </a:extLst>
          </p:cNvPr>
          <p:cNvSpPr txBox="1"/>
          <p:nvPr/>
        </p:nvSpPr>
        <p:spPr bwMode="auto">
          <a:xfrm>
            <a:off x="99112" y="378368"/>
            <a:ext cx="9897679" cy="405432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fr-FR" sz="2000" b="1" dirty="0">
                <a:solidFill>
                  <a:schemeClr val="accent2"/>
                </a:solidFill>
              </a:rPr>
              <a:t>Distribution globale ou composite</a:t>
            </a:r>
            <a:endParaRPr sz="2000" b="1" dirty="0">
              <a:solidFill>
                <a:schemeClr val="accent2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3376511-56AE-40C8-B81D-E32CBA5E35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2"/>
          <a:stretch/>
        </p:blipFill>
        <p:spPr>
          <a:xfrm>
            <a:off x="3808978" y="692696"/>
            <a:ext cx="8254938" cy="5112568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A2F42805-C6F5-4179-908D-02D9123012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0" t="4400" r="5467"/>
          <a:stretch/>
        </p:blipFill>
        <p:spPr>
          <a:xfrm>
            <a:off x="128084" y="1024146"/>
            <a:ext cx="4655564" cy="4061038"/>
          </a:xfrm>
          <a:prstGeom prst="rect">
            <a:avLst/>
          </a:prstGeom>
        </p:spPr>
      </p:pic>
      <p:grpSp>
        <p:nvGrpSpPr>
          <p:cNvPr id="57" name="Group 98">
            <a:extLst>
              <a:ext uri="{FF2B5EF4-FFF2-40B4-BE49-F238E27FC236}">
                <a16:creationId xmlns:a16="http://schemas.microsoft.com/office/drawing/2014/main" id="{99EA1E3B-9DD8-4797-9498-705CC54E5DAB}"/>
              </a:ext>
            </a:extLst>
          </p:cNvPr>
          <p:cNvGrpSpPr/>
          <p:nvPr/>
        </p:nvGrpSpPr>
        <p:grpSpPr>
          <a:xfrm>
            <a:off x="8054696" y="0"/>
            <a:ext cx="2019600" cy="298421"/>
            <a:chOff x="0" y="-1"/>
            <a:chExt cx="2448000" cy="276999"/>
          </a:xfrm>
          <a:solidFill>
            <a:schemeClr val="bg1"/>
          </a:solidFill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AED63C2-D0AC-4D3E-A305-D115735EC177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9" name="TextBox 100">
              <a:extLst>
                <a:ext uri="{FF2B5EF4-FFF2-40B4-BE49-F238E27FC236}">
                  <a16:creationId xmlns:a16="http://schemas.microsoft.com/office/drawing/2014/main" id="{099CBFE8-42B2-4EE8-8086-6C213F1A59F7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accent1"/>
                  </a:solidFill>
                </a:rPr>
                <a:t>Polydispersité</a:t>
              </a:r>
              <a:endParaRPr lang="en-US" sz="12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60" name="Group 101">
            <a:extLst>
              <a:ext uri="{FF2B5EF4-FFF2-40B4-BE49-F238E27FC236}">
                <a16:creationId xmlns:a16="http://schemas.microsoft.com/office/drawing/2014/main" id="{EE042C74-4130-49C0-BD8C-0016C60FF2D5}"/>
              </a:ext>
            </a:extLst>
          </p:cNvPr>
          <p:cNvGrpSpPr/>
          <p:nvPr/>
        </p:nvGrpSpPr>
        <p:grpSpPr>
          <a:xfrm>
            <a:off x="10069642" y="0"/>
            <a:ext cx="2122358" cy="298421"/>
            <a:chOff x="0" y="-1"/>
            <a:chExt cx="2448000" cy="276999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0F2E874-3C07-4680-8928-91845451C145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103">
              <a:extLst>
                <a:ext uri="{FF2B5EF4-FFF2-40B4-BE49-F238E27FC236}">
                  <a16:creationId xmlns:a16="http://schemas.microsoft.com/office/drawing/2014/main" id="{D5BB3D85-0A6B-4B4C-9892-55F312FE0CDD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Liens &amp; Publications</a:t>
              </a:r>
            </a:p>
          </p:txBody>
        </p:sp>
      </p:grpSp>
      <p:grpSp>
        <p:nvGrpSpPr>
          <p:cNvPr id="63" name="Group 95">
            <a:extLst>
              <a:ext uri="{FF2B5EF4-FFF2-40B4-BE49-F238E27FC236}">
                <a16:creationId xmlns:a16="http://schemas.microsoft.com/office/drawing/2014/main" id="{2CA9C29A-9DBC-4F69-BD49-9BB930755136}"/>
              </a:ext>
            </a:extLst>
          </p:cNvPr>
          <p:cNvGrpSpPr/>
          <p:nvPr/>
        </p:nvGrpSpPr>
        <p:grpSpPr>
          <a:xfrm>
            <a:off x="6051925" y="-580"/>
            <a:ext cx="2019600" cy="298421"/>
            <a:chOff x="0" y="-1"/>
            <a:chExt cx="2448000" cy="276999"/>
          </a:xfrm>
          <a:solidFill>
            <a:schemeClr val="accent1"/>
          </a:solidFill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491FDE8-ECEC-45BE-95CC-2CF7191FD8E1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5" name="TextBox 97">
              <a:extLst>
                <a:ext uri="{FF2B5EF4-FFF2-40B4-BE49-F238E27FC236}">
                  <a16:creationId xmlns:a16="http://schemas.microsoft.com/office/drawing/2014/main" id="{CA3F05B5-8EF3-4D4D-953A-A16DCC268097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</a:rPr>
                <a:t>Impact du </a:t>
              </a:r>
              <a:r>
                <a:rPr lang="en-US" sz="1200" dirty="0" err="1">
                  <a:solidFill>
                    <a:schemeClr val="bg1"/>
                  </a:solidFill>
                </a:rPr>
                <a:t>traitement</a:t>
              </a:r>
              <a:r>
                <a:rPr lang="en-US" sz="1200" dirty="0">
                  <a:solidFill>
                    <a:schemeClr val="bg1"/>
                  </a:solidFill>
                </a:rPr>
                <a:t> feu</a:t>
              </a:r>
            </a:p>
          </p:txBody>
        </p:sp>
      </p:grpSp>
      <p:grpSp>
        <p:nvGrpSpPr>
          <p:cNvPr id="66" name="Group 92">
            <a:extLst>
              <a:ext uri="{FF2B5EF4-FFF2-40B4-BE49-F238E27FC236}">
                <a16:creationId xmlns:a16="http://schemas.microsoft.com/office/drawing/2014/main" id="{68645B5C-1188-48EA-9245-F978F4D03234}"/>
              </a:ext>
            </a:extLst>
          </p:cNvPr>
          <p:cNvGrpSpPr/>
          <p:nvPr/>
        </p:nvGrpSpPr>
        <p:grpSpPr>
          <a:xfrm>
            <a:off x="4039200" y="0"/>
            <a:ext cx="2019600" cy="298421"/>
            <a:chOff x="0" y="-1"/>
            <a:chExt cx="2448000" cy="276999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C65739B-72AC-4326-A5E6-3B08AD51A223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94">
              <a:extLst>
                <a:ext uri="{FF2B5EF4-FFF2-40B4-BE49-F238E27FC236}">
                  <a16:creationId xmlns:a16="http://schemas.microsoft.com/office/drawing/2014/main" id="{250EA1C5-28D7-4BFB-B59F-02B683815263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Démarche et </a:t>
              </a:r>
              <a:r>
                <a:rPr lang="en-US" sz="1200" dirty="0" err="1">
                  <a:solidFill>
                    <a:schemeClr val="bg1"/>
                  </a:solidFill>
                </a:rPr>
                <a:t>partenaires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9" name="Group 8">
            <a:extLst>
              <a:ext uri="{FF2B5EF4-FFF2-40B4-BE49-F238E27FC236}">
                <a16:creationId xmlns:a16="http://schemas.microsoft.com/office/drawing/2014/main" id="{5E2826DD-73CB-4060-8A24-32DF9EC4C96A}"/>
              </a:ext>
            </a:extLst>
          </p:cNvPr>
          <p:cNvGrpSpPr/>
          <p:nvPr/>
        </p:nvGrpSpPr>
        <p:grpSpPr>
          <a:xfrm>
            <a:off x="0" y="-1"/>
            <a:ext cx="2019600" cy="298419"/>
            <a:chOff x="0" y="-1"/>
            <a:chExt cx="2448000" cy="276999"/>
          </a:xfrm>
          <a:solidFill>
            <a:schemeClr val="accent1"/>
          </a:solidFill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C2D6217-47A3-4041-8859-4C2DECC7B818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1" name="TextBox 4">
              <a:extLst>
                <a:ext uri="{FF2B5EF4-FFF2-40B4-BE49-F238E27FC236}">
                  <a16:creationId xmlns:a16="http://schemas.microsoft.com/office/drawing/2014/main" id="{B03397BB-7241-47F2-B47F-93BE1340B391}"/>
                </a:ext>
              </a:extLst>
            </p:cNvPr>
            <p:cNvSpPr txBox="1"/>
            <p:nvPr/>
          </p:nvSpPr>
          <p:spPr>
            <a:xfrm>
              <a:off x="0" y="0"/>
              <a:ext cx="2448000" cy="25711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Contexte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Group 41">
            <a:extLst>
              <a:ext uri="{FF2B5EF4-FFF2-40B4-BE49-F238E27FC236}">
                <a16:creationId xmlns:a16="http://schemas.microsoft.com/office/drawing/2014/main" id="{22CD9C52-4AA1-4135-B6C4-1D2601F3BC61}"/>
              </a:ext>
            </a:extLst>
          </p:cNvPr>
          <p:cNvGrpSpPr/>
          <p:nvPr/>
        </p:nvGrpSpPr>
        <p:grpSpPr>
          <a:xfrm>
            <a:off x="2019600" y="-2"/>
            <a:ext cx="2019600" cy="298421"/>
            <a:chOff x="0" y="-1"/>
            <a:chExt cx="2448000" cy="276999"/>
          </a:xfrm>
          <a:solidFill>
            <a:schemeClr val="accent1"/>
          </a:solidFill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2C9533B3-F7DB-4033-8427-584E5021786B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4" name="TextBox 47">
              <a:extLst>
                <a:ext uri="{FF2B5EF4-FFF2-40B4-BE49-F238E27FC236}">
                  <a16:creationId xmlns:a16="http://schemas.microsoft.com/office/drawing/2014/main" id="{5A6CF30E-970E-4C26-9E23-130C024F0990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Verrous</a:t>
              </a:r>
              <a:r>
                <a:rPr lang="en-US" sz="1200" dirty="0">
                  <a:solidFill>
                    <a:schemeClr val="bg1"/>
                  </a:solidFill>
                </a:rPr>
                <a:t> et </a:t>
              </a:r>
              <a:r>
                <a:rPr lang="en-US" sz="1200" dirty="0" err="1">
                  <a:solidFill>
                    <a:schemeClr val="bg1"/>
                  </a:solidFill>
                </a:rPr>
                <a:t>Objectifs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75" name="Image 74">
            <a:extLst>
              <a:ext uri="{FF2B5EF4-FFF2-40B4-BE49-F238E27FC236}">
                <a16:creationId xmlns:a16="http://schemas.microsoft.com/office/drawing/2014/main" id="{235B8B27-2DE5-4512-AA21-B24EAC891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316" y="6252714"/>
            <a:ext cx="1594006" cy="56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e 42">
            <a:extLst>
              <a:ext uri="{FF2B5EF4-FFF2-40B4-BE49-F238E27FC236}">
                <a16:creationId xmlns:a16="http://schemas.microsoft.com/office/drawing/2014/main" id="{32F6FEFF-5515-4E73-9CDB-431754941F56}"/>
              </a:ext>
            </a:extLst>
          </p:cNvPr>
          <p:cNvGrpSpPr/>
          <p:nvPr/>
        </p:nvGrpSpPr>
        <p:grpSpPr>
          <a:xfrm>
            <a:off x="105817" y="699706"/>
            <a:ext cx="5525271" cy="5458587"/>
            <a:chOff x="870819" y="1021045"/>
            <a:chExt cx="5525271" cy="5458587"/>
          </a:xfrm>
        </p:grpSpPr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6EE577CC-50C7-4D25-89AA-675331C8E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0819" y="1021045"/>
              <a:ext cx="5525271" cy="5458587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196A4E9-18CF-458F-9E03-13DC0EDA7BCB}"/>
                </a:ext>
              </a:extLst>
            </p:cNvPr>
            <p:cNvSpPr/>
            <p:nvPr/>
          </p:nvSpPr>
          <p:spPr>
            <a:xfrm>
              <a:off x="1009800" y="5949280"/>
              <a:ext cx="405680" cy="5303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b="1" smtClean="0"/>
              <a:pPr/>
              <a:t>14</a:t>
            </a:fld>
            <a:endParaRPr lang="en-US" b="1" dirty="0"/>
          </a:p>
        </p:txBody>
      </p:sp>
      <p:sp>
        <p:nvSpPr>
          <p:cNvPr id="46" name="ZoneTexte 1592368457">
            <a:extLst>
              <a:ext uri="{FF2B5EF4-FFF2-40B4-BE49-F238E27FC236}">
                <a16:creationId xmlns:a16="http://schemas.microsoft.com/office/drawing/2014/main" id="{9B4FF480-C11E-42A6-B9C6-EF32464FAFE4}"/>
              </a:ext>
            </a:extLst>
          </p:cNvPr>
          <p:cNvSpPr txBox="1"/>
          <p:nvPr/>
        </p:nvSpPr>
        <p:spPr bwMode="auto">
          <a:xfrm>
            <a:off x="99112" y="378368"/>
            <a:ext cx="9897679" cy="405432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fr-FR" sz="2000" b="1" dirty="0">
                <a:solidFill>
                  <a:schemeClr val="accent2"/>
                </a:solidFill>
              </a:rPr>
              <a:t>Résultats des simulations</a:t>
            </a:r>
            <a:endParaRPr sz="2000" b="1" dirty="0">
              <a:solidFill>
                <a:schemeClr val="accent2"/>
              </a:solidFill>
            </a:endParaRP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B715AEA5-145E-4D1D-AAA6-18CDCEF9D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691" y="2780928"/>
            <a:ext cx="2981771" cy="15651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21C79EBF-AA8D-4233-A02E-317CEB522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143" y="880706"/>
            <a:ext cx="5106113" cy="527758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F730173F-044E-48FF-952A-D83C94AAF690}"/>
              </a:ext>
            </a:extLst>
          </p:cNvPr>
          <p:cNvSpPr/>
          <p:nvPr/>
        </p:nvSpPr>
        <p:spPr>
          <a:xfrm>
            <a:off x="6396090" y="5640264"/>
            <a:ext cx="507550" cy="530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88334343-F98E-426B-B697-895E7ECD70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0296" y="2818142"/>
            <a:ext cx="2982340" cy="156867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0" name="Group 98">
            <a:extLst>
              <a:ext uri="{FF2B5EF4-FFF2-40B4-BE49-F238E27FC236}">
                <a16:creationId xmlns:a16="http://schemas.microsoft.com/office/drawing/2014/main" id="{C55959DE-8AC3-4DCA-9113-F787AF04AF71}"/>
              </a:ext>
            </a:extLst>
          </p:cNvPr>
          <p:cNvGrpSpPr/>
          <p:nvPr/>
        </p:nvGrpSpPr>
        <p:grpSpPr>
          <a:xfrm>
            <a:off x="8054696" y="0"/>
            <a:ext cx="2019600" cy="298421"/>
            <a:chOff x="0" y="-1"/>
            <a:chExt cx="2448000" cy="276999"/>
          </a:xfrm>
          <a:solidFill>
            <a:schemeClr val="bg1"/>
          </a:solidFill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80D3B69-137A-4F90-B476-DD131921BB49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2" name="TextBox 100">
              <a:extLst>
                <a:ext uri="{FF2B5EF4-FFF2-40B4-BE49-F238E27FC236}">
                  <a16:creationId xmlns:a16="http://schemas.microsoft.com/office/drawing/2014/main" id="{EAB3E0D6-0BD9-4F8C-B3CC-31590F13FC8D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accent1"/>
                  </a:solidFill>
                </a:rPr>
                <a:t>Polydispersité</a:t>
              </a:r>
              <a:endParaRPr lang="en-US" sz="12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53" name="Group 101">
            <a:extLst>
              <a:ext uri="{FF2B5EF4-FFF2-40B4-BE49-F238E27FC236}">
                <a16:creationId xmlns:a16="http://schemas.microsoft.com/office/drawing/2014/main" id="{613B7F46-A1E3-4ABE-B567-B613B42897DF}"/>
              </a:ext>
            </a:extLst>
          </p:cNvPr>
          <p:cNvGrpSpPr/>
          <p:nvPr/>
        </p:nvGrpSpPr>
        <p:grpSpPr>
          <a:xfrm>
            <a:off x="10069642" y="0"/>
            <a:ext cx="2122358" cy="298421"/>
            <a:chOff x="0" y="-1"/>
            <a:chExt cx="2448000" cy="27699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537842B-4FBA-449E-86E7-2C59784EE1A5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103">
              <a:extLst>
                <a:ext uri="{FF2B5EF4-FFF2-40B4-BE49-F238E27FC236}">
                  <a16:creationId xmlns:a16="http://schemas.microsoft.com/office/drawing/2014/main" id="{99D250E0-20FD-4F61-8D80-19CEA806A218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Liens &amp; Publications</a:t>
              </a:r>
            </a:p>
          </p:txBody>
        </p:sp>
      </p:grpSp>
      <p:grpSp>
        <p:nvGrpSpPr>
          <p:cNvPr id="56" name="Group 95">
            <a:extLst>
              <a:ext uri="{FF2B5EF4-FFF2-40B4-BE49-F238E27FC236}">
                <a16:creationId xmlns:a16="http://schemas.microsoft.com/office/drawing/2014/main" id="{DCA05DEE-9F9C-45AA-BD89-49DB1F27456D}"/>
              </a:ext>
            </a:extLst>
          </p:cNvPr>
          <p:cNvGrpSpPr/>
          <p:nvPr/>
        </p:nvGrpSpPr>
        <p:grpSpPr>
          <a:xfrm>
            <a:off x="6051925" y="-580"/>
            <a:ext cx="2019600" cy="298421"/>
            <a:chOff x="0" y="-1"/>
            <a:chExt cx="2448000" cy="276999"/>
          </a:xfrm>
          <a:solidFill>
            <a:schemeClr val="accent1"/>
          </a:solidFill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182E884-3FFF-4D2D-A3C4-9DEACE30DF5E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8" name="TextBox 97">
              <a:extLst>
                <a:ext uri="{FF2B5EF4-FFF2-40B4-BE49-F238E27FC236}">
                  <a16:creationId xmlns:a16="http://schemas.microsoft.com/office/drawing/2014/main" id="{CA150D89-E55C-4035-BFB5-0CA28B639340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</a:rPr>
                <a:t>Impact du </a:t>
              </a:r>
              <a:r>
                <a:rPr lang="en-US" sz="1200" dirty="0" err="1">
                  <a:solidFill>
                    <a:schemeClr val="bg1"/>
                  </a:solidFill>
                </a:rPr>
                <a:t>traitement</a:t>
              </a:r>
              <a:r>
                <a:rPr lang="en-US" sz="1200" dirty="0">
                  <a:solidFill>
                    <a:schemeClr val="bg1"/>
                  </a:solidFill>
                </a:rPr>
                <a:t> feu</a:t>
              </a:r>
            </a:p>
          </p:txBody>
        </p:sp>
      </p:grpSp>
      <p:grpSp>
        <p:nvGrpSpPr>
          <p:cNvPr id="59" name="Group 92">
            <a:extLst>
              <a:ext uri="{FF2B5EF4-FFF2-40B4-BE49-F238E27FC236}">
                <a16:creationId xmlns:a16="http://schemas.microsoft.com/office/drawing/2014/main" id="{1F669592-69E9-48C5-8AF0-8D1CAD7AF7AD}"/>
              </a:ext>
            </a:extLst>
          </p:cNvPr>
          <p:cNvGrpSpPr/>
          <p:nvPr/>
        </p:nvGrpSpPr>
        <p:grpSpPr>
          <a:xfrm>
            <a:off x="4039200" y="0"/>
            <a:ext cx="2019600" cy="298421"/>
            <a:chOff x="0" y="-1"/>
            <a:chExt cx="2448000" cy="276999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C4C8EB2-AB08-49D7-B273-9BD9D33C53D5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94">
              <a:extLst>
                <a:ext uri="{FF2B5EF4-FFF2-40B4-BE49-F238E27FC236}">
                  <a16:creationId xmlns:a16="http://schemas.microsoft.com/office/drawing/2014/main" id="{B9CC5EBF-DB96-4740-A132-31B2C1CDE789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Démarche et </a:t>
              </a:r>
              <a:r>
                <a:rPr lang="en-US" sz="1200" dirty="0" err="1">
                  <a:solidFill>
                    <a:schemeClr val="bg1"/>
                  </a:solidFill>
                </a:rPr>
                <a:t>partenaires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2" name="Group 8">
            <a:extLst>
              <a:ext uri="{FF2B5EF4-FFF2-40B4-BE49-F238E27FC236}">
                <a16:creationId xmlns:a16="http://schemas.microsoft.com/office/drawing/2014/main" id="{86DD7795-1F10-433C-8D62-D1F7F85FAB94}"/>
              </a:ext>
            </a:extLst>
          </p:cNvPr>
          <p:cNvGrpSpPr/>
          <p:nvPr/>
        </p:nvGrpSpPr>
        <p:grpSpPr>
          <a:xfrm>
            <a:off x="0" y="-1"/>
            <a:ext cx="2019600" cy="298419"/>
            <a:chOff x="0" y="-1"/>
            <a:chExt cx="2448000" cy="276999"/>
          </a:xfrm>
          <a:solidFill>
            <a:schemeClr val="accent1"/>
          </a:solidFill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D6D825C-9864-40A9-B90A-D6D5D0EF9928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4" name="TextBox 4">
              <a:extLst>
                <a:ext uri="{FF2B5EF4-FFF2-40B4-BE49-F238E27FC236}">
                  <a16:creationId xmlns:a16="http://schemas.microsoft.com/office/drawing/2014/main" id="{BB4F3D20-D9C5-42E0-85A0-462F20BA6E85}"/>
                </a:ext>
              </a:extLst>
            </p:cNvPr>
            <p:cNvSpPr txBox="1"/>
            <p:nvPr/>
          </p:nvSpPr>
          <p:spPr>
            <a:xfrm>
              <a:off x="0" y="0"/>
              <a:ext cx="2448000" cy="25711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Contexte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5" name="Group 41">
            <a:extLst>
              <a:ext uri="{FF2B5EF4-FFF2-40B4-BE49-F238E27FC236}">
                <a16:creationId xmlns:a16="http://schemas.microsoft.com/office/drawing/2014/main" id="{A8BCF46E-BE52-4665-98DC-AEE223BAD2C4}"/>
              </a:ext>
            </a:extLst>
          </p:cNvPr>
          <p:cNvGrpSpPr/>
          <p:nvPr/>
        </p:nvGrpSpPr>
        <p:grpSpPr>
          <a:xfrm>
            <a:off x="2019600" y="-2"/>
            <a:ext cx="2019600" cy="298421"/>
            <a:chOff x="0" y="-1"/>
            <a:chExt cx="2448000" cy="276999"/>
          </a:xfrm>
          <a:solidFill>
            <a:schemeClr val="accent1"/>
          </a:solidFill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571A72F0-203F-493E-ABFA-A38116118832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7" name="TextBox 47">
              <a:extLst>
                <a:ext uri="{FF2B5EF4-FFF2-40B4-BE49-F238E27FC236}">
                  <a16:creationId xmlns:a16="http://schemas.microsoft.com/office/drawing/2014/main" id="{BBD589F5-D862-4DC9-B543-C99797A3DC0F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Verrous</a:t>
              </a:r>
              <a:r>
                <a:rPr lang="en-US" sz="1200" dirty="0">
                  <a:solidFill>
                    <a:schemeClr val="bg1"/>
                  </a:solidFill>
                </a:rPr>
                <a:t> et </a:t>
              </a:r>
              <a:r>
                <a:rPr lang="en-US" sz="1200" dirty="0" err="1">
                  <a:solidFill>
                    <a:schemeClr val="bg1"/>
                  </a:solidFill>
                </a:rPr>
                <a:t>Objectifs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8" name="Image 67">
            <a:extLst>
              <a:ext uri="{FF2B5EF4-FFF2-40B4-BE49-F238E27FC236}">
                <a16:creationId xmlns:a16="http://schemas.microsoft.com/office/drawing/2014/main" id="{94AD9DCA-867A-4C15-98E8-ECFB317A8C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316" y="6252714"/>
            <a:ext cx="1594006" cy="56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6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b="1" smtClean="0"/>
              <a:pPr/>
              <a:t>15</a:t>
            </a:fld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407368" y="1069976"/>
            <a:ext cx="1152128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Contact :</a:t>
            </a:r>
          </a:p>
          <a:p>
            <a:pPr lvl="1"/>
            <a:r>
              <a:rPr lang="en-US" sz="2400" dirty="0">
                <a:hlinkClick r:id="rId2"/>
              </a:rPr>
              <a:t>clement.piegay@cerema.fr</a:t>
            </a:r>
            <a:endParaRPr lang="en-US" sz="2400" dirty="0"/>
          </a:p>
          <a:p>
            <a:pPr lvl="1"/>
            <a:r>
              <a:rPr lang="en-US" sz="2400" dirty="0">
                <a:hlinkClick r:id="rId3"/>
              </a:rPr>
              <a:t>t.schatzmayr-welp-sa@cerema.fr</a:t>
            </a:r>
            <a:endParaRPr lang="en-US" sz="2400" dirty="0"/>
          </a:p>
          <a:p>
            <a:pPr lvl="1"/>
            <a:r>
              <a:rPr lang="en-US" sz="2400" dirty="0">
                <a:hlinkClick r:id="rId4"/>
              </a:rPr>
              <a:t>lucien.mutel@cerema.fr</a:t>
            </a:r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Publications :</a:t>
            </a:r>
          </a:p>
          <a:p>
            <a:pPr lvl="1"/>
            <a:endParaRPr lang="en-US" sz="2400" dirty="0"/>
          </a:p>
          <a:p>
            <a:pPr marL="285750" indent="-285750" algn="just">
              <a:buFontTx/>
              <a:buChar char="-"/>
            </a:pPr>
            <a:r>
              <a:rPr lang="en-US" sz="1400" dirty="0"/>
              <a:t>T. </a:t>
            </a:r>
            <a:r>
              <a:rPr lang="en-US" sz="1400" dirty="0" err="1"/>
              <a:t>Schatzmayr</a:t>
            </a:r>
            <a:r>
              <a:rPr lang="en-US" sz="1400" dirty="0"/>
              <a:t> Welp Sá, S. Marceau, C. </a:t>
            </a:r>
            <a:r>
              <a:rPr lang="en-US" sz="1400" dirty="0" err="1"/>
              <a:t>Piégay</a:t>
            </a:r>
            <a:r>
              <a:rPr lang="en-US" sz="1400" dirty="0"/>
              <a:t>, P. </a:t>
            </a:r>
            <a:r>
              <a:rPr lang="en-US" sz="1400" dirty="0" err="1"/>
              <a:t>Glé</a:t>
            </a:r>
            <a:r>
              <a:rPr lang="en-US" sz="1400" dirty="0"/>
              <a:t>, F. </a:t>
            </a:r>
            <a:r>
              <a:rPr lang="en-US" sz="1400" dirty="0" err="1"/>
              <a:t>Laoutid</a:t>
            </a:r>
            <a:r>
              <a:rPr lang="en-US" sz="1400" dirty="0"/>
              <a:t>, C. Segovia, E. </a:t>
            </a:r>
            <a:r>
              <a:rPr lang="en-US" sz="1400" dirty="0" err="1"/>
              <a:t>Gourlay</a:t>
            </a:r>
            <a:r>
              <a:rPr lang="en-US" sz="1400" dirty="0"/>
              <a:t>, </a:t>
            </a:r>
            <a:r>
              <a:rPr lang="en-US" sz="1400" i="1" dirty="0"/>
              <a:t>Comparison of two flame-retardant treatment methods on bulk hemp fibers: Towards a large-scale viability as a raw material for building insulation</a:t>
            </a:r>
            <a:r>
              <a:rPr lang="en-US" sz="1400" dirty="0"/>
              <a:t>. Industrial Crops and Products, vol 228, 120903, ISSN 0926-6690, (2025) </a:t>
            </a:r>
            <a:r>
              <a:rPr lang="en-US" sz="1400" u="sng" dirty="0">
                <a:hlinkClick r:id="rId5"/>
              </a:rPr>
              <a:t>https://doi.org/10.1016/j.indcrop.2025.120903</a:t>
            </a:r>
            <a:endParaRPr lang="en-US" sz="1400" u="sng" dirty="0"/>
          </a:p>
          <a:p>
            <a:pPr marL="342900" indent="-342900" algn="just">
              <a:buFontTx/>
              <a:buChar char="-"/>
            </a:pPr>
            <a:r>
              <a:rPr lang="en-US" sz="1400" u="sng" dirty="0"/>
              <a:t>L. </a:t>
            </a:r>
            <a:r>
              <a:rPr lang="en-US" sz="1400" dirty="0" err="1"/>
              <a:t>Mutel</a:t>
            </a:r>
            <a:r>
              <a:rPr lang="en-US" sz="1400" dirty="0"/>
              <a:t>, C. </a:t>
            </a:r>
            <a:r>
              <a:rPr lang="en-US" sz="1400" dirty="0" err="1"/>
              <a:t>Piégay</a:t>
            </a:r>
            <a:r>
              <a:rPr lang="en-US" sz="1400" dirty="0"/>
              <a:t>, P. </a:t>
            </a:r>
            <a:r>
              <a:rPr lang="en-US" sz="1400" dirty="0" err="1"/>
              <a:t>Glé</a:t>
            </a:r>
            <a:r>
              <a:rPr lang="en-US" sz="1400" dirty="0"/>
              <a:t>, E. </a:t>
            </a:r>
            <a:r>
              <a:rPr lang="en-US" sz="1400" dirty="0" err="1"/>
              <a:t>Gourdon</a:t>
            </a:r>
            <a:r>
              <a:rPr lang="en-US" sz="1400" dirty="0"/>
              <a:t>, C. Segovia, M. </a:t>
            </a:r>
            <a:r>
              <a:rPr lang="en-US" sz="1400" dirty="0" err="1"/>
              <a:t>Ayadi</a:t>
            </a:r>
            <a:r>
              <a:rPr lang="en-US" sz="1400" dirty="0"/>
              <a:t>, </a:t>
            </a:r>
            <a:r>
              <a:rPr lang="en-US" sz="1400" i="1" dirty="0"/>
              <a:t>Vegetal Wools for Building Application: Investigation of Optimization Approaches for the Enhancement of Low-Frequency Sound Absorption.</a:t>
            </a:r>
            <a:r>
              <a:rPr lang="en-US" sz="1400" dirty="0"/>
              <a:t> In: </a:t>
            </a:r>
            <a:r>
              <a:rPr lang="en-US" sz="1400" dirty="0" err="1"/>
              <a:t>Amziane</a:t>
            </a:r>
            <a:r>
              <a:rPr lang="en-US" sz="1400" dirty="0"/>
              <a:t>, S., Toledo Filho, R.D., da Gloria, M.Y.R., Page, J. (eds) Bio-Based Building Materials. </a:t>
            </a:r>
            <a:r>
              <a:rPr lang="fr-FR" sz="1400" dirty="0"/>
              <a:t>ICBBM 2025. RILEM </a:t>
            </a:r>
            <a:r>
              <a:rPr lang="fr-FR" sz="1400" dirty="0" err="1"/>
              <a:t>Bookseries</a:t>
            </a:r>
            <a:r>
              <a:rPr lang="fr-FR" sz="1400" dirty="0"/>
              <a:t>, vol 60. Springer, Cham. (2025) </a:t>
            </a:r>
            <a:r>
              <a:rPr lang="fr-FR" sz="1400" u="sng" dirty="0">
                <a:hlinkClick r:id="rId6"/>
              </a:rPr>
              <a:t>https://doi.org/10.1007/978-3-031-92777-5_34</a:t>
            </a:r>
            <a:endParaRPr lang="fr-FR" sz="1400" u="sng" dirty="0"/>
          </a:p>
          <a:p>
            <a:pPr marL="342900" indent="-342900" algn="just">
              <a:buFontTx/>
              <a:buChar char="-"/>
            </a:pPr>
            <a:r>
              <a:rPr lang="en-US" sz="1400" dirty="0"/>
              <a:t>T. </a:t>
            </a:r>
            <a:r>
              <a:rPr lang="en-US" sz="1400" dirty="0" err="1"/>
              <a:t>Schatzmayr</a:t>
            </a:r>
            <a:r>
              <a:rPr lang="en-US" sz="1400" dirty="0"/>
              <a:t> Welp Sá, S. Marceau, C. </a:t>
            </a:r>
            <a:r>
              <a:rPr lang="en-US" sz="1400" dirty="0" err="1"/>
              <a:t>Piégay</a:t>
            </a:r>
            <a:r>
              <a:rPr lang="en-US" sz="1400" dirty="0"/>
              <a:t>, P. </a:t>
            </a:r>
            <a:r>
              <a:rPr lang="en-US" sz="1400" dirty="0" err="1"/>
              <a:t>Glé</a:t>
            </a:r>
            <a:r>
              <a:rPr lang="en-US" sz="1400" dirty="0"/>
              <a:t>, F. </a:t>
            </a:r>
            <a:r>
              <a:rPr lang="en-US" sz="1400" dirty="0" err="1"/>
              <a:t>Laoutid</a:t>
            </a:r>
            <a:r>
              <a:rPr lang="en-US" sz="1400" dirty="0"/>
              <a:t>, C. Segovia, E. </a:t>
            </a:r>
            <a:r>
              <a:rPr lang="en-US" sz="1400" dirty="0" err="1"/>
              <a:t>Gourlay</a:t>
            </a:r>
            <a:r>
              <a:rPr lang="en-US" sz="1400" dirty="0"/>
              <a:t>, </a:t>
            </a:r>
            <a:r>
              <a:rPr lang="en-US" sz="1400" i="1" dirty="0"/>
              <a:t>Impact of a phosphorus-based fireproof treatment on the acoustic performances of bulk hemp fibers</a:t>
            </a:r>
            <a:r>
              <a:rPr lang="en-US" sz="1400" dirty="0"/>
              <a:t>. Applied Acoustics, vol 249, 111287, ISSN 0003-682X, (2026) </a:t>
            </a:r>
            <a:r>
              <a:rPr lang="en-US" sz="1400" dirty="0">
                <a:hlinkClick r:id="rId7"/>
              </a:rPr>
              <a:t>https://doi.org/10.1016/j.apacoust.2026.111287</a:t>
            </a:r>
            <a:endParaRPr lang="en-US" sz="1400" dirty="0"/>
          </a:p>
          <a:p>
            <a:pPr marL="342900" indent="-342900" algn="just">
              <a:buFontTx/>
              <a:buChar char="-"/>
            </a:pPr>
            <a:r>
              <a:rPr lang="en-US" sz="1400" u="sng" dirty="0"/>
              <a:t>L. </a:t>
            </a:r>
            <a:r>
              <a:rPr lang="en-US" sz="1400" dirty="0" err="1"/>
              <a:t>Mutel</a:t>
            </a:r>
            <a:r>
              <a:rPr lang="en-US" sz="1400" dirty="0"/>
              <a:t>, C. </a:t>
            </a:r>
            <a:r>
              <a:rPr lang="en-US" sz="1400" dirty="0" err="1"/>
              <a:t>Piégay</a:t>
            </a:r>
            <a:r>
              <a:rPr lang="en-US" sz="1400" dirty="0"/>
              <a:t>, P. </a:t>
            </a:r>
            <a:r>
              <a:rPr lang="en-US" sz="1400" dirty="0" err="1"/>
              <a:t>Glé</a:t>
            </a:r>
            <a:r>
              <a:rPr lang="en-US" sz="1400" dirty="0"/>
              <a:t>, E. </a:t>
            </a:r>
            <a:r>
              <a:rPr lang="en-US" sz="1400" dirty="0" err="1"/>
              <a:t>Gourdon</a:t>
            </a:r>
            <a:r>
              <a:rPr lang="en-US" sz="1400" dirty="0"/>
              <a:t>, C. Segovia, M. </a:t>
            </a:r>
            <a:r>
              <a:rPr lang="en-US" sz="1400" dirty="0" err="1"/>
              <a:t>Ayadi</a:t>
            </a:r>
            <a:r>
              <a:rPr lang="en-US" sz="1400" dirty="0"/>
              <a:t>, </a:t>
            </a:r>
            <a:r>
              <a:rPr lang="en-US" sz="1400" i="1" dirty="0"/>
              <a:t>Acoustic modelling of polydisperse vegetal wools: evaluation of analytic methods based on </a:t>
            </a:r>
            <a:r>
              <a:rPr lang="en-US" sz="1400" i="1" dirty="0" err="1"/>
              <a:t>fibre</a:t>
            </a:r>
            <a:r>
              <a:rPr lang="en-US" sz="1400" i="1" dirty="0"/>
              <a:t> radius distribution measurement.</a:t>
            </a:r>
            <a:r>
              <a:rPr lang="en-US" sz="1400" dirty="0"/>
              <a:t> </a:t>
            </a:r>
            <a:r>
              <a:rPr lang="fr-FR" sz="1400" dirty="0" err="1"/>
              <a:t>Applied</a:t>
            </a:r>
            <a:r>
              <a:rPr lang="fr-FR" sz="1400" dirty="0"/>
              <a:t> </a:t>
            </a:r>
            <a:r>
              <a:rPr lang="fr-FR" sz="1400" dirty="0" err="1"/>
              <a:t>Acoustics</a:t>
            </a:r>
            <a:r>
              <a:rPr lang="fr-FR" sz="1400" dirty="0"/>
              <a:t>, vol 253, </a:t>
            </a:r>
            <a:r>
              <a:rPr lang="en-US" sz="1400" dirty="0"/>
              <a:t>111384, ISSN 0003-682X, (2026) </a:t>
            </a:r>
            <a:r>
              <a:rPr lang="en-US" sz="1400" dirty="0">
                <a:hlinkClick r:id="rId8"/>
              </a:rPr>
              <a:t>https://doi.org/10.1016/j.apacoust.2026.111384</a:t>
            </a:r>
            <a:endParaRPr lang="en-US" sz="1400" dirty="0"/>
          </a:p>
          <a:p>
            <a:pPr algn="just"/>
            <a:endParaRPr lang="en-US" sz="1400" u="sng" dirty="0"/>
          </a:p>
          <a:p>
            <a:pPr marL="342900" indent="-342900" algn="just">
              <a:buFontTx/>
              <a:buChar char="-"/>
            </a:pPr>
            <a:endParaRPr lang="fr-FR" sz="1400" dirty="0"/>
          </a:p>
          <a:p>
            <a:pPr marL="342900" indent="-342900" algn="just">
              <a:buFontTx/>
              <a:buChar char="-"/>
            </a:pPr>
            <a:endParaRPr lang="fr-FR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pPr lvl="1"/>
            <a:endParaRPr lang="en-US" sz="2400" dirty="0"/>
          </a:p>
          <a:p>
            <a:pPr lvl="1" algn="just">
              <a:spcBef>
                <a:spcPts val="0"/>
              </a:spcBef>
              <a:buSzPct val="75000"/>
              <a:defRPr/>
            </a:pPr>
            <a:endParaRPr lang="en-US" sz="2400" dirty="0"/>
          </a:p>
        </p:txBody>
      </p:sp>
      <p:sp>
        <p:nvSpPr>
          <p:cNvPr id="6" name="ZoneTexte 1592368457"/>
          <p:cNvSpPr txBox="1"/>
          <p:nvPr/>
        </p:nvSpPr>
        <p:spPr bwMode="auto">
          <a:xfrm>
            <a:off x="407368" y="476672"/>
            <a:ext cx="9897679" cy="593304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fr-FR" sz="3200" b="1" dirty="0">
                <a:solidFill>
                  <a:schemeClr val="accent2"/>
                </a:solidFill>
              </a:rPr>
              <a:t>Merci pour votre attention</a:t>
            </a:r>
            <a:endParaRPr sz="3200" b="1" dirty="0">
              <a:solidFill>
                <a:schemeClr val="accent2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7533778" y="535464"/>
            <a:ext cx="2764983" cy="6958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DEDE19A-7882-4E97-BAB5-D32D24E946A2}"/>
              </a:ext>
            </a:extLst>
          </p:cNvPr>
          <p:cNvSpPr/>
          <p:nvPr/>
        </p:nvSpPr>
        <p:spPr>
          <a:xfrm>
            <a:off x="5591944" y="1059120"/>
            <a:ext cx="6096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Liens :</a:t>
            </a:r>
          </a:p>
          <a:p>
            <a:pPr lvl="1" algn="just">
              <a:spcBef>
                <a:spcPts val="0"/>
              </a:spcBef>
              <a:buSzPct val="75000"/>
              <a:defRPr/>
            </a:pPr>
            <a:r>
              <a:rPr lang="fr-FR" sz="2400" dirty="0">
                <a:solidFill>
                  <a:srgbClr val="7F7F7F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  <a:hlinkClick r:id="rId10"/>
              </a:rPr>
              <a:t>http://www.umrae.fr/</a:t>
            </a:r>
            <a:endParaRPr lang="fr-FR" sz="2400" dirty="0">
              <a:solidFill>
                <a:srgbClr val="7F7F7F"/>
              </a:solidFill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lvl="1" algn="just">
              <a:spcBef>
                <a:spcPts val="0"/>
              </a:spcBef>
              <a:buSzPct val="75000"/>
              <a:defRPr/>
            </a:pPr>
            <a:r>
              <a:rPr lang="en-US" sz="2400" dirty="0">
                <a:ea typeface="Tahoma" panose="020B0604030504040204" pitchFamily="34" charset="0"/>
                <a:cs typeface="Tahoma" panose="020B0604030504040204" pitchFamily="34" charset="0"/>
                <a:hlinkClick r:id="rId11"/>
              </a:rPr>
              <a:t>https://anr.fr/Projet-ANR-23-CE22-0012</a:t>
            </a:r>
            <a:endParaRPr lang="en-US" sz="24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>
              <a:spcBef>
                <a:spcPts val="0"/>
              </a:spcBef>
              <a:buSzPct val="75000"/>
              <a:defRPr/>
            </a:pPr>
            <a:r>
              <a:rPr lang="en-US" sz="2400" dirty="0">
                <a:ea typeface="Tahoma" panose="020B0604030504040204" pitchFamily="34" charset="0"/>
                <a:cs typeface="Tahoma" panose="020B0604030504040204" pitchFamily="34" charset="0"/>
                <a:hlinkClick r:id="rId12"/>
              </a:rPr>
              <a:t>https://www.cerema.fr/fr/actualites/materiaux-biosources-ignifuges-optimises-applications</a:t>
            </a:r>
            <a:endParaRPr lang="en-US" sz="2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Group 98">
            <a:extLst>
              <a:ext uri="{FF2B5EF4-FFF2-40B4-BE49-F238E27FC236}">
                <a16:creationId xmlns:a16="http://schemas.microsoft.com/office/drawing/2014/main" id="{24AAAA38-6B76-4D4C-AD75-E3DA2F05E044}"/>
              </a:ext>
            </a:extLst>
          </p:cNvPr>
          <p:cNvGrpSpPr/>
          <p:nvPr/>
        </p:nvGrpSpPr>
        <p:grpSpPr>
          <a:xfrm>
            <a:off x="8054696" y="0"/>
            <a:ext cx="2019600" cy="298421"/>
            <a:chOff x="0" y="-1"/>
            <a:chExt cx="2448000" cy="276999"/>
          </a:xfrm>
          <a:solidFill>
            <a:schemeClr val="accent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AC443BB-8379-4DB0-A70E-571BA9C7D631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TextBox 100">
              <a:extLst>
                <a:ext uri="{FF2B5EF4-FFF2-40B4-BE49-F238E27FC236}">
                  <a16:creationId xmlns:a16="http://schemas.microsoft.com/office/drawing/2014/main" id="{A02459A3-EBCE-4B3E-8FD0-8B432AF6DE56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Polydispersité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1">
            <a:extLst>
              <a:ext uri="{FF2B5EF4-FFF2-40B4-BE49-F238E27FC236}">
                <a16:creationId xmlns:a16="http://schemas.microsoft.com/office/drawing/2014/main" id="{E5A40D96-8235-4A5F-8947-15A4C215EB31}"/>
              </a:ext>
            </a:extLst>
          </p:cNvPr>
          <p:cNvGrpSpPr/>
          <p:nvPr/>
        </p:nvGrpSpPr>
        <p:grpSpPr>
          <a:xfrm>
            <a:off x="10069642" y="0"/>
            <a:ext cx="2122358" cy="298421"/>
            <a:chOff x="0" y="-1"/>
            <a:chExt cx="2448000" cy="276999"/>
          </a:xfrm>
          <a:solidFill>
            <a:schemeClr val="bg1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06E6F8D-C7E0-4938-9692-18B4987D54CE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3" name="TextBox 103">
              <a:extLst>
                <a:ext uri="{FF2B5EF4-FFF2-40B4-BE49-F238E27FC236}">
                  <a16:creationId xmlns:a16="http://schemas.microsoft.com/office/drawing/2014/main" id="{D3D27178-8AB9-4377-8EE4-F78A08BBBB26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/>
                  </a:solidFill>
                </a:rPr>
                <a:t>Liens &amp; Publications</a:t>
              </a:r>
            </a:p>
          </p:txBody>
        </p:sp>
      </p:grpSp>
      <p:grpSp>
        <p:nvGrpSpPr>
          <p:cNvPr id="14" name="Group 95">
            <a:extLst>
              <a:ext uri="{FF2B5EF4-FFF2-40B4-BE49-F238E27FC236}">
                <a16:creationId xmlns:a16="http://schemas.microsoft.com/office/drawing/2014/main" id="{4345C2C3-6C6F-4B6E-A275-4B61CD99578D}"/>
              </a:ext>
            </a:extLst>
          </p:cNvPr>
          <p:cNvGrpSpPr/>
          <p:nvPr/>
        </p:nvGrpSpPr>
        <p:grpSpPr>
          <a:xfrm>
            <a:off x="6051925" y="-580"/>
            <a:ext cx="2019600" cy="298421"/>
            <a:chOff x="0" y="-1"/>
            <a:chExt cx="2448000" cy="276999"/>
          </a:xfrm>
          <a:solidFill>
            <a:schemeClr val="accent1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ADAE05-DFD9-4DDE-B3B0-CC8647513C06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TextBox 97">
              <a:extLst>
                <a:ext uri="{FF2B5EF4-FFF2-40B4-BE49-F238E27FC236}">
                  <a16:creationId xmlns:a16="http://schemas.microsoft.com/office/drawing/2014/main" id="{94D584A7-BA21-44CF-9BBB-082770DDE665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</a:rPr>
                <a:t>Impact du </a:t>
              </a:r>
              <a:r>
                <a:rPr lang="en-US" sz="1200" dirty="0" err="1">
                  <a:solidFill>
                    <a:schemeClr val="bg1"/>
                  </a:solidFill>
                </a:rPr>
                <a:t>traitement</a:t>
              </a:r>
              <a:r>
                <a:rPr lang="en-US" sz="1200" dirty="0">
                  <a:solidFill>
                    <a:schemeClr val="bg1"/>
                  </a:solidFill>
                </a:rPr>
                <a:t> feu</a:t>
              </a:r>
            </a:p>
          </p:txBody>
        </p:sp>
      </p:grpSp>
      <p:grpSp>
        <p:nvGrpSpPr>
          <p:cNvPr id="17" name="Group 92">
            <a:extLst>
              <a:ext uri="{FF2B5EF4-FFF2-40B4-BE49-F238E27FC236}">
                <a16:creationId xmlns:a16="http://schemas.microsoft.com/office/drawing/2014/main" id="{F144320C-87EE-4AA1-93D2-44A4B6D6DE89}"/>
              </a:ext>
            </a:extLst>
          </p:cNvPr>
          <p:cNvGrpSpPr/>
          <p:nvPr/>
        </p:nvGrpSpPr>
        <p:grpSpPr>
          <a:xfrm>
            <a:off x="4039200" y="0"/>
            <a:ext cx="2019600" cy="298421"/>
            <a:chOff x="0" y="-1"/>
            <a:chExt cx="2448000" cy="2769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B544516-7F8E-4833-9D00-C7A092327981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94">
              <a:extLst>
                <a:ext uri="{FF2B5EF4-FFF2-40B4-BE49-F238E27FC236}">
                  <a16:creationId xmlns:a16="http://schemas.microsoft.com/office/drawing/2014/main" id="{24CD8396-8954-4952-AF68-4EF8F77F6B11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Démarche et </a:t>
              </a:r>
              <a:r>
                <a:rPr lang="en-US" sz="1200" dirty="0" err="1">
                  <a:solidFill>
                    <a:schemeClr val="bg1"/>
                  </a:solidFill>
                </a:rPr>
                <a:t>partenaires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8">
            <a:extLst>
              <a:ext uri="{FF2B5EF4-FFF2-40B4-BE49-F238E27FC236}">
                <a16:creationId xmlns:a16="http://schemas.microsoft.com/office/drawing/2014/main" id="{6F30C0F7-36F8-44D8-9E34-B08B5317F4D7}"/>
              </a:ext>
            </a:extLst>
          </p:cNvPr>
          <p:cNvGrpSpPr/>
          <p:nvPr/>
        </p:nvGrpSpPr>
        <p:grpSpPr>
          <a:xfrm>
            <a:off x="0" y="-1"/>
            <a:ext cx="2019600" cy="298419"/>
            <a:chOff x="0" y="-1"/>
            <a:chExt cx="2448000" cy="276999"/>
          </a:xfrm>
          <a:solidFill>
            <a:schemeClr val="accent1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47DEF1B-7402-472A-9309-ED0EEF0339E1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TextBox 4">
              <a:extLst>
                <a:ext uri="{FF2B5EF4-FFF2-40B4-BE49-F238E27FC236}">
                  <a16:creationId xmlns:a16="http://schemas.microsoft.com/office/drawing/2014/main" id="{48B190E3-04CB-4665-A02D-6A5C21D902EC}"/>
                </a:ext>
              </a:extLst>
            </p:cNvPr>
            <p:cNvSpPr txBox="1"/>
            <p:nvPr/>
          </p:nvSpPr>
          <p:spPr>
            <a:xfrm>
              <a:off x="0" y="0"/>
              <a:ext cx="2448000" cy="25711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Contexte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41">
            <a:extLst>
              <a:ext uri="{FF2B5EF4-FFF2-40B4-BE49-F238E27FC236}">
                <a16:creationId xmlns:a16="http://schemas.microsoft.com/office/drawing/2014/main" id="{D6D7D8AF-39BF-4E04-8B84-E0B5A5E558D0}"/>
              </a:ext>
            </a:extLst>
          </p:cNvPr>
          <p:cNvGrpSpPr/>
          <p:nvPr/>
        </p:nvGrpSpPr>
        <p:grpSpPr>
          <a:xfrm>
            <a:off x="2019600" y="-2"/>
            <a:ext cx="2019600" cy="298421"/>
            <a:chOff x="0" y="-1"/>
            <a:chExt cx="2448000" cy="276999"/>
          </a:xfrm>
          <a:solidFill>
            <a:schemeClr val="accent1"/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E3ED93A-4717-4928-BE12-E4A618C42EA7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TextBox 47">
              <a:extLst>
                <a:ext uri="{FF2B5EF4-FFF2-40B4-BE49-F238E27FC236}">
                  <a16:creationId xmlns:a16="http://schemas.microsoft.com/office/drawing/2014/main" id="{937DD355-950C-4CDA-830B-199D7F39B353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Verrous</a:t>
              </a:r>
              <a:r>
                <a:rPr lang="en-US" sz="1200" dirty="0">
                  <a:solidFill>
                    <a:schemeClr val="bg1"/>
                  </a:solidFill>
                </a:rPr>
                <a:t> et </a:t>
              </a:r>
              <a:r>
                <a:rPr lang="en-US" sz="1200" dirty="0" err="1">
                  <a:solidFill>
                    <a:schemeClr val="bg1"/>
                  </a:solidFill>
                </a:rPr>
                <a:t>Objectifs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5BC26479-2B7B-4078-A878-0F1CE84B8D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2316" y="6381328"/>
            <a:ext cx="1229021" cy="43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5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Espace réservé du contenu 1"/>
          <p:cNvSpPr>
            <a:spLocks noGrp="1"/>
          </p:cNvSpPr>
          <p:nvPr>
            <p:ph idx="1"/>
          </p:nvPr>
        </p:nvSpPr>
        <p:spPr bwMode="auto">
          <a:xfrm>
            <a:off x="186681" y="455472"/>
            <a:ext cx="11557414" cy="236612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/>
          <a:p>
            <a:pPr marL="0" indent="0">
              <a:buNone/>
              <a:defRPr/>
            </a:pPr>
            <a:r>
              <a:rPr lang="fr-FR" sz="2000" b="1" dirty="0"/>
              <a:t>Éléments de contexte liés au domaine bâtiment</a:t>
            </a:r>
            <a:endParaRPr sz="2000" b="1" dirty="0"/>
          </a:p>
          <a:p>
            <a:pPr marL="457200" indent="-457200">
              <a:buFont typeface="Arial"/>
              <a:buChar char="•"/>
              <a:defRPr/>
            </a:pPr>
            <a:r>
              <a:rPr lang="fr-FR" sz="1600" dirty="0">
                <a:solidFill>
                  <a:schemeClr val="accent1"/>
                </a:solidFill>
              </a:rPr>
              <a:t>Secteur du bâtiment restant 1 des principaux émetteurs de CO</a:t>
            </a:r>
            <a:r>
              <a:rPr lang="fr-FR" sz="1600" baseline="-25000" dirty="0">
                <a:solidFill>
                  <a:schemeClr val="accent1"/>
                </a:solidFill>
              </a:rPr>
              <a:t>2</a:t>
            </a:r>
            <a:r>
              <a:rPr lang="fr-FR" sz="1600" dirty="0">
                <a:solidFill>
                  <a:schemeClr val="accent1"/>
                </a:solidFill>
              </a:rPr>
              <a:t>.</a:t>
            </a:r>
            <a:endParaRPr sz="2800" dirty="0"/>
          </a:p>
          <a:p>
            <a:pPr marL="457200" indent="-457200">
              <a:buFont typeface="Arial"/>
              <a:buChar char="•"/>
              <a:defRPr/>
            </a:pPr>
            <a:r>
              <a:rPr lang="fr-FR" sz="1600" dirty="0">
                <a:solidFill>
                  <a:schemeClr val="accent1"/>
                </a:solidFill>
              </a:rPr>
              <a:t>Parc bâti globalement mal isolé acoustiquement et thermiquement.</a:t>
            </a:r>
            <a:endParaRPr sz="2800" dirty="0"/>
          </a:p>
          <a:p>
            <a:pPr marL="457200" indent="-457200">
              <a:buFont typeface="Arial"/>
              <a:buChar char="•"/>
              <a:defRPr/>
            </a:pPr>
            <a:r>
              <a:rPr lang="fr-FR" sz="1600" dirty="0">
                <a:solidFill>
                  <a:schemeClr val="accent1"/>
                </a:solidFill>
              </a:rPr>
              <a:t>Coût social, environnemental et sanitaire élevé.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fr-FR" sz="1600" dirty="0">
                <a:solidFill>
                  <a:schemeClr val="accent1"/>
                </a:solidFill>
              </a:rPr>
              <a:t>RE2020 : Isolants biosourcés permettant le stockage de dioxyde de carbone atmosphérique </a:t>
            </a:r>
            <a:endParaRPr sz="1600" dirty="0"/>
          </a:p>
          <a:p>
            <a:pPr marL="457200" indent="-457200">
              <a:buFont typeface="Arial"/>
              <a:buChar char="•"/>
              <a:defRPr/>
            </a:pPr>
            <a:endParaRPr lang="fr-FR" sz="1800" dirty="0">
              <a:solidFill>
                <a:schemeClr val="accent1"/>
              </a:solidFill>
            </a:endParaRPr>
          </a:p>
        </p:txBody>
      </p:sp>
      <p:sp>
        <p:nvSpPr>
          <p:cNvPr id="21" name="Espace réservé du numéro de diapositive 5"/>
          <p:cNvSpPr txBox="1">
            <a:spLocks/>
          </p:cNvSpPr>
          <p:nvPr/>
        </p:nvSpPr>
        <p:spPr>
          <a:xfrm>
            <a:off x="10924357" y="6126162"/>
            <a:ext cx="1161826" cy="5871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2</a:t>
            </a:r>
          </a:p>
        </p:txBody>
      </p:sp>
      <p:pic>
        <p:nvPicPr>
          <p:cNvPr id="47" name="Image 3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936297" y="2038272"/>
            <a:ext cx="703112" cy="424992"/>
          </a:xfrm>
          <a:prstGeom prst="rect">
            <a:avLst/>
          </a:prstGeom>
        </p:spPr>
      </p:pic>
      <p:pic>
        <p:nvPicPr>
          <p:cNvPr id="48" name="Image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613092" y="1240738"/>
            <a:ext cx="2268276" cy="1701207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grpSp>
        <p:nvGrpSpPr>
          <p:cNvPr id="59" name="Groupe 5"/>
          <p:cNvGrpSpPr/>
          <p:nvPr/>
        </p:nvGrpSpPr>
        <p:grpSpPr bwMode="auto">
          <a:xfrm flipH="1">
            <a:off x="10667018" y="1430710"/>
            <a:ext cx="868699" cy="869127"/>
            <a:chOff x="4343247" y="4423473"/>
            <a:chExt cx="865185" cy="869127"/>
          </a:xfrm>
        </p:grpSpPr>
        <p:sp>
          <p:nvSpPr>
            <p:cNvPr id="60" name="Arc 6"/>
            <p:cNvSpPr/>
            <p:nvPr/>
          </p:nvSpPr>
          <p:spPr bwMode="auto">
            <a:xfrm rot="2759341">
              <a:off x="4341276" y="4425444"/>
              <a:ext cx="869127" cy="865185"/>
            </a:xfrm>
            <a:prstGeom prst="arc">
              <a:avLst>
                <a:gd name="adj1" fmla="val 15955780"/>
                <a:gd name="adj2" fmla="val 0"/>
              </a:avLst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1" name="Arc 7"/>
            <p:cNvSpPr/>
            <p:nvPr/>
          </p:nvSpPr>
          <p:spPr bwMode="auto">
            <a:xfrm rot="2759341">
              <a:off x="4433923" y="4541988"/>
              <a:ext cx="644384" cy="622497"/>
            </a:xfrm>
            <a:prstGeom prst="arc">
              <a:avLst>
                <a:gd name="adj1" fmla="val 15955780"/>
                <a:gd name="adj2" fmla="val 0"/>
              </a:avLst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2" name="Arc 8"/>
            <p:cNvSpPr/>
            <p:nvPr/>
          </p:nvSpPr>
          <p:spPr bwMode="auto">
            <a:xfrm rot="2759341">
              <a:off x="4485240" y="4628890"/>
              <a:ext cx="448386" cy="433157"/>
            </a:xfrm>
            <a:prstGeom prst="arc">
              <a:avLst>
                <a:gd name="adj1" fmla="val 15955780"/>
                <a:gd name="adj2" fmla="val 0"/>
              </a:avLst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</p:grpSp>
      <p:pic>
        <p:nvPicPr>
          <p:cNvPr id="67" name="Image 1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1">
            <a:off x="8618221" y="1449174"/>
            <a:ext cx="1074952" cy="78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Image 10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155698" y="1028530"/>
            <a:ext cx="361967" cy="349266"/>
          </a:xfrm>
          <a:prstGeom prst="rect">
            <a:avLst/>
          </a:prstGeom>
        </p:spPr>
      </p:pic>
      <p:pic>
        <p:nvPicPr>
          <p:cNvPr id="85" name="Image 1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544143" y="1012890"/>
            <a:ext cx="361967" cy="349266"/>
          </a:xfrm>
          <a:prstGeom prst="rect">
            <a:avLst/>
          </a:prstGeom>
        </p:spPr>
      </p:pic>
      <p:sp>
        <p:nvSpPr>
          <p:cNvPr id="87" name="ZoneTexte 12"/>
          <p:cNvSpPr txBox="1"/>
          <p:nvPr/>
        </p:nvSpPr>
        <p:spPr bwMode="auto">
          <a:xfrm>
            <a:off x="8764210" y="2548997"/>
            <a:ext cx="2231420" cy="396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000" b="1">
                <a:solidFill>
                  <a:srgbClr val="BAECE2"/>
                </a:solidFill>
                <a:latin typeface="Candara"/>
              </a:rPr>
              <a:t>Parc bâti</a:t>
            </a:r>
            <a:endParaRPr/>
          </a:p>
        </p:txBody>
      </p:sp>
      <p:grpSp>
        <p:nvGrpSpPr>
          <p:cNvPr id="91" name="Groupe 33"/>
          <p:cNvGrpSpPr>
            <a:grpSpLocks noChangeAspect="1"/>
          </p:cNvGrpSpPr>
          <p:nvPr/>
        </p:nvGrpSpPr>
        <p:grpSpPr bwMode="auto">
          <a:xfrm>
            <a:off x="9906110" y="3018363"/>
            <a:ext cx="2115343" cy="1639097"/>
            <a:chOff x="8429905" y="4495556"/>
            <a:chExt cx="2877237" cy="2229460"/>
          </a:xfrm>
        </p:grpSpPr>
        <p:grpSp>
          <p:nvGrpSpPr>
            <p:cNvPr id="92" name="Groupe 34"/>
            <p:cNvGrpSpPr/>
            <p:nvPr/>
          </p:nvGrpSpPr>
          <p:grpSpPr bwMode="auto">
            <a:xfrm>
              <a:off x="8429905" y="4873014"/>
              <a:ext cx="2877237" cy="1852002"/>
              <a:chOff x="3901761" y="4101877"/>
              <a:chExt cx="2877237" cy="1852002"/>
            </a:xfrm>
          </p:grpSpPr>
          <p:pic>
            <p:nvPicPr>
              <p:cNvPr id="103" name="Image 7"/>
              <p:cNvPicPr>
                <a:picLocks noChangeAspect="1"/>
              </p:cNvPicPr>
              <p:nvPr/>
            </p:nvPicPr>
            <p:blipFill>
              <a:blip r:embed="rId7"/>
              <a:stretch/>
            </p:blipFill>
            <p:spPr bwMode="auto">
              <a:xfrm>
                <a:off x="3901761" y="4196271"/>
                <a:ext cx="2096012" cy="14579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" name="Image 17"/>
              <p:cNvPicPr>
                <a:picLocks noChangeAspect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4367948" y="5074016"/>
                <a:ext cx="1211352" cy="8798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5" name="Image 4"/>
              <p:cNvPicPr>
                <a:picLocks noChangeAspect="1"/>
              </p:cNvPicPr>
              <p:nvPr/>
            </p:nvPicPr>
            <p:blipFill>
              <a:blip r:embed="rId8"/>
              <a:srcRect l="60027" t="34412" r="20882" b="14635"/>
              <a:stretch/>
            </p:blipFill>
            <p:spPr bwMode="auto">
              <a:xfrm>
                <a:off x="6006182" y="4101877"/>
                <a:ext cx="772812" cy="1159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5" name="Flèche droite à entaille 37"/>
            <p:cNvSpPr/>
            <p:nvPr/>
          </p:nvSpPr>
          <p:spPr bwMode="auto">
            <a:xfrm>
              <a:off x="8925669" y="4703400"/>
              <a:ext cx="1062785" cy="190630"/>
            </a:xfrm>
            <a:prstGeom prst="notchedRightArrow">
              <a:avLst>
                <a:gd name="adj1" fmla="val 5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grpSp>
          <p:nvGrpSpPr>
            <p:cNvPr id="96" name="Groupe 38"/>
            <p:cNvGrpSpPr/>
            <p:nvPr/>
          </p:nvGrpSpPr>
          <p:grpSpPr bwMode="auto">
            <a:xfrm>
              <a:off x="8979882" y="4495556"/>
              <a:ext cx="650355" cy="646020"/>
              <a:chOff x="4343247" y="4423473"/>
              <a:chExt cx="865185" cy="869127"/>
            </a:xfrm>
          </p:grpSpPr>
          <p:sp>
            <p:nvSpPr>
              <p:cNvPr id="97" name="Arc 39"/>
              <p:cNvSpPr/>
              <p:nvPr/>
            </p:nvSpPr>
            <p:spPr bwMode="auto">
              <a:xfrm rot="2759341">
                <a:off x="4341276" y="4425444"/>
                <a:ext cx="869127" cy="865185"/>
              </a:xfrm>
              <a:prstGeom prst="arc">
                <a:avLst>
                  <a:gd name="adj1" fmla="val 15955780"/>
                  <a:gd name="adj2" fmla="val 0"/>
                </a:avLst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98" name="Arc 40"/>
              <p:cNvSpPr/>
              <p:nvPr/>
            </p:nvSpPr>
            <p:spPr bwMode="auto">
              <a:xfrm rot="2759341">
                <a:off x="4433923" y="4541988"/>
                <a:ext cx="644384" cy="622497"/>
              </a:xfrm>
              <a:prstGeom prst="arc">
                <a:avLst>
                  <a:gd name="adj1" fmla="val 15955780"/>
                  <a:gd name="adj2" fmla="val 0"/>
                </a:avLst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99" name="Arc 41"/>
              <p:cNvSpPr/>
              <p:nvPr/>
            </p:nvSpPr>
            <p:spPr bwMode="auto">
              <a:xfrm rot="2759341">
                <a:off x="4485240" y="4628890"/>
                <a:ext cx="448386" cy="433157"/>
              </a:xfrm>
              <a:prstGeom prst="arc">
                <a:avLst>
                  <a:gd name="adj1" fmla="val 15955780"/>
                  <a:gd name="adj2" fmla="val 0"/>
                </a:avLst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</p:grp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9"/>
          <a:srcRect l="36886" t="10211" r="629" b="30792"/>
          <a:stretch/>
        </p:blipFill>
        <p:spPr>
          <a:xfrm>
            <a:off x="8854177" y="359026"/>
            <a:ext cx="1326976" cy="704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7DBB630-43BE-4004-B8F1-1DE1E100476F}"/>
              </a:ext>
            </a:extLst>
          </p:cNvPr>
          <p:cNvGrpSpPr/>
          <p:nvPr/>
        </p:nvGrpSpPr>
        <p:grpSpPr>
          <a:xfrm>
            <a:off x="2238296" y="2494928"/>
            <a:ext cx="3456384" cy="990976"/>
            <a:chOff x="2310580" y="1845454"/>
            <a:chExt cx="3456384" cy="990976"/>
          </a:xfrm>
        </p:grpSpPr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10"/>
            <a:stretch/>
          </p:blipFill>
          <p:spPr bwMode="auto">
            <a:xfrm>
              <a:off x="2787182" y="1845454"/>
              <a:ext cx="2764983" cy="695853"/>
            </a:xfrm>
            <a:prstGeom prst="rect">
              <a:avLst/>
            </a:prstGeom>
          </p:spPr>
        </p:pic>
        <p:sp>
          <p:nvSpPr>
            <p:cNvPr id="38" name="ZoneTexte 13"/>
            <p:cNvSpPr txBox="1">
              <a:spLocks noChangeArrowheads="1"/>
            </p:cNvSpPr>
            <p:nvPr/>
          </p:nvSpPr>
          <p:spPr bwMode="auto">
            <a:xfrm>
              <a:off x="2310580" y="2457865"/>
              <a:ext cx="3456384" cy="3785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/>
                <a:buNone/>
                <a:defRPr/>
              </a:pPr>
              <a:r>
                <a:rPr lang="fr-FR" sz="2000" dirty="0">
                  <a:solidFill>
                    <a:schemeClr val="tx1"/>
                  </a:solidFill>
                </a:rPr>
                <a:t>ANR-23-CE22-0012</a:t>
              </a:r>
              <a:endParaRPr sz="1400" dirty="0"/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6045950" y="708067"/>
            <a:ext cx="1265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[IPCC 2022]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6483642" y="977753"/>
            <a:ext cx="1491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[</a:t>
            </a:r>
            <a:r>
              <a:rPr lang="en-GB" sz="1400" dirty="0" err="1">
                <a:solidFill>
                  <a:srgbClr val="0070C0"/>
                </a:solidFill>
              </a:rPr>
              <a:t>Häkkinen</a:t>
            </a:r>
            <a:r>
              <a:rPr lang="fr-FR" sz="1400" dirty="0">
                <a:solidFill>
                  <a:srgbClr val="0070C0"/>
                </a:solidFill>
              </a:rPr>
              <a:t> 2023]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6477492" y="1203140"/>
            <a:ext cx="1265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[EEA 2019]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4815437" y="1403125"/>
            <a:ext cx="1265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[</a:t>
            </a:r>
            <a:r>
              <a:rPr lang="fr-FR" sz="1400" dirty="0" err="1">
                <a:solidFill>
                  <a:srgbClr val="0070C0"/>
                </a:solidFill>
              </a:rPr>
              <a:t>Ademe</a:t>
            </a:r>
            <a:r>
              <a:rPr lang="fr-FR" sz="1400" dirty="0">
                <a:solidFill>
                  <a:srgbClr val="0070C0"/>
                </a:solidFill>
              </a:rPr>
              <a:t> 2021]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93521" y="2010994"/>
            <a:ext cx="15751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0070C0"/>
                </a:solidFill>
                <a:latin typeface="Calibri" panose="020F0502020204030204" pitchFamily="34" charset="0"/>
                <a:ea typeface="MS Mincho"/>
              </a:rPr>
              <a:t>[</a:t>
            </a:r>
            <a:r>
              <a:rPr lang="en-GB" sz="1400" dirty="0" err="1">
                <a:solidFill>
                  <a:srgbClr val="0070C0"/>
                </a:solidFill>
                <a:latin typeface="Calibri" panose="020F0502020204030204" pitchFamily="34" charset="0"/>
                <a:ea typeface="MS Mincho"/>
              </a:rPr>
              <a:t>Pittau</a:t>
            </a:r>
            <a:r>
              <a:rPr lang="en-GB" sz="1400" dirty="0">
                <a:solidFill>
                  <a:srgbClr val="0070C0"/>
                </a:solidFill>
                <a:latin typeface="Calibri" panose="020F0502020204030204" pitchFamily="34" charset="0"/>
                <a:ea typeface="MS Mincho"/>
              </a:rPr>
              <a:t> et al. 2019] </a:t>
            </a:r>
            <a:endParaRPr lang="fr-FR" sz="1400" dirty="0">
              <a:solidFill>
                <a:srgbClr val="0070C0"/>
              </a:solidFill>
            </a:endParaRPr>
          </a:p>
        </p:txBody>
      </p:sp>
      <p:grpSp>
        <p:nvGrpSpPr>
          <p:cNvPr id="56" name="Group 98">
            <a:extLst>
              <a:ext uri="{FF2B5EF4-FFF2-40B4-BE49-F238E27FC236}">
                <a16:creationId xmlns:a16="http://schemas.microsoft.com/office/drawing/2014/main" id="{14453B11-B314-4997-A087-40EEE46CABF0}"/>
              </a:ext>
            </a:extLst>
          </p:cNvPr>
          <p:cNvGrpSpPr/>
          <p:nvPr/>
        </p:nvGrpSpPr>
        <p:grpSpPr>
          <a:xfrm>
            <a:off x="8054696" y="0"/>
            <a:ext cx="2019600" cy="298421"/>
            <a:chOff x="0" y="-1"/>
            <a:chExt cx="2448000" cy="27699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38C5EC2-4FF1-45F3-9D78-D5D9600F50BD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100">
              <a:extLst>
                <a:ext uri="{FF2B5EF4-FFF2-40B4-BE49-F238E27FC236}">
                  <a16:creationId xmlns:a16="http://schemas.microsoft.com/office/drawing/2014/main" id="{EB28AB16-2829-40F6-BB80-DA33368924D3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Polydispersité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101">
            <a:extLst>
              <a:ext uri="{FF2B5EF4-FFF2-40B4-BE49-F238E27FC236}">
                <a16:creationId xmlns:a16="http://schemas.microsoft.com/office/drawing/2014/main" id="{11A7CAD1-EBA3-40B7-B037-B1F775358188}"/>
              </a:ext>
            </a:extLst>
          </p:cNvPr>
          <p:cNvGrpSpPr/>
          <p:nvPr/>
        </p:nvGrpSpPr>
        <p:grpSpPr>
          <a:xfrm>
            <a:off x="10069642" y="0"/>
            <a:ext cx="2122358" cy="298421"/>
            <a:chOff x="0" y="-1"/>
            <a:chExt cx="2448000" cy="276999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8C4AAA1-B022-4A9C-8897-5E71CC63127F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103">
              <a:extLst>
                <a:ext uri="{FF2B5EF4-FFF2-40B4-BE49-F238E27FC236}">
                  <a16:creationId xmlns:a16="http://schemas.microsoft.com/office/drawing/2014/main" id="{04EA4F4C-91F4-4D9E-8AB5-D1EEAD2A5ED9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Liens &amp; Publications</a:t>
              </a:r>
            </a:p>
          </p:txBody>
        </p:sp>
      </p:grpSp>
      <p:grpSp>
        <p:nvGrpSpPr>
          <p:cNvPr id="70" name="Group 95">
            <a:extLst>
              <a:ext uri="{FF2B5EF4-FFF2-40B4-BE49-F238E27FC236}">
                <a16:creationId xmlns:a16="http://schemas.microsoft.com/office/drawing/2014/main" id="{D2F5C0A9-8C61-4952-84C5-E4FD28844237}"/>
              </a:ext>
            </a:extLst>
          </p:cNvPr>
          <p:cNvGrpSpPr/>
          <p:nvPr/>
        </p:nvGrpSpPr>
        <p:grpSpPr>
          <a:xfrm>
            <a:off x="6051925" y="-580"/>
            <a:ext cx="2019600" cy="298421"/>
            <a:chOff x="0" y="-1"/>
            <a:chExt cx="2448000" cy="276999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561B5B0-D961-4AC6-A99A-F644751F8192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97">
              <a:extLst>
                <a:ext uri="{FF2B5EF4-FFF2-40B4-BE49-F238E27FC236}">
                  <a16:creationId xmlns:a16="http://schemas.microsoft.com/office/drawing/2014/main" id="{10947C0A-339A-4670-B817-F419BFA6AE20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</a:rPr>
                <a:t>Impact du </a:t>
              </a:r>
              <a:r>
                <a:rPr lang="en-US" sz="1200" dirty="0" err="1">
                  <a:solidFill>
                    <a:schemeClr val="bg1"/>
                  </a:solidFill>
                </a:rPr>
                <a:t>traitement</a:t>
              </a:r>
              <a:r>
                <a:rPr lang="en-US" sz="1200" dirty="0">
                  <a:solidFill>
                    <a:schemeClr val="bg1"/>
                  </a:solidFill>
                </a:rPr>
                <a:t> feu</a:t>
              </a:r>
            </a:p>
          </p:txBody>
        </p:sp>
      </p:grpSp>
      <p:grpSp>
        <p:nvGrpSpPr>
          <p:cNvPr id="73" name="Group 92">
            <a:extLst>
              <a:ext uri="{FF2B5EF4-FFF2-40B4-BE49-F238E27FC236}">
                <a16:creationId xmlns:a16="http://schemas.microsoft.com/office/drawing/2014/main" id="{B342A85A-60DA-44BE-9769-BA987B9F12C5}"/>
              </a:ext>
            </a:extLst>
          </p:cNvPr>
          <p:cNvGrpSpPr/>
          <p:nvPr/>
        </p:nvGrpSpPr>
        <p:grpSpPr>
          <a:xfrm>
            <a:off x="4039200" y="0"/>
            <a:ext cx="2019600" cy="298421"/>
            <a:chOff x="0" y="-1"/>
            <a:chExt cx="2448000" cy="276999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2E141553-F509-4A9F-870E-43A16BBD1949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94">
              <a:extLst>
                <a:ext uri="{FF2B5EF4-FFF2-40B4-BE49-F238E27FC236}">
                  <a16:creationId xmlns:a16="http://schemas.microsoft.com/office/drawing/2014/main" id="{F15DE34D-4072-43C8-AE15-D39B293B95D7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Démarche et </a:t>
              </a:r>
              <a:r>
                <a:rPr lang="en-US" sz="1200" dirty="0" err="1">
                  <a:solidFill>
                    <a:schemeClr val="bg1"/>
                  </a:solidFill>
                </a:rPr>
                <a:t>partenaires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6" name="Group 8">
            <a:extLst>
              <a:ext uri="{FF2B5EF4-FFF2-40B4-BE49-F238E27FC236}">
                <a16:creationId xmlns:a16="http://schemas.microsoft.com/office/drawing/2014/main" id="{8B54ADCA-D34E-4016-ABA1-39CA8A0A0D71}"/>
              </a:ext>
            </a:extLst>
          </p:cNvPr>
          <p:cNvGrpSpPr/>
          <p:nvPr/>
        </p:nvGrpSpPr>
        <p:grpSpPr>
          <a:xfrm>
            <a:off x="0" y="-1"/>
            <a:ext cx="2019600" cy="298419"/>
            <a:chOff x="0" y="-1"/>
            <a:chExt cx="2448000" cy="276999"/>
          </a:xfrm>
          <a:solidFill>
            <a:schemeClr val="bg1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B9336766-0898-44A9-A281-AF749CBC9768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8" name="TextBox 4">
              <a:extLst>
                <a:ext uri="{FF2B5EF4-FFF2-40B4-BE49-F238E27FC236}">
                  <a16:creationId xmlns:a16="http://schemas.microsoft.com/office/drawing/2014/main" id="{EB4B3F33-18D0-49D7-A101-F923833F9CF0}"/>
                </a:ext>
              </a:extLst>
            </p:cNvPr>
            <p:cNvSpPr txBox="1"/>
            <p:nvPr/>
          </p:nvSpPr>
          <p:spPr>
            <a:xfrm>
              <a:off x="0" y="0"/>
              <a:ext cx="2448000" cy="25711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accent1"/>
                  </a:solidFill>
                </a:rPr>
                <a:t>Contexte</a:t>
              </a:r>
              <a:endParaRPr lang="en-US" sz="12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79" name="Group 41">
            <a:extLst>
              <a:ext uri="{FF2B5EF4-FFF2-40B4-BE49-F238E27FC236}">
                <a16:creationId xmlns:a16="http://schemas.microsoft.com/office/drawing/2014/main" id="{42BC1558-B7BB-427F-B714-7CC0F8732207}"/>
              </a:ext>
            </a:extLst>
          </p:cNvPr>
          <p:cNvGrpSpPr/>
          <p:nvPr/>
        </p:nvGrpSpPr>
        <p:grpSpPr>
          <a:xfrm>
            <a:off x="2019600" y="-2"/>
            <a:ext cx="2019600" cy="298421"/>
            <a:chOff x="0" y="-1"/>
            <a:chExt cx="2448000" cy="276999"/>
          </a:xfrm>
          <a:solidFill>
            <a:schemeClr val="accent1"/>
          </a:solidFill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806E2452-CF1A-4EFC-86D8-AC5A942B5C68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47">
              <a:extLst>
                <a:ext uri="{FF2B5EF4-FFF2-40B4-BE49-F238E27FC236}">
                  <a16:creationId xmlns:a16="http://schemas.microsoft.com/office/drawing/2014/main" id="{7CC9AB11-92C2-42D5-947D-D3E33A76BBA8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Verrous</a:t>
              </a:r>
              <a:r>
                <a:rPr lang="en-US" sz="1200" dirty="0">
                  <a:solidFill>
                    <a:schemeClr val="bg1"/>
                  </a:solidFill>
                </a:rPr>
                <a:t> et </a:t>
              </a:r>
              <a:r>
                <a:rPr lang="en-US" sz="1200" dirty="0" err="1">
                  <a:solidFill>
                    <a:schemeClr val="bg1"/>
                  </a:solidFill>
                </a:rPr>
                <a:t>Objectifs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AF5CF5E5-1E12-472A-B3AC-0742BBFDD5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45205" y="1700275"/>
            <a:ext cx="1095827" cy="5951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C84659-F114-4EA6-BDE7-FC642177A6E0}"/>
              </a:ext>
            </a:extLst>
          </p:cNvPr>
          <p:cNvSpPr/>
          <p:nvPr/>
        </p:nvSpPr>
        <p:spPr>
          <a:xfrm>
            <a:off x="704251" y="3596291"/>
            <a:ext cx="88122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2"/>
                </a:solidFill>
              </a:rPr>
              <a:t>Bio-based, </a:t>
            </a:r>
            <a:r>
              <a:rPr lang="en-US" dirty="0" err="1">
                <a:solidFill>
                  <a:schemeClr val="accent2"/>
                </a:solidFill>
              </a:rPr>
              <a:t>Ignifugated</a:t>
            </a:r>
            <a:r>
              <a:rPr lang="en-US" dirty="0">
                <a:solidFill>
                  <a:schemeClr val="accent2"/>
                </a:solidFill>
              </a:rPr>
              <a:t> and Optimized </a:t>
            </a:r>
            <a:r>
              <a:rPr lang="en-US" dirty="0" err="1">
                <a:solidFill>
                  <a:schemeClr val="accent2"/>
                </a:solidFill>
              </a:rPr>
              <a:t>MatErials</a:t>
            </a:r>
            <a:r>
              <a:rPr lang="en-US" dirty="0">
                <a:solidFill>
                  <a:schemeClr val="accent2"/>
                </a:solidFill>
              </a:rPr>
              <a:t> for Thermal and Acoustical applications</a:t>
            </a:r>
          </a:p>
        </p:txBody>
      </p:sp>
      <p:pic>
        <p:nvPicPr>
          <p:cNvPr id="93" name="Image 92">
            <a:extLst>
              <a:ext uri="{FF2B5EF4-FFF2-40B4-BE49-F238E27FC236}">
                <a16:creationId xmlns:a16="http://schemas.microsoft.com/office/drawing/2014/main" id="{1E46E03D-0229-4E08-8480-FC04B3F280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2316" y="6252714"/>
            <a:ext cx="1594006" cy="561698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9FE54EAD-FCF9-463D-A13E-C1E08CDDA1BD}"/>
              </a:ext>
            </a:extLst>
          </p:cNvPr>
          <p:cNvSpPr/>
          <p:nvPr/>
        </p:nvSpPr>
        <p:spPr>
          <a:xfrm>
            <a:off x="186681" y="4177532"/>
            <a:ext cx="9882961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CES 22 : </a:t>
            </a:r>
            <a:r>
              <a:rPr lang="fr-FR" dirty="0">
                <a:solidFill>
                  <a:schemeClr val="accent1"/>
                </a:solidFill>
                <a:latin typeface="Arial"/>
                <a:ea typeface="Arial"/>
                <a:cs typeface="Arial"/>
              </a:rPr>
              <a:t>Transports et mobilités, constructions dans les territoires urbains et péri-urbains</a:t>
            </a:r>
          </a:p>
          <a:p>
            <a:pPr>
              <a:defRPr/>
            </a:pPr>
            <a:r>
              <a:rPr lang="fr-FR" dirty="0">
                <a:solidFill>
                  <a:schemeClr val="tx1"/>
                </a:solidFill>
              </a:rPr>
              <a:t>Instrument : </a:t>
            </a:r>
            <a:r>
              <a:rPr lang="fr-FR" dirty="0">
                <a:solidFill>
                  <a:schemeClr val="accent1"/>
                </a:solidFill>
              </a:rPr>
              <a:t>Jeunes Chercheuses Jeunes Chercheurs (JCJC)</a:t>
            </a:r>
            <a:endParaRPr lang="fr-FR" dirty="0"/>
          </a:p>
          <a:p>
            <a:pPr>
              <a:defRPr/>
            </a:pPr>
            <a:r>
              <a:rPr lang="fr-FR" dirty="0">
                <a:solidFill>
                  <a:schemeClr val="tx1"/>
                </a:solidFill>
              </a:rPr>
              <a:t>Date de début du projet : </a:t>
            </a:r>
            <a:r>
              <a:rPr lang="fr-FR" dirty="0">
                <a:solidFill>
                  <a:schemeClr val="accent1"/>
                </a:solidFill>
              </a:rPr>
              <a:t>01/02/2024</a:t>
            </a:r>
          </a:p>
          <a:p>
            <a:pPr>
              <a:defRPr/>
            </a:pPr>
            <a:r>
              <a:rPr lang="fr-FR" dirty="0">
                <a:solidFill>
                  <a:schemeClr val="tx1"/>
                </a:solidFill>
              </a:rPr>
              <a:t>Durée : </a:t>
            </a:r>
            <a:r>
              <a:rPr lang="fr-FR" dirty="0">
                <a:solidFill>
                  <a:schemeClr val="accent1"/>
                </a:solidFill>
              </a:rPr>
              <a:t>48 mois</a:t>
            </a:r>
          </a:p>
          <a:p>
            <a:pPr>
              <a:defRPr/>
            </a:pPr>
            <a:r>
              <a:rPr lang="fr-FR" dirty="0">
                <a:solidFill>
                  <a:schemeClr val="tx1"/>
                </a:solidFill>
              </a:rPr>
              <a:t>Niveau de TRL initial et de TRL visé en fin de projet : </a:t>
            </a:r>
            <a:r>
              <a:rPr lang="fr-FR" dirty="0">
                <a:solidFill>
                  <a:schemeClr val="accent1"/>
                </a:solidFill>
              </a:rPr>
              <a:t>2-7</a:t>
            </a:r>
          </a:p>
        </p:txBody>
      </p:sp>
    </p:spTree>
    <p:extLst>
      <p:ext uri="{BB962C8B-B14F-4D97-AF65-F5344CB8AC3E}">
        <p14:creationId xmlns:p14="http://schemas.microsoft.com/office/powerpoint/2010/main" val="369896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numéro de diapositive 5"/>
          <p:cNvSpPr txBox="1">
            <a:spLocks/>
          </p:cNvSpPr>
          <p:nvPr/>
        </p:nvSpPr>
        <p:spPr>
          <a:xfrm>
            <a:off x="10924357" y="6126162"/>
            <a:ext cx="1161826" cy="5871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3</a:t>
            </a:r>
          </a:p>
        </p:txBody>
      </p:sp>
      <p:sp>
        <p:nvSpPr>
          <p:cNvPr id="39" name="ZoneTexte 1592368457"/>
          <p:cNvSpPr txBox="1"/>
          <p:nvPr/>
        </p:nvSpPr>
        <p:spPr bwMode="auto">
          <a:xfrm>
            <a:off x="133386" y="775023"/>
            <a:ext cx="7670407" cy="906338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fr-FR" sz="2000" b="1" dirty="0">
                <a:solidFill>
                  <a:schemeClr val="accent2"/>
                </a:solidFill>
              </a:rPr>
              <a:t>Verrous scientifiques</a:t>
            </a:r>
            <a:endParaRPr sz="2000" b="1" dirty="0">
              <a:solidFill>
                <a:schemeClr val="accent2"/>
              </a:solidFill>
            </a:endParaRPr>
          </a:p>
          <a:p>
            <a:pPr marL="447673" indent="-447673" algn="l">
              <a:buFont typeface="Arial"/>
              <a:buChar char="•"/>
              <a:defRPr/>
            </a:pPr>
            <a:r>
              <a:rPr lang="fr-FR" sz="1600" dirty="0">
                <a:solidFill>
                  <a:schemeClr val="accent1"/>
                </a:solidFill>
              </a:rPr>
              <a:t>Matériaux inflammables et propagateurs de flammes</a:t>
            </a:r>
          </a:p>
          <a:p>
            <a:pPr marL="447673" indent="-447673" algn="l">
              <a:buFont typeface="Arial"/>
              <a:buChar char="•"/>
              <a:defRPr/>
            </a:pPr>
            <a:r>
              <a:rPr lang="fr-FR" sz="1600" dirty="0">
                <a:solidFill>
                  <a:schemeClr val="accent1"/>
                </a:solidFill>
              </a:rPr>
              <a:t>Epaisseurs importantes des panneaux généralement ≥ 10cm</a:t>
            </a:r>
          </a:p>
        </p:txBody>
      </p:sp>
      <p:pic>
        <p:nvPicPr>
          <p:cNvPr id="41" name="Image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141" y="3203381"/>
            <a:ext cx="1540987" cy="10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Gráfico 13" descr="Fogo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 bwMode="auto">
          <a:xfrm>
            <a:off x="596974" y="3069204"/>
            <a:ext cx="542943" cy="544114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1535121" y="3574876"/>
            <a:ext cx="539314" cy="251553"/>
            <a:chOff x="8324850" y="5547298"/>
            <a:chExt cx="539314" cy="251553"/>
          </a:xfrm>
        </p:grpSpPr>
        <p:cxnSp>
          <p:nvCxnSpPr>
            <p:cNvPr id="8" name="Connecteur droit 7"/>
            <p:cNvCxnSpPr/>
            <p:nvPr/>
          </p:nvCxnSpPr>
          <p:spPr>
            <a:xfrm>
              <a:off x="8326688" y="5547298"/>
              <a:ext cx="53747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>
              <a:off x="8324850" y="5798851"/>
              <a:ext cx="53747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Connecteur droit avec flèche 10"/>
          <p:cNvCxnSpPr>
            <a:cxnSpLocks/>
          </p:cNvCxnSpPr>
          <p:nvPr/>
        </p:nvCxnSpPr>
        <p:spPr>
          <a:xfrm>
            <a:off x="1833810" y="3594018"/>
            <a:ext cx="0" cy="23241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834023" y="3502812"/>
            <a:ext cx="884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accent1"/>
                </a:solidFill>
              </a:rPr>
              <a:t>≥ 10cm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5233045" y="1091671"/>
            <a:ext cx="14392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  <a:latin typeface="Calibri" panose="020F0502020204030204" pitchFamily="34" charset="0"/>
                <a:ea typeface="MS Mincho"/>
              </a:rPr>
              <a:t>[</a:t>
            </a:r>
            <a:r>
              <a:rPr lang="fr-FR" sz="1400" dirty="0" err="1">
                <a:solidFill>
                  <a:srgbClr val="0070C0"/>
                </a:solidFill>
                <a:latin typeface="Calibri" panose="020F0502020204030204" pitchFamily="34" charset="0"/>
                <a:ea typeface="MS Mincho"/>
              </a:rPr>
              <a:t>Taib</a:t>
            </a:r>
            <a:r>
              <a:rPr lang="fr-FR" sz="1400" dirty="0">
                <a:solidFill>
                  <a:srgbClr val="0070C0"/>
                </a:solidFill>
                <a:latin typeface="Calibri" panose="020F0502020204030204" pitchFamily="34" charset="0"/>
                <a:ea typeface="MS Mincho"/>
              </a:rPr>
              <a:t> et al. 2022] </a:t>
            </a:r>
            <a:endParaRPr lang="fr-FR" sz="1400" dirty="0">
              <a:solidFill>
                <a:srgbClr val="0070C0"/>
              </a:solidFill>
            </a:endParaRPr>
          </a:p>
        </p:txBody>
      </p:sp>
      <p:pic>
        <p:nvPicPr>
          <p:cNvPr id="93" name="Image 92">
            <a:extLst>
              <a:ext uri="{FF2B5EF4-FFF2-40B4-BE49-F238E27FC236}">
                <a16:creationId xmlns:a16="http://schemas.microsoft.com/office/drawing/2014/main" id="{1E46E03D-0229-4E08-8480-FC04B3F280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316" y="6252714"/>
            <a:ext cx="1594006" cy="56169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E7FD943-2195-4BFF-9604-DB51368234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8828"/>
          <a:stretch/>
        </p:blipFill>
        <p:spPr>
          <a:xfrm>
            <a:off x="2276099" y="1918606"/>
            <a:ext cx="460279" cy="1143160"/>
          </a:xfrm>
          <a:prstGeom prst="rect">
            <a:avLst/>
          </a:prstGeom>
        </p:spPr>
      </p:pic>
      <p:sp>
        <p:nvSpPr>
          <p:cNvPr id="88" name="Arrow: Right 74">
            <a:extLst>
              <a:ext uri="{FF2B5EF4-FFF2-40B4-BE49-F238E27FC236}">
                <a16:creationId xmlns:a16="http://schemas.microsoft.com/office/drawing/2014/main" id="{8CEE3FD3-5823-49DE-908C-28A24CC5E349}"/>
              </a:ext>
            </a:extLst>
          </p:cNvPr>
          <p:cNvSpPr/>
          <p:nvPr/>
        </p:nvSpPr>
        <p:spPr>
          <a:xfrm rot="19681723">
            <a:off x="1322263" y="2897701"/>
            <a:ext cx="852267" cy="50660"/>
          </a:xfrm>
          <a:prstGeom prst="right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4" name="TextBox 82">
            <a:extLst>
              <a:ext uri="{FF2B5EF4-FFF2-40B4-BE49-F238E27FC236}">
                <a16:creationId xmlns:a16="http://schemas.microsoft.com/office/drawing/2014/main" id="{7E1C02D4-2AD9-4911-A072-B15D8C26615C}"/>
              </a:ext>
            </a:extLst>
          </p:cNvPr>
          <p:cNvSpPr txBox="1"/>
          <p:nvPr/>
        </p:nvSpPr>
        <p:spPr>
          <a:xfrm>
            <a:off x="6209445" y="2252598"/>
            <a:ext cx="34149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4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Influence sur la structure des matériaux ?</a:t>
            </a:r>
            <a:endParaRPr lang="en-US" sz="1400" dirty="0">
              <a:solidFill>
                <a:schemeClr val="tx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0" name="TextBox 83">
            <a:extLst>
              <a:ext uri="{FF2B5EF4-FFF2-40B4-BE49-F238E27FC236}">
                <a16:creationId xmlns:a16="http://schemas.microsoft.com/office/drawing/2014/main" id="{1EE3F643-7568-4045-A49F-9923DCE716AD}"/>
              </a:ext>
            </a:extLst>
          </p:cNvPr>
          <p:cNvSpPr txBox="1"/>
          <p:nvPr/>
        </p:nvSpPr>
        <p:spPr>
          <a:xfrm>
            <a:off x="6223248" y="2604085"/>
            <a:ext cx="31731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Impact sur les performances acoustiques des laines végétales ?</a:t>
            </a:r>
            <a:endParaRPr lang="en-US" sz="1400" b="1" dirty="0">
              <a:solidFill>
                <a:schemeClr val="tx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1" name="TextBox 84">
            <a:extLst>
              <a:ext uri="{FF2B5EF4-FFF2-40B4-BE49-F238E27FC236}">
                <a16:creationId xmlns:a16="http://schemas.microsoft.com/office/drawing/2014/main" id="{8CF900A2-65E2-4050-8AA6-2FFB30CE7D16}"/>
              </a:ext>
            </a:extLst>
          </p:cNvPr>
          <p:cNvSpPr txBox="1"/>
          <p:nvPr/>
        </p:nvSpPr>
        <p:spPr>
          <a:xfrm>
            <a:off x="6209444" y="1901111"/>
            <a:ext cx="33340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4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Efficacité sur l'inflammabilité des fibres ?</a:t>
            </a:r>
            <a:endParaRPr lang="en-US" sz="1400" dirty="0">
              <a:solidFill>
                <a:schemeClr val="tx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6F048C-1682-4811-9EA3-B836BFBA21A4}"/>
              </a:ext>
            </a:extLst>
          </p:cNvPr>
          <p:cNvSpPr/>
          <p:nvPr/>
        </p:nvSpPr>
        <p:spPr>
          <a:xfrm>
            <a:off x="1562" y="341957"/>
            <a:ext cx="106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2"/>
                </a:solidFill>
              </a:rPr>
              <a:t>Elargissement du domaine d’utilisation des laines végétales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A546CB2-255C-41D2-AF33-BDB337BE6F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1897" y="4122559"/>
            <a:ext cx="3199447" cy="1960418"/>
          </a:xfrm>
          <a:prstGeom prst="rect">
            <a:avLst/>
          </a:prstGeom>
        </p:spPr>
      </p:pic>
      <p:sp>
        <p:nvSpPr>
          <p:cNvPr id="102" name="Arrow: Right 74">
            <a:extLst>
              <a:ext uri="{FF2B5EF4-FFF2-40B4-BE49-F238E27FC236}">
                <a16:creationId xmlns:a16="http://schemas.microsoft.com/office/drawing/2014/main" id="{BD4D2A01-55C6-4B2F-9352-CFA4373720A1}"/>
              </a:ext>
            </a:extLst>
          </p:cNvPr>
          <p:cNvSpPr/>
          <p:nvPr/>
        </p:nvSpPr>
        <p:spPr>
          <a:xfrm rot="2080249">
            <a:off x="1322262" y="4442716"/>
            <a:ext cx="852267" cy="50660"/>
          </a:xfrm>
          <a:prstGeom prst="right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98997A5-F3A6-4A36-881B-D2C4B9C8FA0B}"/>
              </a:ext>
            </a:extLst>
          </p:cNvPr>
          <p:cNvSpPr txBox="1"/>
          <p:nvPr/>
        </p:nvSpPr>
        <p:spPr>
          <a:xfrm rot="19708721">
            <a:off x="1013279" y="2575851"/>
            <a:ext cx="1306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2"/>
                </a:solidFill>
              </a:rPr>
              <a:t>Ignifugation</a:t>
            </a: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BB762F85-F04A-4433-B254-29C8EE0219A9}"/>
              </a:ext>
            </a:extLst>
          </p:cNvPr>
          <p:cNvSpPr txBox="1"/>
          <p:nvPr/>
        </p:nvSpPr>
        <p:spPr>
          <a:xfrm rot="2147329">
            <a:off x="1223569" y="4057588"/>
            <a:ext cx="1136850" cy="746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solidFill>
                  <a:schemeClr val="accent2"/>
                </a:solidFill>
              </a:rPr>
              <a:t>Réduction</a:t>
            </a:r>
            <a:endParaRPr lang="fr-FR" sz="1600" dirty="0">
              <a:solidFill>
                <a:schemeClr val="accent2"/>
              </a:solidFill>
            </a:endParaRP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accent2"/>
                </a:solidFill>
              </a:rPr>
              <a:t>épaisseur</a:t>
            </a:r>
          </a:p>
        </p:txBody>
      </p:sp>
      <p:pic>
        <p:nvPicPr>
          <p:cNvPr id="121" name="Image 120">
            <a:extLst>
              <a:ext uri="{FF2B5EF4-FFF2-40B4-BE49-F238E27FC236}">
                <a16:creationId xmlns:a16="http://schemas.microsoft.com/office/drawing/2014/main" id="{AD7810F6-4DE6-48F0-A4C1-08353A3CB4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438"/>
          <a:stretch/>
        </p:blipFill>
        <p:spPr>
          <a:xfrm>
            <a:off x="5181344" y="1871815"/>
            <a:ext cx="1041904" cy="114316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F346302-03E4-4C0D-A00E-AA113F67AD67}"/>
              </a:ext>
            </a:extLst>
          </p:cNvPr>
          <p:cNvSpPr/>
          <p:nvPr/>
        </p:nvSpPr>
        <p:spPr>
          <a:xfrm>
            <a:off x="2648501" y="1855150"/>
            <a:ext cx="29163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tx2"/>
                </a:solidFill>
              </a:rPr>
              <a:t>Traitements d’ignifugation respectueux du caractère biosourcé des matériaux à identifier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tx2"/>
                </a:solidFill>
              </a:rPr>
              <a:t>Méthodes de traitement applicable à l’échelle industrielle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123" name="TextBox 84">
            <a:extLst>
              <a:ext uri="{FF2B5EF4-FFF2-40B4-BE49-F238E27FC236}">
                <a16:creationId xmlns:a16="http://schemas.microsoft.com/office/drawing/2014/main" id="{01E0CF12-D263-4284-ACA9-5A7DD2F5DC18}"/>
              </a:ext>
            </a:extLst>
          </p:cNvPr>
          <p:cNvSpPr txBox="1"/>
          <p:nvPr/>
        </p:nvSpPr>
        <p:spPr>
          <a:xfrm>
            <a:off x="5184683" y="4243328"/>
            <a:ext cx="18249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Métamatériaux</a:t>
            </a:r>
            <a:endParaRPr lang="en-US" sz="1400" dirty="0">
              <a:solidFill>
                <a:schemeClr val="tx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7901240-1A57-4EE8-B26D-E919000BAD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1166" y="3976977"/>
            <a:ext cx="1167776" cy="690697"/>
          </a:xfrm>
          <a:prstGeom prst="rect">
            <a:avLst/>
          </a:prstGeom>
        </p:spPr>
      </p:pic>
      <p:sp>
        <p:nvSpPr>
          <p:cNvPr id="124" name="TextBox 84">
            <a:extLst>
              <a:ext uri="{FF2B5EF4-FFF2-40B4-BE49-F238E27FC236}">
                <a16:creationId xmlns:a16="http://schemas.microsoft.com/office/drawing/2014/main" id="{42B4ADAB-F946-4243-852C-4CF55949630B}"/>
              </a:ext>
            </a:extLst>
          </p:cNvPr>
          <p:cNvSpPr txBox="1"/>
          <p:nvPr/>
        </p:nvSpPr>
        <p:spPr>
          <a:xfrm>
            <a:off x="5184683" y="5167382"/>
            <a:ext cx="18249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Polydispersité</a:t>
            </a:r>
            <a:endParaRPr lang="en-US" sz="1400" dirty="0">
              <a:solidFill>
                <a:schemeClr val="tx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4963CB0F-C275-4B75-837E-699DCD6ED5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3353" y="3884856"/>
            <a:ext cx="1535735" cy="109207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C7C1A12-0C48-4184-8A0D-2713EA280C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23232" y="5076868"/>
            <a:ext cx="2293438" cy="1294094"/>
          </a:xfrm>
          <a:prstGeom prst="rect">
            <a:avLst/>
          </a:prstGeom>
        </p:spPr>
      </p:pic>
      <p:sp>
        <p:nvSpPr>
          <p:cNvPr id="125" name="ZoneTexte 1592368457">
            <a:extLst>
              <a:ext uri="{FF2B5EF4-FFF2-40B4-BE49-F238E27FC236}">
                <a16:creationId xmlns:a16="http://schemas.microsoft.com/office/drawing/2014/main" id="{4D8F4694-0C9D-48C1-8011-D740A4F8859F}"/>
              </a:ext>
            </a:extLst>
          </p:cNvPr>
          <p:cNvSpPr txBox="1"/>
          <p:nvPr/>
        </p:nvSpPr>
        <p:spPr bwMode="auto">
          <a:xfrm>
            <a:off x="9543499" y="1422235"/>
            <a:ext cx="2515115" cy="4131196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fr-FR" sz="2000" b="1" dirty="0">
                <a:solidFill>
                  <a:schemeClr val="accent2"/>
                </a:solidFill>
              </a:rPr>
              <a:t>Objectifs</a:t>
            </a:r>
          </a:p>
          <a:p>
            <a:pPr algn="just">
              <a:defRPr/>
            </a:pPr>
            <a:r>
              <a:rPr lang="fr-FR" sz="1400" dirty="0"/>
              <a:t>Analyse et compréhension de la microstructure des laines</a:t>
            </a:r>
          </a:p>
          <a:p>
            <a:pPr>
              <a:defRPr/>
            </a:pPr>
            <a:endParaRPr lang="fr-FR" sz="1400" b="1" dirty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fr-FR" sz="1400" dirty="0"/>
              <a:t>Adaptation et optimisation des traitements au feu</a:t>
            </a:r>
          </a:p>
          <a:p>
            <a:pPr>
              <a:defRPr/>
            </a:pPr>
            <a:endParaRPr lang="fr-FR" sz="1400" dirty="0">
              <a:solidFill>
                <a:schemeClr val="accent1"/>
              </a:solidFill>
            </a:endParaRPr>
          </a:p>
          <a:p>
            <a:pPr>
              <a:defRPr/>
            </a:pPr>
            <a:r>
              <a:rPr lang="fr-FR" sz="1400" dirty="0"/>
              <a:t>Caractérisation et prédiction des performances multifonctionnelles : échelle matériau puis paroi</a:t>
            </a:r>
          </a:p>
          <a:p>
            <a:pPr>
              <a:defRPr/>
            </a:pPr>
            <a:endParaRPr lang="fr-FR" sz="1400" dirty="0"/>
          </a:p>
          <a:p>
            <a:pPr>
              <a:defRPr/>
            </a:pPr>
            <a:r>
              <a:rPr lang="fr-FR" sz="1400" dirty="0"/>
              <a:t>Optimisation  de l’épaisseur</a:t>
            </a:r>
          </a:p>
          <a:p>
            <a:pPr>
              <a:defRPr/>
            </a:pPr>
            <a:endParaRPr lang="fr-FR" sz="1400" dirty="0"/>
          </a:p>
          <a:p>
            <a:pPr>
              <a:defRPr/>
            </a:pPr>
            <a:r>
              <a:rPr lang="fr-FR" sz="1400" dirty="0"/>
              <a:t>Prise en compte de critères de durabilité dans le choix des solutions d'optimisation </a:t>
            </a:r>
          </a:p>
          <a:p>
            <a:pPr algn="just">
              <a:defRPr/>
            </a:pP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126" name="Arrow: Right 74">
            <a:extLst>
              <a:ext uri="{FF2B5EF4-FFF2-40B4-BE49-F238E27FC236}">
                <a16:creationId xmlns:a16="http://schemas.microsoft.com/office/drawing/2014/main" id="{6839AA34-C41A-490E-B43D-8DD85117E060}"/>
              </a:ext>
            </a:extLst>
          </p:cNvPr>
          <p:cNvSpPr/>
          <p:nvPr/>
        </p:nvSpPr>
        <p:spPr>
          <a:xfrm rot="19681723" flipV="1">
            <a:off x="6245160" y="3759731"/>
            <a:ext cx="214903" cy="71859"/>
          </a:xfrm>
          <a:prstGeom prst="right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7" name="Arrow: Right 74">
            <a:extLst>
              <a:ext uri="{FF2B5EF4-FFF2-40B4-BE49-F238E27FC236}">
                <a16:creationId xmlns:a16="http://schemas.microsoft.com/office/drawing/2014/main" id="{04DF1F44-206D-4D45-A509-7CF372E9D486}"/>
              </a:ext>
            </a:extLst>
          </p:cNvPr>
          <p:cNvSpPr/>
          <p:nvPr/>
        </p:nvSpPr>
        <p:spPr>
          <a:xfrm rot="2333861" flipV="1">
            <a:off x="6233847" y="3288982"/>
            <a:ext cx="214903" cy="71859"/>
          </a:xfrm>
          <a:prstGeom prst="right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8" name="TextBox 84">
            <a:extLst>
              <a:ext uri="{FF2B5EF4-FFF2-40B4-BE49-F238E27FC236}">
                <a16:creationId xmlns:a16="http://schemas.microsoft.com/office/drawing/2014/main" id="{06352407-44D7-465E-9302-56477BB66034}"/>
              </a:ext>
            </a:extLst>
          </p:cNvPr>
          <p:cNvSpPr txBox="1"/>
          <p:nvPr/>
        </p:nvSpPr>
        <p:spPr>
          <a:xfrm>
            <a:off x="6447486" y="3400509"/>
            <a:ext cx="31731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4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Impact sur l’ACV ? </a:t>
            </a:r>
            <a:endParaRPr lang="en-US" sz="1400" dirty="0">
              <a:solidFill>
                <a:schemeClr val="tx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0BFA579-FFBF-46E1-BB70-B1B03F8DA2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6560" y="3160168"/>
            <a:ext cx="1245757" cy="102339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D485FD2-640E-474F-B061-20E1B27F64FB}"/>
              </a:ext>
            </a:extLst>
          </p:cNvPr>
          <p:cNvSpPr/>
          <p:nvPr/>
        </p:nvSpPr>
        <p:spPr>
          <a:xfrm>
            <a:off x="4851951" y="4063126"/>
            <a:ext cx="163929" cy="180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EFFEEE8A-D4C7-44CA-8B86-BA50BFCC5DB6}"/>
              </a:ext>
            </a:extLst>
          </p:cNvPr>
          <p:cNvSpPr/>
          <p:nvPr/>
        </p:nvSpPr>
        <p:spPr>
          <a:xfrm>
            <a:off x="5968686" y="4063125"/>
            <a:ext cx="273748" cy="222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0" name="Group 98">
            <a:extLst>
              <a:ext uri="{FF2B5EF4-FFF2-40B4-BE49-F238E27FC236}">
                <a16:creationId xmlns:a16="http://schemas.microsoft.com/office/drawing/2014/main" id="{16286481-46D7-456D-AB5A-45BB816808DC}"/>
              </a:ext>
            </a:extLst>
          </p:cNvPr>
          <p:cNvGrpSpPr/>
          <p:nvPr/>
        </p:nvGrpSpPr>
        <p:grpSpPr>
          <a:xfrm>
            <a:off x="8054696" y="0"/>
            <a:ext cx="2019600" cy="298421"/>
            <a:chOff x="0" y="-1"/>
            <a:chExt cx="2448000" cy="276999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9E0A8E90-C8B5-49BC-B6F5-DFC18502B2C0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132" name="TextBox 100">
              <a:extLst>
                <a:ext uri="{FF2B5EF4-FFF2-40B4-BE49-F238E27FC236}">
                  <a16:creationId xmlns:a16="http://schemas.microsoft.com/office/drawing/2014/main" id="{B41B9187-B1A5-4C96-9D9A-FEB1E276B272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Polydispersité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3" name="Group 101">
            <a:extLst>
              <a:ext uri="{FF2B5EF4-FFF2-40B4-BE49-F238E27FC236}">
                <a16:creationId xmlns:a16="http://schemas.microsoft.com/office/drawing/2014/main" id="{0D15C1FC-E074-454C-AB78-1B45F25732B3}"/>
              </a:ext>
            </a:extLst>
          </p:cNvPr>
          <p:cNvGrpSpPr/>
          <p:nvPr/>
        </p:nvGrpSpPr>
        <p:grpSpPr>
          <a:xfrm>
            <a:off x="10069642" y="0"/>
            <a:ext cx="2122358" cy="298421"/>
            <a:chOff x="0" y="-1"/>
            <a:chExt cx="2448000" cy="276999"/>
          </a:xfrm>
        </p:grpSpPr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9BF09942-4552-4EEE-A78F-377CC45A2112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135" name="TextBox 103">
              <a:extLst>
                <a:ext uri="{FF2B5EF4-FFF2-40B4-BE49-F238E27FC236}">
                  <a16:creationId xmlns:a16="http://schemas.microsoft.com/office/drawing/2014/main" id="{437515B0-2F5B-473C-88B8-80BC253BE1C5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Liens &amp; Publications</a:t>
              </a:r>
            </a:p>
          </p:txBody>
        </p:sp>
      </p:grpSp>
      <p:grpSp>
        <p:nvGrpSpPr>
          <p:cNvPr id="136" name="Group 95">
            <a:extLst>
              <a:ext uri="{FF2B5EF4-FFF2-40B4-BE49-F238E27FC236}">
                <a16:creationId xmlns:a16="http://schemas.microsoft.com/office/drawing/2014/main" id="{E2DDFE64-5C37-4FB3-A6CE-F2FF76774C4B}"/>
              </a:ext>
            </a:extLst>
          </p:cNvPr>
          <p:cNvGrpSpPr/>
          <p:nvPr/>
        </p:nvGrpSpPr>
        <p:grpSpPr>
          <a:xfrm>
            <a:off x="6051925" y="-580"/>
            <a:ext cx="2019600" cy="298421"/>
            <a:chOff x="0" y="-1"/>
            <a:chExt cx="2448000" cy="276999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6BB64FDD-DD12-4749-AB6B-64644B3B415B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138" name="TextBox 97">
              <a:extLst>
                <a:ext uri="{FF2B5EF4-FFF2-40B4-BE49-F238E27FC236}">
                  <a16:creationId xmlns:a16="http://schemas.microsoft.com/office/drawing/2014/main" id="{C962E1AC-5165-4EEE-825D-FDB354CFB8A3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</a:rPr>
                <a:t>Impact du </a:t>
              </a:r>
              <a:r>
                <a:rPr lang="en-US" sz="1200" dirty="0" err="1">
                  <a:solidFill>
                    <a:schemeClr val="bg1"/>
                  </a:solidFill>
                </a:rPr>
                <a:t>traitement</a:t>
              </a:r>
              <a:r>
                <a:rPr lang="en-US" sz="1200" dirty="0">
                  <a:solidFill>
                    <a:schemeClr val="bg1"/>
                  </a:solidFill>
                </a:rPr>
                <a:t> feu</a:t>
              </a:r>
            </a:p>
          </p:txBody>
        </p:sp>
      </p:grpSp>
      <p:grpSp>
        <p:nvGrpSpPr>
          <p:cNvPr id="139" name="Group 92">
            <a:extLst>
              <a:ext uri="{FF2B5EF4-FFF2-40B4-BE49-F238E27FC236}">
                <a16:creationId xmlns:a16="http://schemas.microsoft.com/office/drawing/2014/main" id="{7FDD0A95-99EF-4D1A-BB9D-21CBCAC4C517}"/>
              </a:ext>
            </a:extLst>
          </p:cNvPr>
          <p:cNvGrpSpPr/>
          <p:nvPr/>
        </p:nvGrpSpPr>
        <p:grpSpPr>
          <a:xfrm>
            <a:off x="4039200" y="0"/>
            <a:ext cx="2019600" cy="298421"/>
            <a:chOff x="0" y="-1"/>
            <a:chExt cx="2448000" cy="276999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402FD3E5-3D42-4913-BA1B-7B2CE55D8B83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141" name="TextBox 94">
              <a:extLst>
                <a:ext uri="{FF2B5EF4-FFF2-40B4-BE49-F238E27FC236}">
                  <a16:creationId xmlns:a16="http://schemas.microsoft.com/office/drawing/2014/main" id="{8F11F7DF-0737-4B9C-BD4D-34158CA7B2E2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Démarche et </a:t>
              </a:r>
              <a:r>
                <a:rPr lang="en-US" sz="1200" dirty="0" err="1">
                  <a:solidFill>
                    <a:schemeClr val="bg1"/>
                  </a:solidFill>
                </a:rPr>
                <a:t>partenaires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2" name="Group 8">
            <a:extLst>
              <a:ext uri="{FF2B5EF4-FFF2-40B4-BE49-F238E27FC236}">
                <a16:creationId xmlns:a16="http://schemas.microsoft.com/office/drawing/2014/main" id="{1B853574-D22F-40F7-8523-675294772892}"/>
              </a:ext>
            </a:extLst>
          </p:cNvPr>
          <p:cNvGrpSpPr/>
          <p:nvPr/>
        </p:nvGrpSpPr>
        <p:grpSpPr>
          <a:xfrm>
            <a:off x="0" y="-1"/>
            <a:ext cx="2019600" cy="298419"/>
            <a:chOff x="0" y="-1"/>
            <a:chExt cx="2448000" cy="276999"/>
          </a:xfrm>
          <a:solidFill>
            <a:schemeClr val="accent1"/>
          </a:solidFill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5FD746D9-6B05-400A-B463-BA1496A0682D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4" name="TextBox 4">
              <a:extLst>
                <a:ext uri="{FF2B5EF4-FFF2-40B4-BE49-F238E27FC236}">
                  <a16:creationId xmlns:a16="http://schemas.microsoft.com/office/drawing/2014/main" id="{6B06A1FA-CB84-4E66-AEF8-62D9C1E4D03F}"/>
                </a:ext>
              </a:extLst>
            </p:cNvPr>
            <p:cNvSpPr txBox="1"/>
            <p:nvPr/>
          </p:nvSpPr>
          <p:spPr>
            <a:xfrm>
              <a:off x="0" y="0"/>
              <a:ext cx="2448000" cy="25711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Contexte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5" name="Group 41">
            <a:extLst>
              <a:ext uri="{FF2B5EF4-FFF2-40B4-BE49-F238E27FC236}">
                <a16:creationId xmlns:a16="http://schemas.microsoft.com/office/drawing/2014/main" id="{685D0E64-1CF4-44A8-A13C-5B07C322D0E8}"/>
              </a:ext>
            </a:extLst>
          </p:cNvPr>
          <p:cNvGrpSpPr/>
          <p:nvPr/>
        </p:nvGrpSpPr>
        <p:grpSpPr>
          <a:xfrm>
            <a:off x="2019600" y="-2"/>
            <a:ext cx="2019600" cy="298421"/>
            <a:chOff x="0" y="-1"/>
            <a:chExt cx="2448000" cy="276999"/>
          </a:xfrm>
          <a:solidFill>
            <a:schemeClr val="bg1"/>
          </a:solidFill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15A54D5A-9C63-4C23-B63E-441CEB1836DB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47" name="TextBox 47">
              <a:extLst>
                <a:ext uri="{FF2B5EF4-FFF2-40B4-BE49-F238E27FC236}">
                  <a16:creationId xmlns:a16="http://schemas.microsoft.com/office/drawing/2014/main" id="{953D11F7-D0C5-45E2-99BF-3597B5430A50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accent1"/>
                  </a:solidFill>
                </a:rPr>
                <a:t>Verrous</a:t>
              </a:r>
              <a:r>
                <a:rPr lang="en-US" sz="1200" dirty="0">
                  <a:solidFill>
                    <a:schemeClr val="accent1"/>
                  </a:solidFill>
                </a:rPr>
                <a:t> et </a:t>
              </a:r>
              <a:r>
                <a:rPr lang="en-US" sz="1200" dirty="0" err="1">
                  <a:solidFill>
                    <a:schemeClr val="accent1"/>
                  </a:solidFill>
                </a:rPr>
                <a:t>Objectifs</a:t>
              </a:r>
              <a:endParaRPr lang="en-US" sz="1200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315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94" grpId="0"/>
      <p:bldP spid="100" grpId="0"/>
      <p:bldP spid="101" grpId="0"/>
      <p:bldP spid="102" grpId="0" animBg="1"/>
      <p:bldP spid="17" grpId="0"/>
      <p:bldP spid="120" grpId="0"/>
      <p:bldP spid="20" grpId="0"/>
      <p:bldP spid="123" grpId="0"/>
      <p:bldP spid="124" grpId="0"/>
      <p:bldP spid="125" grpId="0" animBg="1"/>
      <p:bldP spid="126" grpId="0" animBg="1"/>
      <p:bldP spid="127" grpId="0" animBg="1"/>
      <p:bldP spid="128" grpId="0"/>
      <p:bldP spid="26" grpId="0" animBg="1"/>
      <p:bldP spid="1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numéro de diapositive 5"/>
          <p:cNvSpPr txBox="1">
            <a:spLocks/>
          </p:cNvSpPr>
          <p:nvPr/>
        </p:nvSpPr>
        <p:spPr>
          <a:xfrm>
            <a:off x="10924357" y="6126162"/>
            <a:ext cx="1161826" cy="5871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4</a:t>
            </a:r>
          </a:p>
        </p:txBody>
      </p:sp>
      <p:pic>
        <p:nvPicPr>
          <p:cNvPr id="93" name="Image 92">
            <a:extLst>
              <a:ext uri="{FF2B5EF4-FFF2-40B4-BE49-F238E27FC236}">
                <a16:creationId xmlns:a16="http://schemas.microsoft.com/office/drawing/2014/main" id="{1E46E03D-0229-4E08-8480-FC04B3F28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316" y="6252714"/>
            <a:ext cx="1594006" cy="561698"/>
          </a:xfrm>
          <a:prstGeom prst="rect">
            <a:avLst/>
          </a:prstGeom>
        </p:spPr>
      </p:pic>
      <p:pic>
        <p:nvPicPr>
          <p:cNvPr id="81" name="Methodo_BIOMETA.png">
            <a:extLst>
              <a:ext uri="{FF2B5EF4-FFF2-40B4-BE49-F238E27FC236}">
                <a16:creationId xmlns:a16="http://schemas.microsoft.com/office/drawing/2014/main" id="{3E1A83D3-5A0C-4111-90B1-66BE260070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83" t="3279" r="2307" b="5040"/>
          <a:stretch/>
        </p:blipFill>
        <p:spPr bwMode="auto">
          <a:xfrm>
            <a:off x="805774" y="416543"/>
            <a:ext cx="10691304" cy="5778817"/>
          </a:xfrm>
          <a:prstGeom prst="rect">
            <a:avLst/>
          </a:prstGeom>
          <a:ln>
            <a:noFill/>
          </a:ln>
        </p:spPr>
      </p:pic>
      <p:grpSp>
        <p:nvGrpSpPr>
          <p:cNvPr id="136" name="Group 98">
            <a:extLst>
              <a:ext uri="{FF2B5EF4-FFF2-40B4-BE49-F238E27FC236}">
                <a16:creationId xmlns:a16="http://schemas.microsoft.com/office/drawing/2014/main" id="{1569AE02-1757-4D82-B103-C3610BF13DE7}"/>
              </a:ext>
            </a:extLst>
          </p:cNvPr>
          <p:cNvGrpSpPr/>
          <p:nvPr/>
        </p:nvGrpSpPr>
        <p:grpSpPr>
          <a:xfrm>
            <a:off x="8054696" y="0"/>
            <a:ext cx="2019600" cy="298421"/>
            <a:chOff x="0" y="-1"/>
            <a:chExt cx="2448000" cy="276999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9D9C32C6-009C-486D-9BF3-65FCE88676FF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138" name="TextBox 100">
              <a:extLst>
                <a:ext uri="{FF2B5EF4-FFF2-40B4-BE49-F238E27FC236}">
                  <a16:creationId xmlns:a16="http://schemas.microsoft.com/office/drawing/2014/main" id="{0EC1C188-E17D-4164-8816-377F394CAB85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Polydispersité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9" name="Group 101">
            <a:extLst>
              <a:ext uri="{FF2B5EF4-FFF2-40B4-BE49-F238E27FC236}">
                <a16:creationId xmlns:a16="http://schemas.microsoft.com/office/drawing/2014/main" id="{3E7BC1D0-FFD3-45DD-A240-F74767F9FA97}"/>
              </a:ext>
            </a:extLst>
          </p:cNvPr>
          <p:cNvGrpSpPr/>
          <p:nvPr/>
        </p:nvGrpSpPr>
        <p:grpSpPr>
          <a:xfrm>
            <a:off x="10069642" y="0"/>
            <a:ext cx="2122358" cy="298421"/>
            <a:chOff x="0" y="-1"/>
            <a:chExt cx="2448000" cy="276999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94BBA78-C4CD-4D7E-9237-37537DA9CEAA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141" name="TextBox 103">
              <a:extLst>
                <a:ext uri="{FF2B5EF4-FFF2-40B4-BE49-F238E27FC236}">
                  <a16:creationId xmlns:a16="http://schemas.microsoft.com/office/drawing/2014/main" id="{940D02E5-38D3-4C7D-82D5-6C2CD8398313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Liens &amp; Publications</a:t>
              </a:r>
            </a:p>
          </p:txBody>
        </p:sp>
      </p:grpSp>
      <p:grpSp>
        <p:nvGrpSpPr>
          <p:cNvPr id="142" name="Group 95">
            <a:extLst>
              <a:ext uri="{FF2B5EF4-FFF2-40B4-BE49-F238E27FC236}">
                <a16:creationId xmlns:a16="http://schemas.microsoft.com/office/drawing/2014/main" id="{87CBF5AE-7210-422C-8EC5-67310EE7DDD8}"/>
              </a:ext>
            </a:extLst>
          </p:cNvPr>
          <p:cNvGrpSpPr/>
          <p:nvPr/>
        </p:nvGrpSpPr>
        <p:grpSpPr>
          <a:xfrm>
            <a:off x="6051925" y="-580"/>
            <a:ext cx="2019600" cy="298421"/>
            <a:chOff x="0" y="-1"/>
            <a:chExt cx="2448000" cy="276999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CF67C3D3-43FC-4948-B1A6-EDE3A3A4C110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144" name="TextBox 97">
              <a:extLst>
                <a:ext uri="{FF2B5EF4-FFF2-40B4-BE49-F238E27FC236}">
                  <a16:creationId xmlns:a16="http://schemas.microsoft.com/office/drawing/2014/main" id="{D18F5A9D-6BA7-416D-8858-A04512FE4A7C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</a:rPr>
                <a:t>Impact du </a:t>
              </a:r>
              <a:r>
                <a:rPr lang="en-US" sz="1200" dirty="0" err="1">
                  <a:solidFill>
                    <a:schemeClr val="bg1"/>
                  </a:solidFill>
                </a:rPr>
                <a:t>traitement</a:t>
              </a:r>
              <a:r>
                <a:rPr lang="en-US" sz="1200" dirty="0">
                  <a:solidFill>
                    <a:schemeClr val="bg1"/>
                  </a:solidFill>
                </a:rPr>
                <a:t> feu</a:t>
              </a:r>
            </a:p>
          </p:txBody>
        </p:sp>
      </p:grpSp>
      <p:grpSp>
        <p:nvGrpSpPr>
          <p:cNvPr id="145" name="Group 92">
            <a:extLst>
              <a:ext uri="{FF2B5EF4-FFF2-40B4-BE49-F238E27FC236}">
                <a16:creationId xmlns:a16="http://schemas.microsoft.com/office/drawing/2014/main" id="{EB450FE8-99F3-42D5-AF6A-10DFB7D51842}"/>
              </a:ext>
            </a:extLst>
          </p:cNvPr>
          <p:cNvGrpSpPr/>
          <p:nvPr/>
        </p:nvGrpSpPr>
        <p:grpSpPr>
          <a:xfrm>
            <a:off x="4039200" y="0"/>
            <a:ext cx="2019600" cy="298421"/>
            <a:chOff x="0" y="-1"/>
            <a:chExt cx="2448000" cy="276999"/>
          </a:xfrm>
          <a:solidFill>
            <a:schemeClr val="bg1"/>
          </a:solidFill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F28F8946-10C3-4C6E-8B30-83F23D7A0B7F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47" name="TextBox 94">
              <a:extLst>
                <a:ext uri="{FF2B5EF4-FFF2-40B4-BE49-F238E27FC236}">
                  <a16:creationId xmlns:a16="http://schemas.microsoft.com/office/drawing/2014/main" id="{56FDDD3C-F613-4F74-8771-C8B07F488D00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/>
                  </a:solidFill>
                </a:rPr>
                <a:t>Démarche et </a:t>
              </a:r>
              <a:r>
                <a:rPr lang="en-US" sz="1200" dirty="0" err="1">
                  <a:solidFill>
                    <a:schemeClr val="accent1"/>
                  </a:solidFill>
                </a:rPr>
                <a:t>partenaires</a:t>
              </a:r>
              <a:endParaRPr lang="en-US" sz="12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48" name="Group 8">
            <a:extLst>
              <a:ext uri="{FF2B5EF4-FFF2-40B4-BE49-F238E27FC236}">
                <a16:creationId xmlns:a16="http://schemas.microsoft.com/office/drawing/2014/main" id="{C4BA7F1C-EA8E-4900-BE28-A6D97462B9A2}"/>
              </a:ext>
            </a:extLst>
          </p:cNvPr>
          <p:cNvGrpSpPr/>
          <p:nvPr/>
        </p:nvGrpSpPr>
        <p:grpSpPr>
          <a:xfrm>
            <a:off x="0" y="-1"/>
            <a:ext cx="2019600" cy="298419"/>
            <a:chOff x="0" y="-1"/>
            <a:chExt cx="2448000" cy="276999"/>
          </a:xfrm>
          <a:solidFill>
            <a:schemeClr val="accent1"/>
          </a:solidFill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AA0ACA67-CEEA-46A0-8AEB-391E76B0C89F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0" name="TextBox 4">
              <a:extLst>
                <a:ext uri="{FF2B5EF4-FFF2-40B4-BE49-F238E27FC236}">
                  <a16:creationId xmlns:a16="http://schemas.microsoft.com/office/drawing/2014/main" id="{6EB0C343-E9B4-404E-864D-EE2CCD887353}"/>
                </a:ext>
              </a:extLst>
            </p:cNvPr>
            <p:cNvSpPr txBox="1"/>
            <p:nvPr/>
          </p:nvSpPr>
          <p:spPr>
            <a:xfrm>
              <a:off x="0" y="0"/>
              <a:ext cx="2448000" cy="25711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Contexte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1" name="Group 41">
            <a:extLst>
              <a:ext uri="{FF2B5EF4-FFF2-40B4-BE49-F238E27FC236}">
                <a16:creationId xmlns:a16="http://schemas.microsoft.com/office/drawing/2014/main" id="{954D8A53-D122-442C-B0FA-34108F38E2BA}"/>
              </a:ext>
            </a:extLst>
          </p:cNvPr>
          <p:cNvGrpSpPr/>
          <p:nvPr/>
        </p:nvGrpSpPr>
        <p:grpSpPr>
          <a:xfrm>
            <a:off x="2019600" y="-2"/>
            <a:ext cx="2019600" cy="298421"/>
            <a:chOff x="0" y="-1"/>
            <a:chExt cx="2448000" cy="276999"/>
          </a:xfrm>
          <a:solidFill>
            <a:schemeClr val="accent1"/>
          </a:solidFill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EA2332BC-8D91-4FF7-ADA5-151E716F20A7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3" name="TextBox 47">
              <a:extLst>
                <a:ext uri="{FF2B5EF4-FFF2-40B4-BE49-F238E27FC236}">
                  <a16:creationId xmlns:a16="http://schemas.microsoft.com/office/drawing/2014/main" id="{E0AE3E75-CE2A-4A3E-A805-2A9A8F63B639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Verrous</a:t>
              </a:r>
              <a:r>
                <a:rPr lang="en-US" sz="1200" dirty="0">
                  <a:solidFill>
                    <a:schemeClr val="bg1"/>
                  </a:solidFill>
                </a:rPr>
                <a:t> et </a:t>
              </a:r>
              <a:r>
                <a:rPr lang="en-US" sz="1200" dirty="0" err="1">
                  <a:solidFill>
                    <a:schemeClr val="bg1"/>
                  </a:solidFill>
                </a:rPr>
                <a:t>Objectifs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096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numéro de diapositive 5"/>
          <p:cNvSpPr txBox="1">
            <a:spLocks/>
          </p:cNvSpPr>
          <p:nvPr/>
        </p:nvSpPr>
        <p:spPr>
          <a:xfrm>
            <a:off x="10924357" y="6126162"/>
            <a:ext cx="1161826" cy="5871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5</a:t>
            </a:r>
          </a:p>
        </p:txBody>
      </p:sp>
      <p:pic>
        <p:nvPicPr>
          <p:cNvPr id="93" name="Image 92">
            <a:extLst>
              <a:ext uri="{FF2B5EF4-FFF2-40B4-BE49-F238E27FC236}">
                <a16:creationId xmlns:a16="http://schemas.microsoft.com/office/drawing/2014/main" id="{1E46E03D-0229-4E08-8480-FC04B3F28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316" y="6252714"/>
            <a:ext cx="1594006" cy="561698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ECE54FA8-A3D0-40DB-9762-BD74B8EA819A}"/>
              </a:ext>
            </a:extLst>
          </p:cNvPr>
          <p:cNvSpPr/>
          <p:nvPr/>
        </p:nvSpPr>
        <p:spPr>
          <a:xfrm>
            <a:off x="4154570" y="3044723"/>
            <a:ext cx="3803507" cy="1944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F2B9A73-8400-4975-8C8D-20F48C53829C}"/>
              </a:ext>
            </a:extLst>
          </p:cNvPr>
          <p:cNvSpPr/>
          <p:nvPr/>
        </p:nvSpPr>
        <p:spPr>
          <a:xfrm>
            <a:off x="134281" y="3044723"/>
            <a:ext cx="3817013" cy="190160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0B9978D7-A91A-420E-A332-B7886BC4AA5B}"/>
              </a:ext>
            </a:extLst>
          </p:cNvPr>
          <p:cNvGrpSpPr/>
          <p:nvPr/>
        </p:nvGrpSpPr>
        <p:grpSpPr bwMode="auto">
          <a:xfrm>
            <a:off x="265048" y="734232"/>
            <a:ext cx="8240376" cy="1430365"/>
            <a:chOff x="0" y="0"/>
            <a:chExt cx="8240376" cy="1430365"/>
          </a:xfrm>
        </p:grpSpPr>
        <p:pic>
          <p:nvPicPr>
            <p:cNvPr id="44" name="Image 5">
              <a:extLst>
                <a:ext uri="{FF2B5EF4-FFF2-40B4-BE49-F238E27FC236}">
                  <a16:creationId xmlns:a16="http://schemas.microsoft.com/office/drawing/2014/main" id="{1015B526-65BE-4158-A930-659E8CF3A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0" y="113128"/>
              <a:ext cx="1366553" cy="571238"/>
            </a:xfrm>
            <a:prstGeom prst="rect">
              <a:avLst/>
            </a:prstGeom>
          </p:spPr>
        </p:pic>
        <p:pic>
          <p:nvPicPr>
            <p:cNvPr id="45" name="Image 43">
              <a:extLst>
                <a:ext uri="{FF2B5EF4-FFF2-40B4-BE49-F238E27FC236}">
                  <a16:creationId xmlns:a16="http://schemas.microsoft.com/office/drawing/2014/main" id="{ED613C95-FF0F-45B4-803B-FC5BA74B6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9577" r="7251"/>
            <a:stretch/>
          </p:blipFill>
          <p:spPr bwMode="auto">
            <a:xfrm>
              <a:off x="945267" y="687571"/>
              <a:ext cx="507999" cy="720000"/>
            </a:xfrm>
            <a:prstGeom prst="rect">
              <a:avLst/>
            </a:prstGeom>
          </p:spPr>
        </p:pic>
        <p:pic>
          <p:nvPicPr>
            <p:cNvPr id="46" name="Image 46">
              <a:extLst>
                <a:ext uri="{FF2B5EF4-FFF2-40B4-BE49-F238E27FC236}">
                  <a16:creationId xmlns:a16="http://schemas.microsoft.com/office/drawing/2014/main" id="{176DC33E-1D07-4ACC-8A7D-56A4F12BD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75595" y="710365"/>
              <a:ext cx="503661" cy="720000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4CBCB71E-458A-46B6-A91D-D02A22D84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1502624" y="113128"/>
              <a:ext cx="1403549" cy="556541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89531B0C-B92B-4CD0-91F5-ECB15C331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1889107" y="676577"/>
              <a:ext cx="630584" cy="753787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AE155FCD-DCB6-478B-8410-968175A7B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>
              <a:off x="3107560" y="80290"/>
              <a:ext cx="1796849" cy="533371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FB711A21-0083-4480-90FA-3BFB5BB45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/>
          </p:blipFill>
          <p:spPr bwMode="auto">
            <a:xfrm>
              <a:off x="3625580" y="658215"/>
              <a:ext cx="760810" cy="760810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8F3CB809-08A7-4882-B81B-6B8D80CF6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10775" t="15460" r="30891" b="7738"/>
            <a:stretch/>
          </p:blipFill>
          <p:spPr bwMode="auto">
            <a:xfrm>
              <a:off x="5319511" y="648097"/>
              <a:ext cx="593229" cy="781046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E3717D93-E640-41A3-859D-719C50757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6816" t="27040" r="6487" b="19441"/>
            <a:stretch/>
          </p:blipFill>
          <p:spPr bwMode="auto">
            <a:xfrm>
              <a:off x="6414694" y="0"/>
              <a:ext cx="1825682" cy="564570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DE907ABB-4E46-462D-BF6F-4325FDFB2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17071" t="4235" r="20010" b="12263"/>
            <a:stretch/>
          </p:blipFill>
          <p:spPr bwMode="auto">
            <a:xfrm>
              <a:off x="6997593" y="648097"/>
              <a:ext cx="563642" cy="759473"/>
            </a:xfrm>
            <a:prstGeom prst="rect">
              <a:avLst/>
            </a:prstGeom>
          </p:spPr>
        </p:pic>
      </p:grpSp>
      <p:pic>
        <p:nvPicPr>
          <p:cNvPr id="54" name="Image 53">
            <a:extLst>
              <a:ext uri="{FF2B5EF4-FFF2-40B4-BE49-F238E27FC236}">
                <a16:creationId xmlns:a16="http://schemas.microsoft.com/office/drawing/2014/main" id="{90E39A40-70F7-4234-8229-0473DE4612F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7" b="19760"/>
          <a:stretch/>
        </p:blipFill>
        <p:spPr>
          <a:xfrm>
            <a:off x="5427081" y="667555"/>
            <a:ext cx="1028504" cy="659303"/>
          </a:xfrm>
          <a:prstGeom prst="rect">
            <a:avLst/>
          </a:prstGeom>
        </p:spPr>
      </p:pic>
      <p:sp>
        <p:nvSpPr>
          <p:cNvPr id="55" name="ZoneTexte 54">
            <a:extLst>
              <a:ext uri="{FF2B5EF4-FFF2-40B4-BE49-F238E27FC236}">
                <a16:creationId xmlns:a16="http://schemas.microsoft.com/office/drawing/2014/main" id="{6847B62F-3F2F-410C-A598-F35D01DFFFD2}"/>
              </a:ext>
            </a:extLst>
          </p:cNvPr>
          <p:cNvSpPr txBox="1"/>
          <p:nvPr/>
        </p:nvSpPr>
        <p:spPr bwMode="auto">
          <a:xfrm>
            <a:off x="252259" y="2109562"/>
            <a:ext cx="745448" cy="46807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200" dirty="0"/>
              <a:t>P. </a:t>
            </a:r>
            <a:r>
              <a:rPr sz="1200" dirty="0" err="1"/>
              <a:t>Glé</a:t>
            </a:r>
            <a:endParaRPr lang="fr-FR" sz="1200" dirty="0"/>
          </a:p>
          <a:p>
            <a:pPr>
              <a:defRPr/>
            </a:pPr>
            <a:r>
              <a:rPr lang="fr-FR" sz="1200" dirty="0"/>
              <a:t>T 1,2 et 4</a:t>
            </a:r>
            <a:endParaRPr dirty="0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27152535-57A8-4918-BDDF-40059731E0AD}"/>
              </a:ext>
            </a:extLst>
          </p:cNvPr>
          <p:cNvSpPr txBox="1"/>
          <p:nvPr/>
        </p:nvSpPr>
        <p:spPr bwMode="auto">
          <a:xfrm>
            <a:off x="1092656" y="2109562"/>
            <a:ext cx="1026141" cy="46807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200" dirty="0"/>
              <a:t>E. </a:t>
            </a:r>
            <a:r>
              <a:rPr sz="1200" dirty="0" err="1"/>
              <a:t>Gourlay</a:t>
            </a:r>
            <a:endParaRPr lang="fr-FR" sz="1200" dirty="0"/>
          </a:p>
          <a:p>
            <a:pPr>
              <a:defRPr/>
            </a:pPr>
            <a:r>
              <a:rPr lang="fr-FR" sz="1200" dirty="0"/>
              <a:t>T 1,2 et 4</a:t>
            </a:r>
            <a:endParaRPr dirty="0"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06A192DB-227E-4510-9D33-E54FB553C3F1}"/>
              </a:ext>
            </a:extLst>
          </p:cNvPr>
          <p:cNvSpPr txBox="1"/>
          <p:nvPr/>
        </p:nvSpPr>
        <p:spPr bwMode="auto">
          <a:xfrm>
            <a:off x="2027466" y="2109562"/>
            <a:ext cx="1027580" cy="46807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200" dirty="0"/>
              <a:t>E. </a:t>
            </a:r>
            <a:r>
              <a:rPr sz="1200" dirty="0" err="1"/>
              <a:t>Gourdon</a:t>
            </a:r>
            <a:endParaRPr lang="fr-FR" sz="1200" dirty="0"/>
          </a:p>
          <a:p>
            <a:pPr>
              <a:defRPr/>
            </a:pPr>
            <a:r>
              <a:rPr lang="fr-FR" sz="1200" dirty="0"/>
              <a:t>T 1,2 et 4</a:t>
            </a:r>
            <a:endParaRPr dirty="0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B8B946D5-8041-41D4-B798-F2E959FD7C28}"/>
              </a:ext>
            </a:extLst>
          </p:cNvPr>
          <p:cNvSpPr txBox="1"/>
          <p:nvPr/>
        </p:nvSpPr>
        <p:spPr bwMode="auto">
          <a:xfrm>
            <a:off x="3811746" y="2109562"/>
            <a:ext cx="1030820" cy="46807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200" dirty="0"/>
              <a:t>S. Marceau</a:t>
            </a:r>
            <a:endParaRPr lang="fr-FR" sz="1200" dirty="0"/>
          </a:p>
          <a:p>
            <a:pPr>
              <a:defRPr/>
            </a:pPr>
            <a:r>
              <a:rPr lang="fr-FR" sz="1200" dirty="0"/>
              <a:t>T 1,2 et 3</a:t>
            </a:r>
            <a:endParaRPr dirty="0"/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B0002CF6-E2D8-472A-9AF5-492E9AEC8B89}"/>
              </a:ext>
            </a:extLst>
          </p:cNvPr>
          <p:cNvSpPr txBox="1"/>
          <p:nvPr/>
        </p:nvSpPr>
        <p:spPr bwMode="auto">
          <a:xfrm>
            <a:off x="5469480" y="2109562"/>
            <a:ext cx="1034060" cy="46807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200" dirty="0"/>
              <a:t>C. Segovia</a:t>
            </a:r>
            <a:endParaRPr lang="fr-FR" sz="1200" dirty="0"/>
          </a:p>
          <a:p>
            <a:pPr>
              <a:defRPr/>
            </a:pPr>
            <a:r>
              <a:rPr lang="fr-FR" sz="1200" dirty="0"/>
              <a:t>T 1 et 3</a:t>
            </a:r>
            <a:endParaRPr dirty="0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5B074F29-22E9-4175-B68C-22E26E05D9C8}"/>
              </a:ext>
            </a:extLst>
          </p:cNvPr>
          <p:cNvSpPr txBox="1"/>
          <p:nvPr/>
        </p:nvSpPr>
        <p:spPr bwMode="auto">
          <a:xfrm>
            <a:off x="7135844" y="2109562"/>
            <a:ext cx="1038020" cy="46807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200" dirty="0"/>
              <a:t>F. </a:t>
            </a:r>
            <a:r>
              <a:rPr sz="1200" dirty="0" err="1"/>
              <a:t>Laoutid</a:t>
            </a:r>
            <a:endParaRPr lang="fr-FR" sz="1200" dirty="0"/>
          </a:p>
          <a:p>
            <a:pPr>
              <a:defRPr/>
            </a:pPr>
            <a:r>
              <a:rPr lang="fr-FR" sz="1200" dirty="0"/>
              <a:t>T3</a:t>
            </a:r>
            <a:endParaRPr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916509E-22E6-4FE4-A057-ADF144DB3D3D}"/>
              </a:ext>
            </a:extLst>
          </p:cNvPr>
          <p:cNvSpPr/>
          <p:nvPr/>
        </p:nvSpPr>
        <p:spPr>
          <a:xfrm>
            <a:off x="844304" y="330212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u="sng" dirty="0">
                <a:solidFill>
                  <a:schemeClr val="accent2"/>
                </a:solidFill>
              </a:rPr>
              <a:t>Partenaires :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6558B7A-A17D-452A-87B0-442A0D8AD75A}"/>
              </a:ext>
            </a:extLst>
          </p:cNvPr>
          <p:cNvSpPr/>
          <p:nvPr/>
        </p:nvSpPr>
        <p:spPr>
          <a:xfrm>
            <a:off x="914439" y="2690498"/>
            <a:ext cx="2956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u="sng" dirty="0">
                <a:solidFill>
                  <a:schemeClr val="accent2"/>
                </a:solidFill>
              </a:rPr>
              <a:t>Doctorants / Postdoctorant :</a:t>
            </a:r>
          </a:p>
        </p:txBody>
      </p:sp>
      <p:pic>
        <p:nvPicPr>
          <p:cNvPr id="67" name="Image 15">
            <a:extLst>
              <a:ext uri="{FF2B5EF4-FFF2-40B4-BE49-F238E27FC236}">
                <a16:creationId xmlns:a16="http://schemas.microsoft.com/office/drawing/2014/main" id="{0A777714-9A3D-4295-A1AA-E828A450A35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8242" t="9333" r="16318" b="8041"/>
          <a:stretch/>
        </p:blipFill>
        <p:spPr bwMode="auto">
          <a:xfrm>
            <a:off x="211993" y="3097379"/>
            <a:ext cx="568303" cy="717543"/>
          </a:xfrm>
          <a:prstGeom prst="rect">
            <a:avLst/>
          </a:prstGeom>
        </p:spPr>
      </p:pic>
      <p:sp>
        <p:nvSpPr>
          <p:cNvPr id="85" name="ZoneTexte 84">
            <a:extLst>
              <a:ext uri="{FF2B5EF4-FFF2-40B4-BE49-F238E27FC236}">
                <a16:creationId xmlns:a16="http://schemas.microsoft.com/office/drawing/2014/main" id="{79611CA1-8EB2-4544-B7CA-A14572346364}"/>
              </a:ext>
            </a:extLst>
          </p:cNvPr>
          <p:cNvSpPr txBox="1"/>
          <p:nvPr/>
        </p:nvSpPr>
        <p:spPr bwMode="auto">
          <a:xfrm>
            <a:off x="97705" y="3790877"/>
            <a:ext cx="981404" cy="843821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fr-FR" sz="1200" dirty="0"/>
              <a:t>Thomas </a:t>
            </a:r>
            <a:r>
              <a:rPr lang="fr-FR" sz="1200" dirty="0" err="1"/>
              <a:t>Schatzmayr</a:t>
            </a:r>
            <a:r>
              <a:rPr lang="fr-FR" sz="1200" dirty="0"/>
              <a:t> </a:t>
            </a:r>
            <a:r>
              <a:rPr lang="fr-FR" sz="1200" dirty="0" err="1"/>
              <a:t>Welp</a:t>
            </a:r>
            <a:r>
              <a:rPr lang="fr-FR" sz="1200" dirty="0"/>
              <a:t> Sa</a:t>
            </a:r>
          </a:p>
          <a:p>
            <a:pPr>
              <a:defRPr/>
            </a:pPr>
            <a:r>
              <a:rPr lang="fr-FR" sz="1200" dirty="0"/>
              <a:t>T 1,2 et 3</a:t>
            </a:r>
            <a:endParaRPr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29184ED-6440-4A3C-8E8A-C5078C779D96}"/>
              </a:ext>
            </a:extLst>
          </p:cNvPr>
          <p:cNvSpPr/>
          <p:nvPr/>
        </p:nvSpPr>
        <p:spPr>
          <a:xfrm>
            <a:off x="340643" y="2991949"/>
            <a:ext cx="3610651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4522" lvl="1" indent="-189075">
              <a:buFont typeface="Arial"/>
              <a:buChar char="•"/>
              <a:defRPr/>
            </a:pP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Titre : </a:t>
            </a:r>
            <a:r>
              <a:rPr lang="fr-FR" sz="1100" dirty="0" err="1">
                <a:solidFill>
                  <a:srgbClr val="5C73B2"/>
                </a:solidFill>
                <a:latin typeface="Marianne" panose="02000000000000000000" pitchFamily="50" charset="0"/>
              </a:rPr>
              <a:t>Optimised</a:t>
            </a: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 </a:t>
            </a:r>
            <a:r>
              <a:rPr lang="fr-FR" sz="1100" dirty="0" err="1">
                <a:solidFill>
                  <a:srgbClr val="5C73B2"/>
                </a:solidFill>
                <a:latin typeface="Marianne" panose="02000000000000000000" pitchFamily="50" charset="0"/>
              </a:rPr>
              <a:t>vegetal</a:t>
            </a: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 </a:t>
            </a:r>
            <a:r>
              <a:rPr lang="fr-FR" sz="1100" dirty="0" err="1">
                <a:solidFill>
                  <a:srgbClr val="5C73B2"/>
                </a:solidFill>
                <a:latin typeface="Marianne" panose="02000000000000000000" pitchFamily="50" charset="0"/>
              </a:rPr>
              <a:t>wools</a:t>
            </a: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 for indoor </a:t>
            </a:r>
            <a:r>
              <a:rPr lang="fr-FR" sz="1100" dirty="0" err="1">
                <a:solidFill>
                  <a:srgbClr val="5C73B2"/>
                </a:solidFill>
                <a:latin typeface="Marianne" panose="02000000000000000000" pitchFamily="50" charset="0"/>
              </a:rPr>
              <a:t>comfort</a:t>
            </a: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: </a:t>
            </a:r>
            <a:r>
              <a:rPr lang="fr-FR" sz="1100" dirty="0" err="1">
                <a:solidFill>
                  <a:srgbClr val="5C73B2"/>
                </a:solidFill>
                <a:latin typeface="Marianne" panose="02000000000000000000" pitchFamily="50" charset="0"/>
              </a:rPr>
              <a:t>coupling</a:t>
            </a: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 </a:t>
            </a:r>
            <a:r>
              <a:rPr lang="fr-FR" sz="1100" dirty="0" err="1">
                <a:solidFill>
                  <a:srgbClr val="5C73B2"/>
                </a:solidFill>
                <a:latin typeface="Marianne" panose="02000000000000000000" pitchFamily="50" charset="0"/>
              </a:rPr>
              <a:t>fire</a:t>
            </a: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 </a:t>
            </a:r>
            <a:r>
              <a:rPr lang="fr-FR" sz="1100" dirty="0" err="1">
                <a:solidFill>
                  <a:srgbClr val="5C73B2"/>
                </a:solidFill>
                <a:latin typeface="Marianne" panose="02000000000000000000" pitchFamily="50" charset="0"/>
              </a:rPr>
              <a:t>treatment</a:t>
            </a: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 </a:t>
            </a:r>
            <a:r>
              <a:rPr lang="fr-FR" sz="1100" dirty="0" err="1">
                <a:solidFill>
                  <a:srgbClr val="5C73B2"/>
                </a:solidFill>
                <a:latin typeface="Marianne" panose="02000000000000000000" pitchFamily="50" charset="0"/>
              </a:rPr>
              <a:t>with</a:t>
            </a: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 </a:t>
            </a:r>
            <a:r>
              <a:rPr lang="fr-FR" sz="1100" dirty="0" err="1">
                <a:solidFill>
                  <a:srgbClr val="5C73B2"/>
                </a:solidFill>
                <a:latin typeface="Marianne" panose="02000000000000000000" pitchFamily="50" charset="0"/>
              </a:rPr>
              <a:t>acoustic</a:t>
            </a: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 and </a:t>
            </a:r>
            <a:r>
              <a:rPr lang="fr-FR" sz="1100" dirty="0" err="1">
                <a:solidFill>
                  <a:srgbClr val="5C73B2"/>
                </a:solidFill>
                <a:latin typeface="Marianne" panose="02000000000000000000" pitchFamily="50" charset="0"/>
              </a:rPr>
              <a:t>hygrothermal</a:t>
            </a: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 performances</a:t>
            </a:r>
          </a:p>
          <a:p>
            <a:pPr marL="693275" lvl="1" indent="-189075">
              <a:buFont typeface="Arial"/>
              <a:buChar char="•"/>
              <a:defRPr/>
            </a:pP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Type de financement : </a:t>
            </a:r>
            <a:r>
              <a:rPr lang="fr-FR" sz="1100" dirty="0" err="1">
                <a:solidFill>
                  <a:srgbClr val="5C73B2"/>
                </a:solidFill>
                <a:latin typeface="Marianne" panose="02000000000000000000" pitchFamily="50" charset="0"/>
              </a:rPr>
              <a:t>ClearDOC</a:t>
            </a: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 (UGE)</a:t>
            </a:r>
          </a:p>
          <a:p>
            <a:pPr marL="693275" lvl="1" indent="-189075" algn="just">
              <a:buFont typeface="Arial"/>
              <a:buChar char="•"/>
              <a:defRPr/>
            </a:pP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Structures d’accueil : MAST/CPDM Univ. Eiffel (UGE) + UMRAE Strasbourg</a:t>
            </a:r>
          </a:p>
          <a:p>
            <a:pPr marL="693275" lvl="1" indent="-189075">
              <a:buFont typeface="Arial"/>
              <a:buChar char="•"/>
              <a:defRPr/>
            </a:pP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Encadrement principal : Sandrine Marceau (</a:t>
            </a:r>
            <a:r>
              <a:rPr lang="fr-FR" sz="1100" dirty="0" err="1">
                <a:solidFill>
                  <a:srgbClr val="5C73B2"/>
                </a:solidFill>
                <a:latin typeface="Marianne" panose="02000000000000000000" pitchFamily="50" charset="0"/>
              </a:rPr>
              <a:t>dir</a:t>
            </a: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. thèse) + Clément </a:t>
            </a:r>
            <a:r>
              <a:rPr lang="fr-FR" sz="1100" dirty="0" err="1">
                <a:solidFill>
                  <a:srgbClr val="5C73B2"/>
                </a:solidFill>
                <a:latin typeface="Marianne" panose="02000000000000000000" pitchFamily="50" charset="0"/>
              </a:rPr>
              <a:t>Piégay</a:t>
            </a:r>
            <a:endParaRPr lang="fr-FR" sz="1100" dirty="0">
              <a:latin typeface="Marianne" panose="02000000000000000000" pitchFamily="50" charset="0"/>
            </a:endParaRPr>
          </a:p>
          <a:p>
            <a:pPr marL="693275" lvl="1" indent="-189075">
              <a:buFont typeface="Arial"/>
              <a:buChar char="•"/>
              <a:defRPr/>
            </a:pPr>
            <a:r>
              <a:rPr lang="fr-FR" sz="1100" b="1" dirty="0">
                <a:solidFill>
                  <a:srgbClr val="5C73B2"/>
                </a:solidFill>
                <a:latin typeface="Marianne" panose="02000000000000000000" pitchFamily="50" charset="0"/>
              </a:rPr>
              <a:t>Thèse soutenue le 21 Novembre (UGE campus Marne-la-Vallée)</a:t>
            </a:r>
          </a:p>
        </p:txBody>
      </p:sp>
      <p:sp>
        <p:nvSpPr>
          <p:cNvPr id="88" name="Flèche : virage 87">
            <a:extLst>
              <a:ext uri="{FF2B5EF4-FFF2-40B4-BE49-F238E27FC236}">
                <a16:creationId xmlns:a16="http://schemas.microsoft.com/office/drawing/2014/main" id="{B03A1FDB-E88E-40FB-8556-CF575FA32F31}"/>
              </a:ext>
            </a:extLst>
          </p:cNvPr>
          <p:cNvSpPr/>
          <p:nvPr/>
        </p:nvSpPr>
        <p:spPr>
          <a:xfrm rot="10800000" flipH="1">
            <a:off x="202248" y="4998986"/>
            <a:ext cx="366907" cy="32089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F43F626A-8620-485C-BFC7-F71DA6D46877}"/>
              </a:ext>
            </a:extLst>
          </p:cNvPr>
          <p:cNvSpPr/>
          <p:nvPr/>
        </p:nvSpPr>
        <p:spPr>
          <a:xfrm>
            <a:off x="624983" y="5134708"/>
            <a:ext cx="3326311" cy="938719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7322" indent="-189075">
              <a:buFont typeface="Arial"/>
              <a:buChar char="•"/>
              <a:defRPr/>
            </a:pP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Titre : Postdoctorant - Modélisation multi-physique d’isolants</a:t>
            </a:r>
          </a:p>
          <a:p>
            <a:pPr marL="236075" indent="-189075">
              <a:buFont typeface="Arial"/>
              <a:buChar char="•"/>
              <a:defRPr/>
            </a:pP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Type de financement : BIOMETA</a:t>
            </a:r>
          </a:p>
          <a:p>
            <a:pPr marL="236075" indent="-189075" algn="just">
              <a:buFont typeface="Arial"/>
              <a:buChar char="•"/>
              <a:defRPr/>
            </a:pP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Structures d’accueil : UMRAE Strasbourg</a:t>
            </a:r>
          </a:p>
          <a:p>
            <a:pPr marL="236075" indent="-189075" algn="just">
              <a:buFont typeface="Arial"/>
              <a:buChar char="•"/>
              <a:defRPr/>
            </a:pP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Dates : 01/02/26 au 31/07/27</a:t>
            </a:r>
            <a:endParaRPr lang="fr-FR" sz="1600" dirty="0"/>
          </a:p>
        </p:txBody>
      </p:sp>
      <p:pic>
        <p:nvPicPr>
          <p:cNvPr id="91" name="Image 90">
            <a:extLst>
              <a:ext uri="{FF2B5EF4-FFF2-40B4-BE49-F238E27FC236}">
                <a16:creationId xmlns:a16="http://schemas.microsoft.com/office/drawing/2014/main" id="{BB780DE3-884A-4843-A8B7-19E4DE886C5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714" r="12704"/>
          <a:stretch/>
        </p:blipFill>
        <p:spPr bwMode="auto">
          <a:xfrm>
            <a:off x="4246323" y="3085111"/>
            <a:ext cx="568303" cy="742077"/>
          </a:xfrm>
          <a:prstGeom prst="rect">
            <a:avLst/>
          </a:prstGeom>
        </p:spPr>
      </p:pic>
      <p:sp>
        <p:nvSpPr>
          <p:cNvPr id="92" name="ZoneTexte 91">
            <a:extLst>
              <a:ext uri="{FF2B5EF4-FFF2-40B4-BE49-F238E27FC236}">
                <a16:creationId xmlns:a16="http://schemas.microsoft.com/office/drawing/2014/main" id="{986F6259-02E5-4358-9EEC-27AAB08AFECD}"/>
              </a:ext>
            </a:extLst>
          </p:cNvPr>
          <p:cNvSpPr txBox="1"/>
          <p:nvPr/>
        </p:nvSpPr>
        <p:spPr bwMode="auto">
          <a:xfrm>
            <a:off x="4192646" y="3797044"/>
            <a:ext cx="775643" cy="843821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fr-FR" sz="1200" dirty="0"/>
              <a:t>Lucien </a:t>
            </a:r>
            <a:r>
              <a:rPr lang="fr-FR" sz="1200" dirty="0" err="1"/>
              <a:t>Mutel</a:t>
            </a:r>
            <a:endParaRPr lang="fr-FR" sz="1200" dirty="0"/>
          </a:p>
          <a:p>
            <a:pPr>
              <a:defRPr/>
            </a:pPr>
            <a:r>
              <a:rPr lang="fr-FR" sz="1200" dirty="0"/>
              <a:t>T 1, 2, 3 et 4</a:t>
            </a:r>
            <a:endParaRPr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A4EC9C2-A790-4D7E-A2A1-BD193C25829D}"/>
              </a:ext>
            </a:extLst>
          </p:cNvPr>
          <p:cNvSpPr/>
          <p:nvPr/>
        </p:nvSpPr>
        <p:spPr>
          <a:xfrm>
            <a:off x="4284814" y="3076196"/>
            <a:ext cx="3673263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4522" lvl="1" indent="-189075">
              <a:buFont typeface="Arial"/>
              <a:buChar char="•"/>
              <a:defRPr/>
            </a:pP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Titre : Optimisation de l'épaisseur des laines végétales ignifugées pour des applications de confort intérieur acoustique et hygrothermique</a:t>
            </a:r>
          </a:p>
          <a:p>
            <a:pPr marL="684522" lvl="1" indent="-189075">
              <a:buFont typeface="Arial"/>
              <a:buChar char="•"/>
              <a:defRPr/>
            </a:pP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Type de financement : ENTPE DRI</a:t>
            </a:r>
          </a:p>
          <a:p>
            <a:pPr marL="693275" lvl="1" indent="-189075" algn="just">
              <a:buFont typeface="Arial"/>
              <a:buChar char="•"/>
              <a:defRPr/>
            </a:pP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Structures d’accueil : </a:t>
            </a:r>
            <a:r>
              <a:rPr lang="fr-FR" sz="1100" dirty="0" err="1">
                <a:solidFill>
                  <a:srgbClr val="5C73B2"/>
                </a:solidFill>
                <a:latin typeface="Marianne" panose="02000000000000000000" pitchFamily="50" charset="0"/>
              </a:rPr>
              <a:t>Cerema</a:t>
            </a: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 + ENTPE</a:t>
            </a:r>
          </a:p>
          <a:p>
            <a:pPr marL="693275" lvl="1" indent="-189075">
              <a:buFont typeface="Arial"/>
              <a:buChar char="•"/>
              <a:defRPr/>
            </a:pP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Encadrement : E. Gourdon (</a:t>
            </a:r>
            <a:r>
              <a:rPr lang="fr-FR" sz="1100" dirty="0" err="1">
                <a:solidFill>
                  <a:srgbClr val="5C73B2"/>
                </a:solidFill>
                <a:latin typeface="Marianne" panose="02000000000000000000" pitchFamily="50" charset="0"/>
              </a:rPr>
              <a:t>dir</a:t>
            </a: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. thèse), C. </a:t>
            </a:r>
            <a:r>
              <a:rPr lang="fr-FR" sz="1100" dirty="0" err="1">
                <a:solidFill>
                  <a:srgbClr val="5C73B2"/>
                </a:solidFill>
                <a:latin typeface="Marianne" panose="02000000000000000000" pitchFamily="50" charset="0"/>
              </a:rPr>
              <a:t>Piégay</a:t>
            </a: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 (</a:t>
            </a:r>
            <a:r>
              <a:rPr lang="fr-FR" sz="1100" dirty="0" err="1">
                <a:solidFill>
                  <a:srgbClr val="5C73B2"/>
                </a:solidFill>
                <a:latin typeface="Marianne" panose="02000000000000000000" pitchFamily="50" charset="0"/>
              </a:rPr>
              <a:t>co-dir</a:t>
            </a: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) et P. </a:t>
            </a:r>
            <a:r>
              <a:rPr lang="fr-FR" sz="1100" dirty="0" err="1">
                <a:solidFill>
                  <a:srgbClr val="5C73B2"/>
                </a:solidFill>
                <a:latin typeface="Marianne" panose="02000000000000000000" pitchFamily="50" charset="0"/>
              </a:rPr>
              <a:t>Glé</a:t>
            </a:r>
            <a:endParaRPr lang="fr-FR" sz="1100" dirty="0">
              <a:solidFill>
                <a:srgbClr val="5C73B2"/>
              </a:solidFill>
              <a:latin typeface="Marianne" panose="02000000000000000000" pitchFamily="50" charset="0"/>
            </a:endParaRPr>
          </a:p>
          <a:p>
            <a:pPr marL="693275" lvl="1" indent="-189075">
              <a:buFont typeface="Arial"/>
              <a:buChar char="•"/>
              <a:defRPr/>
            </a:pP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Dates : 01/10/23 au 31/12/26</a:t>
            </a:r>
            <a:endParaRPr lang="fr-FR" dirty="0">
              <a:latin typeface="Marianne" panose="02000000000000000000" pitchFamily="50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BACB904A-4897-4CCB-A3D2-996D9B6FB91B}"/>
              </a:ext>
            </a:extLst>
          </p:cNvPr>
          <p:cNvSpPr/>
          <p:nvPr/>
        </p:nvSpPr>
        <p:spPr>
          <a:xfrm>
            <a:off x="8161354" y="3044723"/>
            <a:ext cx="3803507" cy="1944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6" name="Image 95">
            <a:extLst>
              <a:ext uri="{FF2B5EF4-FFF2-40B4-BE49-F238E27FC236}">
                <a16:creationId xmlns:a16="http://schemas.microsoft.com/office/drawing/2014/main" id="{E71CCDA0-24E5-457F-ADA6-7365DB4B0D2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541" t="-1" r="6791" b="-5660"/>
          <a:stretch/>
        </p:blipFill>
        <p:spPr bwMode="auto">
          <a:xfrm>
            <a:off x="8173864" y="3113481"/>
            <a:ext cx="693630" cy="823334"/>
          </a:xfrm>
          <a:prstGeom prst="rect">
            <a:avLst/>
          </a:prstGeom>
        </p:spPr>
      </p:pic>
      <p:sp>
        <p:nvSpPr>
          <p:cNvPr id="97" name="ZoneTexte 96">
            <a:extLst>
              <a:ext uri="{FF2B5EF4-FFF2-40B4-BE49-F238E27FC236}">
                <a16:creationId xmlns:a16="http://schemas.microsoft.com/office/drawing/2014/main" id="{59E3426A-F1CB-4B07-990B-F6CB57F07689}"/>
              </a:ext>
            </a:extLst>
          </p:cNvPr>
          <p:cNvSpPr txBox="1"/>
          <p:nvPr/>
        </p:nvSpPr>
        <p:spPr bwMode="auto">
          <a:xfrm>
            <a:off x="8161353" y="3848202"/>
            <a:ext cx="706141" cy="843821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fr-FR" sz="1200" dirty="0"/>
              <a:t>Alexia Peltier</a:t>
            </a:r>
          </a:p>
          <a:p>
            <a:pPr>
              <a:defRPr/>
            </a:pPr>
            <a:r>
              <a:rPr lang="fr-FR" sz="1200" dirty="0"/>
              <a:t>T 1,2, 3 et 4</a:t>
            </a:r>
            <a:endParaRPr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1FA861D6-272E-42A6-B70D-8E0B3B0A261B}"/>
              </a:ext>
            </a:extLst>
          </p:cNvPr>
          <p:cNvSpPr/>
          <p:nvPr/>
        </p:nvSpPr>
        <p:spPr>
          <a:xfrm>
            <a:off x="8351142" y="3076196"/>
            <a:ext cx="361371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4522" lvl="1" indent="-189075">
              <a:buFont typeface="Arial"/>
              <a:buChar char="•"/>
              <a:defRPr/>
            </a:pP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Titre : Optimisation des performances acoustiques de panneaux de laines végétales isolants ignifugés à empreinte carbone réduite</a:t>
            </a:r>
          </a:p>
          <a:p>
            <a:pPr marL="684522" lvl="1" indent="-189075">
              <a:buFont typeface="Arial"/>
              <a:buChar char="•"/>
              <a:defRPr/>
            </a:pP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Type de financement : : ENTPE DRI</a:t>
            </a:r>
          </a:p>
          <a:p>
            <a:pPr marL="693275" lvl="1" indent="-189075" algn="just">
              <a:buFont typeface="Arial"/>
              <a:buChar char="•"/>
              <a:defRPr/>
            </a:pP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Structures d’accueil : </a:t>
            </a:r>
            <a:r>
              <a:rPr lang="fr-FR" sz="1100" dirty="0" err="1">
                <a:solidFill>
                  <a:srgbClr val="5C73B2"/>
                </a:solidFill>
                <a:latin typeface="Marianne" panose="02000000000000000000" pitchFamily="50" charset="0"/>
              </a:rPr>
              <a:t>Cerema</a:t>
            </a: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 + ENTPE</a:t>
            </a:r>
          </a:p>
          <a:p>
            <a:pPr marL="693275" lvl="1" indent="-189075">
              <a:buFont typeface="Arial"/>
              <a:buChar char="•"/>
              <a:defRPr/>
            </a:pP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Encadrement : E. Gourdon (</a:t>
            </a:r>
            <a:r>
              <a:rPr lang="fr-FR" sz="1100" dirty="0" err="1">
                <a:solidFill>
                  <a:srgbClr val="5C73B2"/>
                </a:solidFill>
                <a:latin typeface="Marianne" panose="02000000000000000000" pitchFamily="50" charset="0"/>
              </a:rPr>
              <a:t>dir</a:t>
            </a: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. thèse), C. </a:t>
            </a:r>
            <a:r>
              <a:rPr lang="fr-FR" sz="1100" dirty="0" err="1">
                <a:solidFill>
                  <a:srgbClr val="5C73B2"/>
                </a:solidFill>
                <a:latin typeface="Marianne" panose="02000000000000000000" pitchFamily="50" charset="0"/>
              </a:rPr>
              <a:t>Piégay</a:t>
            </a: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 (</a:t>
            </a:r>
            <a:r>
              <a:rPr lang="fr-FR" sz="1100" dirty="0" err="1">
                <a:solidFill>
                  <a:srgbClr val="5C73B2"/>
                </a:solidFill>
                <a:latin typeface="Marianne" panose="02000000000000000000" pitchFamily="50" charset="0"/>
              </a:rPr>
              <a:t>co-dir</a:t>
            </a: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), P. </a:t>
            </a:r>
            <a:r>
              <a:rPr lang="fr-FR" sz="1100" dirty="0" err="1">
                <a:solidFill>
                  <a:srgbClr val="5C73B2"/>
                </a:solidFill>
                <a:latin typeface="Marianne" panose="02000000000000000000" pitchFamily="50" charset="0"/>
              </a:rPr>
              <a:t>Glé</a:t>
            </a: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 (UMRAE) et </a:t>
            </a:r>
            <a:r>
              <a:rPr lang="fr-FR" sz="1100" dirty="0" err="1">
                <a:solidFill>
                  <a:srgbClr val="5C73B2"/>
                </a:solidFill>
                <a:latin typeface="Marianne" panose="02000000000000000000" pitchFamily="50" charset="0"/>
              </a:rPr>
              <a:t>T.Lecompte</a:t>
            </a: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 (IRDL)</a:t>
            </a:r>
          </a:p>
          <a:p>
            <a:pPr marL="693275" lvl="1" indent="-189075">
              <a:buFont typeface="Arial"/>
              <a:buChar char="•"/>
              <a:defRPr/>
            </a:pPr>
            <a:r>
              <a:rPr lang="fr-FR" sz="1100" dirty="0">
                <a:solidFill>
                  <a:srgbClr val="5C73B2"/>
                </a:solidFill>
                <a:latin typeface="Marianne" panose="02000000000000000000" pitchFamily="50" charset="0"/>
              </a:rPr>
              <a:t>Dates : 01/10/25 au 28/02/29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9ED48C5-9A72-455B-B484-68B38A480471}"/>
              </a:ext>
            </a:extLst>
          </p:cNvPr>
          <p:cNvGrpSpPr/>
          <p:nvPr/>
        </p:nvGrpSpPr>
        <p:grpSpPr>
          <a:xfrm>
            <a:off x="8054696" y="0"/>
            <a:ext cx="2019600" cy="298421"/>
            <a:chOff x="0" y="-1"/>
            <a:chExt cx="2448000" cy="276999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D11250AE-AC00-411D-A0C7-AA5C37300D4D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2515A1F-3609-4F6A-8242-03B80C39A41F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Polydispersité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AE21C6C-2ABD-45FE-9D3E-08535E2DF6D0}"/>
              </a:ext>
            </a:extLst>
          </p:cNvPr>
          <p:cNvGrpSpPr/>
          <p:nvPr/>
        </p:nvGrpSpPr>
        <p:grpSpPr>
          <a:xfrm>
            <a:off x="10069642" y="0"/>
            <a:ext cx="2122358" cy="298421"/>
            <a:chOff x="0" y="-1"/>
            <a:chExt cx="2448000" cy="276999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7217598-AD37-4615-8CA6-320C94CD6BB0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677464E-2C99-4377-833B-928621166520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Liens &amp; Publications</a:t>
              </a:r>
            </a:p>
          </p:txBody>
        </p:sp>
      </p:grpSp>
      <p:grpSp>
        <p:nvGrpSpPr>
          <p:cNvPr id="105" name="Group 95">
            <a:extLst>
              <a:ext uri="{FF2B5EF4-FFF2-40B4-BE49-F238E27FC236}">
                <a16:creationId xmlns:a16="http://schemas.microsoft.com/office/drawing/2014/main" id="{4EFA6116-FEF8-4471-BEDE-DBF986F9927F}"/>
              </a:ext>
            </a:extLst>
          </p:cNvPr>
          <p:cNvGrpSpPr/>
          <p:nvPr/>
        </p:nvGrpSpPr>
        <p:grpSpPr>
          <a:xfrm>
            <a:off x="6051925" y="-580"/>
            <a:ext cx="2019600" cy="298421"/>
            <a:chOff x="0" y="-1"/>
            <a:chExt cx="2448000" cy="276999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A8B4E0A3-528C-4C88-927C-8E3C9B839E85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97">
              <a:extLst>
                <a:ext uri="{FF2B5EF4-FFF2-40B4-BE49-F238E27FC236}">
                  <a16:creationId xmlns:a16="http://schemas.microsoft.com/office/drawing/2014/main" id="{29CE555D-C822-4916-ABAF-942DD6CD475C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</a:rPr>
                <a:t>Impact du </a:t>
              </a:r>
              <a:r>
                <a:rPr lang="en-US" sz="1200" dirty="0" err="1">
                  <a:solidFill>
                    <a:schemeClr val="bg1"/>
                  </a:solidFill>
                </a:rPr>
                <a:t>traitement</a:t>
              </a:r>
              <a:r>
                <a:rPr lang="en-US" sz="1200" dirty="0">
                  <a:solidFill>
                    <a:schemeClr val="bg1"/>
                  </a:solidFill>
                </a:rPr>
                <a:t> feu</a:t>
              </a:r>
            </a:p>
          </p:txBody>
        </p:sp>
      </p:grpSp>
      <p:grpSp>
        <p:nvGrpSpPr>
          <p:cNvPr id="122" name="Group 92">
            <a:extLst>
              <a:ext uri="{FF2B5EF4-FFF2-40B4-BE49-F238E27FC236}">
                <a16:creationId xmlns:a16="http://schemas.microsoft.com/office/drawing/2014/main" id="{F59D9381-31A1-45B4-B1B6-A25C3AA993F7}"/>
              </a:ext>
            </a:extLst>
          </p:cNvPr>
          <p:cNvGrpSpPr/>
          <p:nvPr/>
        </p:nvGrpSpPr>
        <p:grpSpPr>
          <a:xfrm>
            <a:off x="4039200" y="0"/>
            <a:ext cx="2019600" cy="298421"/>
            <a:chOff x="0" y="-1"/>
            <a:chExt cx="2448000" cy="276999"/>
          </a:xfrm>
          <a:solidFill>
            <a:schemeClr val="bg1"/>
          </a:solidFill>
        </p:grpSpPr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9C4CA63E-4556-4FCD-8F7D-AAA1F5AC28CE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24" name="TextBox 94">
              <a:extLst>
                <a:ext uri="{FF2B5EF4-FFF2-40B4-BE49-F238E27FC236}">
                  <a16:creationId xmlns:a16="http://schemas.microsoft.com/office/drawing/2014/main" id="{EADCC597-0BA9-488D-A5E7-3BDA2A04A36C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/>
                  </a:solidFill>
                </a:rPr>
                <a:t>Démarche et </a:t>
              </a:r>
              <a:r>
                <a:rPr lang="en-US" sz="1200" dirty="0" err="1">
                  <a:solidFill>
                    <a:schemeClr val="accent1"/>
                  </a:solidFill>
                </a:rPr>
                <a:t>partenaires</a:t>
              </a:r>
              <a:endParaRPr lang="en-US" sz="12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25" name="Group 8">
            <a:extLst>
              <a:ext uri="{FF2B5EF4-FFF2-40B4-BE49-F238E27FC236}">
                <a16:creationId xmlns:a16="http://schemas.microsoft.com/office/drawing/2014/main" id="{D0563970-3589-4C2C-9431-649F40C84ACD}"/>
              </a:ext>
            </a:extLst>
          </p:cNvPr>
          <p:cNvGrpSpPr/>
          <p:nvPr/>
        </p:nvGrpSpPr>
        <p:grpSpPr>
          <a:xfrm>
            <a:off x="0" y="-1"/>
            <a:ext cx="2019600" cy="298419"/>
            <a:chOff x="0" y="-1"/>
            <a:chExt cx="2448000" cy="276999"/>
          </a:xfrm>
          <a:solidFill>
            <a:schemeClr val="accent1"/>
          </a:solidFill>
        </p:grpSpPr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767EA11A-0328-4184-953D-E54AF220B765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7" name="TextBox 4">
              <a:extLst>
                <a:ext uri="{FF2B5EF4-FFF2-40B4-BE49-F238E27FC236}">
                  <a16:creationId xmlns:a16="http://schemas.microsoft.com/office/drawing/2014/main" id="{CA14541B-BFE8-4C05-B52B-EBA0413AFF70}"/>
                </a:ext>
              </a:extLst>
            </p:cNvPr>
            <p:cNvSpPr txBox="1"/>
            <p:nvPr/>
          </p:nvSpPr>
          <p:spPr>
            <a:xfrm>
              <a:off x="0" y="0"/>
              <a:ext cx="2448000" cy="25711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Contexte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8" name="Group 41">
            <a:extLst>
              <a:ext uri="{FF2B5EF4-FFF2-40B4-BE49-F238E27FC236}">
                <a16:creationId xmlns:a16="http://schemas.microsoft.com/office/drawing/2014/main" id="{AD3F1E22-5265-489B-A97A-60124B3DD1AF}"/>
              </a:ext>
            </a:extLst>
          </p:cNvPr>
          <p:cNvGrpSpPr/>
          <p:nvPr/>
        </p:nvGrpSpPr>
        <p:grpSpPr>
          <a:xfrm>
            <a:off x="2019600" y="-2"/>
            <a:ext cx="2019600" cy="298421"/>
            <a:chOff x="0" y="-1"/>
            <a:chExt cx="2448000" cy="276999"/>
          </a:xfrm>
          <a:solidFill>
            <a:schemeClr val="accent1"/>
          </a:solidFill>
        </p:grpSpPr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6B5DB61D-038D-4CCA-B861-764F7FA76378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0" name="TextBox 47">
              <a:extLst>
                <a:ext uri="{FF2B5EF4-FFF2-40B4-BE49-F238E27FC236}">
                  <a16:creationId xmlns:a16="http://schemas.microsoft.com/office/drawing/2014/main" id="{A4302A9D-C471-4755-995E-103B429E38BA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Verrous</a:t>
              </a:r>
              <a:r>
                <a:rPr lang="en-US" sz="1200" dirty="0">
                  <a:solidFill>
                    <a:schemeClr val="bg1"/>
                  </a:solidFill>
                </a:rPr>
                <a:t> et </a:t>
              </a:r>
              <a:r>
                <a:rPr lang="en-US" sz="1200" dirty="0" err="1">
                  <a:solidFill>
                    <a:schemeClr val="bg1"/>
                  </a:solidFill>
                </a:rPr>
                <a:t>Objectifs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3116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Espace réservé du contenu 1"/>
          <p:cNvSpPr>
            <a:spLocks noGrp="1"/>
          </p:cNvSpPr>
          <p:nvPr>
            <p:ph idx="1"/>
          </p:nvPr>
        </p:nvSpPr>
        <p:spPr bwMode="auto">
          <a:xfrm>
            <a:off x="185919" y="478292"/>
            <a:ext cx="4037873" cy="456337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/>
          <a:p>
            <a:pPr marL="0" indent="0">
              <a:buNone/>
              <a:defRPr/>
            </a:pPr>
            <a:r>
              <a:rPr lang="fr-FR" sz="2000" b="1" dirty="0"/>
              <a:t>Traitement d’ignifugation retenu</a:t>
            </a:r>
            <a:endParaRPr sz="3200" b="1" dirty="0"/>
          </a:p>
        </p:txBody>
      </p:sp>
      <p:sp>
        <p:nvSpPr>
          <p:cNvPr id="21" name="Espace réservé du numéro de diapositive 5"/>
          <p:cNvSpPr txBox="1">
            <a:spLocks/>
          </p:cNvSpPr>
          <p:nvPr/>
        </p:nvSpPr>
        <p:spPr>
          <a:xfrm>
            <a:off x="10924357" y="6126162"/>
            <a:ext cx="1161826" cy="5871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6</a:t>
            </a:r>
          </a:p>
        </p:txBody>
      </p:sp>
      <p:sp>
        <p:nvSpPr>
          <p:cNvPr id="88" name="ZoneTexte 1592368457"/>
          <p:cNvSpPr txBox="1"/>
          <p:nvPr/>
        </p:nvSpPr>
        <p:spPr bwMode="auto">
          <a:xfrm>
            <a:off x="4835861" y="503167"/>
            <a:ext cx="6791512" cy="405432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fr-FR" sz="2000" b="1" dirty="0">
                <a:solidFill>
                  <a:schemeClr val="accent2"/>
                </a:solidFill>
              </a:rPr>
              <a:t>Mécanisme de l’ignifugation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30575" y="589427"/>
            <a:ext cx="26086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0070C0"/>
                </a:solidFill>
                <a:latin typeface="Calibri" panose="020F0502020204030204" pitchFamily="34" charset="0"/>
                <a:ea typeface="MS Mincho"/>
              </a:rPr>
              <a:t>[</a:t>
            </a:r>
            <a:r>
              <a:rPr lang="en-GB" sz="1400" dirty="0" err="1">
                <a:solidFill>
                  <a:srgbClr val="0070C0"/>
                </a:solidFill>
                <a:latin typeface="Calibri" panose="020F0502020204030204" pitchFamily="34" charset="0"/>
                <a:ea typeface="MS Mincho"/>
              </a:rPr>
              <a:t>Schatzmayr</a:t>
            </a:r>
            <a:r>
              <a:rPr lang="en-GB" sz="1400" dirty="0">
                <a:solidFill>
                  <a:srgbClr val="0070C0"/>
                </a:solidFill>
                <a:latin typeface="Calibri" panose="020F0502020204030204" pitchFamily="34" charset="0"/>
                <a:ea typeface="MS Mincho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Calibri" panose="020F0502020204030204" pitchFamily="34" charset="0"/>
                <a:ea typeface="MS Mincho"/>
              </a:rPr>
              <a:t>Welp</a:t>
            </a:r>
            <a:r>
              <a:rPr lang="en-GB" sz="1400" dirty="0">
                <a:solidFill>
                  <a:srgbClr val="0070C0"/>
                </a:solidFill>
                <a:latin typeface="Calibri" panose="020F0502020204030204" pitchFamily="34" charset="0"/>
                <a:ea typeface="MS Mincho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Calibri" panose="020F0502020204030204" pitchFamily="34" charset="0"/>
                <a:ea typeface="MS Mincho"/>
              </a:rPr>
              <a:t>Sá</a:t>
            </a:r>
            <a:r>
              <a:rPr lang="en-GB" sz="1400" dirty="0">
                <a:solidFill>
                  <a:srgbClr val="0070C0"/>
                </a:solidFill>
                <a:latin typeface="Calibri" panose="020F0502020204030204" pitchFamily="34" charset="0"/>
                <a:ea typeface="MS Mincho"/>
              </a:rPr>
              <a:t> et al. 2025] </a:t>
            </a:r>
            <a:endParaRPr lang="fr-FR" sz="1400" dirty="0">
              <a:solidFill>
                <a:srgbClr val="0070C0"/>
              </a:solidFill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85919" y="1114506"/>
            <a:ext cx="4278081" cy="1830753"/>
          </a:xfrm>
          <a:prstGeom prst="rect">
            <a:avLst/>
          </a:prstGeom>
        </p:spPr>
      </p:pic>
      <p:cxnSp>
        <p:nvCxnSpPr>
          <p:cNvPr id="28" name="Connecteur droit 27"/>
          <p:cNvCxnSpPr/>
          <p:nvPr/>
        </p:nvCxnSpPr>
        <p:spPr>
          <a:xfrm>
            <a:off x="4799856" y="1596631"/>
            <a:ext cx="0" cy="154349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861" y="847462"/>
            <a:ext cx="5112568" cy="2552709"/>
          </a:xfrm>
          <a:prstGeom prst="rect">
            <a:avLst/>
          </a:prstGeom>
        </p:spPr>
      </p:pic>
      <p:pic>
        <p:nvPicPr>
          <p:cNvPr id="32" name="Image 4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5399977">
            <a:off x="10261964" y="1130700"/>
            <a:ext cx="1390599" cy="1775234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A7BBDC53-2B2E-4E63-AF37-1310C8E158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316" y="6252714"/>
            <a:ext cx="1594006" cy="561698"/>
          </a:xfrm>
          <a:prstGeom prst="rect">
            <a:avLst/>
          </a:prstGeom>
        </p:spPr>
      </p:pic>
      <p:sp>
        <p:nvSpPr>
          <p:cNvPr id="63" name="ZoneTexte 1592368457">
            <a:extLst>
              <a:ext uri="{FF2B5EF4-FFF2-40B4-BE49-F238E27FC236}">
                <a16:creationId xmlns:a16="http://schemas.microsoft.com/office/drawing/2014/main" id="{67D65A2B-460C-48C5-AF26-35B0F0FEB710}"/>
              </a:ext>
            </a:extLst>
          </p:cNvPr>
          <p:cNvSpPr txBox="1"/>
          <p:nvPr/>
        </p:nvSpPr>
        <p:spPr bwMode="auto">
          <a:xfrm>
            <a:off x="263353" y="3507585"/>
            <a:ext cx="3096344" cy="40515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fr-FR" sz="2000" b="1" dirty="0">
                <a:solidFill>
                  <a:schemeClr val="accent2"/>
                </a:solidFill>
              </a:rPr>
              <a:t>Essais physico-chimiques</a:t>
            </a:r>
            <a:endParaRPr sz="2000" b="1" dirty="0">
              <a:solidFill>
                <a:schemeClr val="accent2"/>
              </a:solidFill>
            </a:endParaRPr>
          </a:p>
        </p:txBody>
      </p:sp>
      <p:graphicFrame>
        <p:nvGraphicFramePr>
          <p:cNvPr id="65" name="Tableau 64">
            <a:extLst>
              <a:ext uri="{FF2B5EF4-FFF2-40B4-BE49-F238E27FC236}">
                <a16:creationId xmlns:a16="http://schemas.microsoft.com/office/drawing/2014/main" id="{73BD1ABE-A088-443B-A74B-2539348F4C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261725"/>
              </p:ext>
            </p:extLst>
          </p:nvPr>
        </p:nvGraphicFramePr>
        <p:xfrm>
          <a:off x="345023" y="3992529"/>
          <a:ext cx="2847202" cy="1437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3601">
                  <a:extLst>
                    <a:ext uri="{9D8B030D-6E8A-4147-A177-3AD203B41FA5}">
                      <a16:colId xmlns:a16="http://schemas.microsoft.com/office/drawing/2014/main" val="3274832691"/>
                    </a:ext>
                  </a:extLst>
                </a:gridCol>
                <a:gridCol w="1423601">
                  <a:extLst>
                    <a:ext uri="{9D8B030D-6E8A-4147-A177-3AD203B41FA5}">
                      <a16:colId xmlns:a16="http://schemas.microsoft.com/office/drawing/2014/main" val="3871891330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ICP-AES</a:t>
                      </a:r>
                      <a:endParaRPr lang="fr-FR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071016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Ech</a:t>
                      </a:r>
                      <a:r>
                        <a:rPr lang="fr-F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Teneur en</a:t>
                      </a:r>
                      <a:r>
                        <a:rPr lang="fr-FR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phosphore</a:t>
                      </a:r>
                      <a:endParaRPr lang="fr-FR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78748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Ref</a:t>
                      </a:r>
                      <a:endParaRPr lang="fr-FR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0,04%</a:t>
                      </a:r>
                      <a:r>
                        <a:rPr lang="fr-FR" sz="1400" u="none" strike="noStrike" dirty="0">
                          <a:effectLst/>
                          <a:latin typeface="+mn-lt"/>
                        </a:rPr>
                        <a:t> ± </a:t>
                      </a:r>
                      <a:r>
                        <a:rPr lang="fr-FR" sz="14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0,00%</a:t>
                      </a:r>
                      <a:endParaRPr lang="fr-FR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51271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0,64%</a:t>
                      </a:r>
                      <a:r>
                        <a:rPr lang="fr-FR" sz="1400" u="none" strike="noStrike" dirty="0">
                          <a:effectLst/>
                          <a:latin typeface="+mn-lt"/>
                        </a:rPr>
                        <a:t> ± </a:t>
                      </a:r>
                      <a:r>
                        <a:rPr lang="fr-FR" sz="14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0,01%</a:t>
                      </a:r>
                      <a:endParaRPr lang="fr-FR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52704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0,74%</a:t>
                      </a:r>
                      <a:r>
                        <a:rPr lang="fr-FR" sz="1400" u="none" strike="noStrike" dirty="0">
                          <a:effectLst/>
                          <a:latin typeface="+mn-lt"/>
                        </a:rPr>
                        <a:t> ± </a:t>
                      </a:r>
                      <a:r>
                        <a:rPr lang="fr-FR" sz="14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0,01%</a:t>
                      </a:r>
                      <a:endParaRPr lang="fr-FR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33982"/>
                  </a:ext>
                </a:extLst>
              </a:tr>
            </a:tbl>
          </a:graphicData>
        </a:graphic>
      </p:graphicFrame>
      <p:sp>
        <p:nvSpPr>
          <p:cNvPr id="66" name="Rectangle 65">
            <a:extLst>
              <a:ext uri="{FF2B5EF4-FFF2-40B4-BE49-F238E27FC236}">
                <a16:creationId xmlns:a16="http://schemas.microsoft.com/office/drawing/2014/main" id="{8B34ED45-8A3C-4B27-AD02-B6F4AFD05BDF}"/>
              </a:ext>
            </a:extLst>
          </p:cNvPr>
          <p:cNvSpPr/>
          <p:nvPr/>
        </p:nvSpPr>
        <p:spPr>
          <a:xfrm>
            <a:off x="227981" y="5554189"/>
            <a:ext cx="4607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>
              <a:buFont typeface="Arial"/>
              <a:buChar char="•"/>
              <a:defRPr/>
            </a:pPr>
            <a:r>
              <a:rPr lang="fr-FR" sz="1400" dirty="0">
                <a:solidFill>
                  <a:schemeClr val="accent1"/>
                </a:solidFill>
              </a:rPr>
              <a:t>Confirmation du greffage du phosphore </a:t>
            </a:r>
          </a:p>
          <a:p>
            <a:pPr marL="265113" indent="-265113">
              <a:buFont typeface="Arial"/>
              <a:buChar char="•"/>
              <a:defRPr/>
            </a:pP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68" name="ZoneTexte 1592368457">
            <a:extLst>
              <a:ext uri="{FF2B5EF4-FFF2-40B4-BE49-F238E27FC236}">
                <a16:creationId xmlns:a16="http://schemas.microsoft.com/office/drawing/2014/main" id="{E5B73F18-9E41-4B90-A296-B136F9D5717D}"/>
              </a:ext>
            </a:extLst>
          </p:cNvPr>
          <p:cNvSpPr txBox="1"/>
          <p:nvPr/>
        </p:nvSpPr>
        <p:spPr bwMode="auto">
          <a:xfrm>
            <a:off x="4799856" y="3677683"/>
            <a:ext cx="1656184" cy="405432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fr-FR" sz="2000" b="1" dirty="0">
                <a:solidFill>
                  <a:schemeClr val="accent2"/>
                </a:solidFill>
              </a:rPr>
              <a:t>Essais feu</a:t>
            </a:r>
            <a:endParaRPr sz="2000" b="1" dirty="0">
              <a:solidFill>
                <a:schemeClr val="accent2"/>
              </a:solidFill>
            </a:endParaRPr>
          </a:p>
        </p:txBody>
      </p:sp>
      <p:graphicFrame>
        <p:nvGraphicFramePr>
          <p:cNvPr id="78" name="Tableau 77">
            <a:extLst>
              <a:ext uri="{FF2B5EF4-FFF2-40B4-BE49-F238E27FC236}">
                <a16:creationId xmlns:a16="http://schemas.microsoft.com/office/drawing/2014/main" id="{3A079C67-2976-4A7F-BF45-53C9FA08B1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182849"/>
              </p:ext>
            </p:extLst>
          </p:nvPr>
        </p:nvGraphicFramePr>
        <p:xfrm>
          <a:off x="7764411" y="4083115"/>
          <a:ext cx="4321772" cy="1437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0443">
                  <a:extLst>
                    <a:ext uri="{9D8B030D-6E8A-4147-A177-3AD203B41FA5}">
                      <a16:colId xmlns:a16="http://schemas.microsoft.com/office/drawing/2014/main" val="180916861"/>
                    </a:ext>
                  </a:extLst>
                </a:gridCol>
                <a:gridCol w="1080443">
                  <a:extLst>
                    <a:ext uri="{9D8B030D-6E8A-4147-A177-3AD203B41FA5}">
                      <a16:colId xmlns:a16="http://schemas.microsoft.com/office/drawing/2014/main" val="2881258015"/>
                    </a:ext>
                  </a:extLst>
                </a:gridCol>
                <a:gridCol w="1080443">
                  <a:extLst>
                    <a:ext uri="{9D8B030D-6E8A-4147-A177-3AD203B41FA5}">
                      <a16:colId xmlns:a16="http://schemas.microsoft.com/office/drawing/2014/main" val="2887839053"/>
                    </a:ext>
                  </a:extLst>
                </a:gridCol>
                <a:gridCol w="1080443">
                  <a:extLst>
                    <a:ext uri="{9D8B030D-6E8A-4147-A177-3AD203B41FA5}">
                      <a16:colId xmlns:a16="http://schemas.microsoft.com/office/drawing/2014/main" val="3882551098"/>
                    </a:ext>
                  </a:extLst>
                </a:gridCol>
              </a:tblGrid>
              <a:tr h="46484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Cone</a:t>
                      </a:r>
                      <a:r>
                        <a:rPr lang="fr-FR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fr-FR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Calorimeter</a:t>
                      </a:r>
                      <a:endParaRPr lang="fr-FR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97012464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Ech</a:t>
                      </a:r>
                      <a:r>
                        <a:rPr lang="fr-F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Peak HRR (kW/m²)</a:t>
                      </a:r>
                      <a:endParaRPr lang="fr-FR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THR (MJ/m²)</a:t>
                      </a:r>
                      <a:endParaRPr lang="fr-FR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Average</a:t>
                      </a:r>
                      <a:r>
                        <a:rPr lang="fr-FR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HRR (kW/m²)</a:t>
                      </a:r>
                      <a:endParaRPr lang="fr-FR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54914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Ref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u="none" strike="noStrike" dirty="0">
                          <a:effectLst/>
                          <a:latin typeface="+mn-lt"/>
                        </a:rPr>
                        <a:t>184,5 ± 3,8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u="none" strike="noStrike" dirty="0">
                          <a:effectLst/>
                          <a:latin typeface="+mn-lt"/>
                        </a:rPr>
                        <a:t>25,7 ± 1,5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u="none" strike="noStrike" dirty="0">
                          <a:effectLst/>
                          <a:latin typeface="+mn-lt"/>
                        </a:rPr>
                        <a:t>75,4 ± 3,8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08207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u="none" strike="noStrike" dirty="0">
                          <a:effectLst/>
                          <a:latin typeface="+mn-lt"/>
                        </a:rPr>
                        <a:t>117,0 ± 23,5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u="none" strike="noStrike" dirty="0">
                          <a:effectLst/>
                          <a:latin typeface="+mn-lt"/>
                        </a:rPr>
                        <a:t>18,7 ± 2,0 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u="none" strike="noStrike" dirty="0">
                          <a:effectLst/>
                          <a:latin typeface="+mn-lt"/>
                        </a:rPr>
                        <a:t>52,2 ± 2,5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5698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u="none" strike="noStrike" dirty="0">
                          <a:effectLst/>
                          <a:latin typeface="+mn-lt"/>
                        </a:rPr>
                        <a:t>87,1 ± 28,5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u="none" strike="noStrike" dirty="0">
                          <a:effectLst/>
                          <a:latin typeface="+mn-lt"/>
                        </a:rPr>
                        <a:t>15,3 ± 1,4 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u="none" strike="noStrike" dirty="0">
                          <a:effectLst/>
                          <a:latin typeface="+mn-lt"/>
                        </a:rPr>
                        <a:t>37,1 ± 5,0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231354"/>
                  </a:ext>
                </a:extLst>
              </a:tr>
            </a:tbl>
          </a:graphicData>
        </a:graphic>
      </p:graphicFrame>
      <p:sp>
        <p:nvSpPr>
          <p:cNvPr id="80" name="Rectangle 79">
            <a:extLst>
              <a:ext uri="{FF2B5EF4-FFF2-40B4-BE49-F238E27FC236}">
                <a16:creationId xmlns:a16="http://schemas.microsoft.com/office/drawing/2014/main" id="{49F97127-8CAC-46A0-981A-6518B2CCA532}"/>
              </a:ext>
            </a:extLst>
          </p:cNvPr>
          <p:cNvSpPr/>
          <p:nvPr/>
        </p:nvSpPr>
        <p:spPr>
          <a:xfrm>
            <a:off x="4799856" y="6221859"/>
            <a:ext cx="64898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>
              <a:buFont typeface="Arial"/>
              <a:buChar char="•"/>
              <a:defRPr/>
            </a:pPr>
            <a:r>
              <a:rPr lang="fr-FR" sz="1400" dirty="0">
                <a:solidFill>
                  <a:schemeClr val="accent1"/>
                </a:solidFill>
              </a:rPr>
              <a:t>Réduction significative du pic de chaleur dégagé en raison de la formation de la couche de char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56B94C1-069A-4157-A2FB-E185C4B307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6000" y="4017323"/>
            <a:ext cx="3420516" cy="2254780"/>
          </a:xfrm>
          <a:prstGeom prst="rect">
            <a:avLst/>
          </a:prstGeom>
        </p:spPr>
      </p:pic>
      <p:grpSp>
        <p:nvGrpSpPr>
          <p:cNvPr id="83" name="Group 98">
            <a:extLst>
              <a:ext uri="{FF2B5EF4-FFF2-40B4-BE49-F238E27FC236}">
                <a16:creationId xmlns:a16="http://schemas.microsoft.com/office/drawing/2014/main" id="{3D960158-E429-4A95-BAD4-1806C44457E0}"/>
              </a:ext>
            </a:extLst>
          </p:cNvPr>
          <p:cNvGrpSpPr/>
          <p:nvPr/>
        </p:nvGrpSpPr>
        <p:grpSpPr>
          <a:xfrm>
            <a:off x="8054696" y="0"/>
            <a:ext cx="2019600" cy="298421"/>
            <a:chOff x="0" y="-1"/>
            <a:chExt cx="2448000" cy="276999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8CCFD547-DDE2-48AD-8124-666F7F3DC2AA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100">
              <a:extLst>
                <a:ext uri="{FF2B5EF4-FFF2-40B4-BE49-F238E27FC236}">
                  <a16:creationId xmlns:a16="http://schemas.microsoft.com/office/drawing/2014/main" id="{21ECB3A5-5272-45EF-9DFF-E2E99ECA23FC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Polydispersité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6" name="Group 101">
            <a:extLst>
              <a:ext uri="{FF2B5EF4-FFF2-40B4-BE49-F238E27FC236}">
                <a16:creationId xmlns:a16="http://schemas.microsoft.com/office/drawing/2014/main" id="{15ABA748-0A0F-417A-AA85-95B8A285F42C}"/>
              </a:ext>
            </a:extLst>
          </p:cNvPr>
          <p:cNvGrpSpPr/>
          <p:nvPr/>
        </p:nvGrpSpPr>
        <p:grpSpPr>
          <a:xfrm>
            <a:off x="10069642" y="0"/>
            <a:ext cx="2122358" cy="298421"/>
            <a:chOff x="0" y="-1"/>
            <a:chExt cx="2448000" cy="276999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E9983442-F6D7-4EFE-B817-A60F21A8B335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103">
              <a:extLst>
                <a:ext uri="{FF2B5EF4-FFF2-40B4-BE49-F238E27FC236}">
                  <a16:creationId xmlns:a16="http://schemas.microsoft.com/office/drawing/2014/main" id="{810F7EA2-2027-44A0-AD4E-1E19BE237ECD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Liens &amp; Publications</a:t>
              </a:r>
            </a:p>
          </p:txBody>
        </p:sp>
      </p:grpSp>
      <p:grpSp>
        <p:nvGrpSpPr>
          <p:cNvPr id="91" name="Group 95">
            <a:extLst>
              <a:ext uri="{FF2B5EF4-FFF2-40B4-BE49-F238E27FC236}">
                <a16:creationId xmlns:a16="http://schemas.microsoft.com/office/drawing/2014/main" id="{700E6840-D192-4770-BA92-DAD78EF0A2CE}"/>
              </a:ext>
            </a:extLst>
          </p:cNvPr>
          <p:cNvGrpSpPr/>
          <p:nvPr/>
        </p:nvGrpSpPr>
        <p:grpSpPr>
          <a:xfrm>
            <a:off x="6051925" y="-580"/>
            <a:ext cx="2019600" cy="298421"/>
            <a:chOff x="0" y="-1"/>
            <a:chExt cx="2448000" cy="276999"/>
          </a:xfrm>
          <a:solidFill>
            <a:schemeClr val="bg1"/>
          </a:solidFill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7BEDBDD9-2A41-4571-98FC-713792779735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93" name="TextBox 97">
              <a:extLst>
                <a:ext uri="{FF2B5EF4-FFF2-40B4-BE49-F238E27FC236}">
                  <a16:creationId xmlns:a16="http://schemas.microsoft.com/office/drawing/2014/main" id="{5D739104-E7E9-4FD8-BD54-F1FAD5C2EF69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200" dirty="0">
                  <a:solidFill>
                    <a:schemeClr val="accent1"/>
                  </a:solidFill>
                </a:rPr>
                <a:t>Impact du </a:t>
              </a:r>
              <a:r>
                <a:rPr lang="en-US" sz="1200" dirty="0" err="1">
                  <a:solidFill>
                    <a:schemeClr val="accent1"/>
                  </a:solidFill>
                </a:rPr>
                <a:t>traitement</a:t>
              </a:r>
              <a:r>
                <a:rPr lang="en-US" sz="1200" dirty="0">
                  <a:solidFill>
                    <a:schemeClr val="accent1"/>
                  </a:solidFill>
                </a:rPr>
                <a:t> feu</a:t>
              </a:r>
            </a:p>
          </p:txBody>
        </p:sp>
      </p:grpSp>
      <p:grpSp>
        <p:nvGrpSpPr>
          <p:cNvPr id="94" name="Group 92">
            <a:extLst>
              <a:ext uri="{FF2B5EF4-FFF2-40B4-BE49-F238E27FC236}">
                <a16:creationId xmlns:a16="http://schemas.microsoft.com/office/drawing/2014/main" id="{3858DB51-05DD-4DF3-9033-45694255A4B0}"/>
              </a:ext>
            </a:extLst>
          </p:cNvPr>
          <p:cNvGrpSpPr/>
          <p:nvPr/>
        </p:nvGrpSpPr>
        <p:grpSpPr>
          <a:xfrm>
            <a:off x="4039200" y="0"/>
            <a:ext cx="2019600" cy="298421"/>
            <a:chOff x="0" y="-1"/>
            <a:chExt cx="2448000" cy="276999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F5439B37-2A44-4A72-8E9A-5C375D8711BB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4">
              <a:extLst>
                <a:ext uri="{FF2B5EF4-FFF2-40B4-BE49-F238E27FC236}">
                  <a16:creationId xmlns:a16="http://schemas.microsoft.com/office/drawing/2014/main" id="{C28481B7-259E-435F-9009-6FC3404C8A35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Démarche et </a:t>
              </a:r>
              <a:r>
                <a:rPr lang="en-US" sz="1200" dirty="0" err="1">
                  <a:solidFill>
                    <a:schemeClr val="bg1"/>
                  </a:solidFill>
                </a:rPr>
                <a:t>partenaires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7" name="Group 8">
            <a:extLst>
              <a:ext uri="{FF2B5EF4-FFF2-40B4-BE49-F238E27FC236}">
                <a16:creationId xmlns:a16="http://schemas.microsoft.com/office/drawing/2014/main" id="{2D697AEC-859C-47E5-BB47-541C24DAD305}"/>
              </a:ext>
            </a:extLst>
          </p:cNvPr>
          <p:cNvGrpSpPr/>
          <p:nvPr/>
        </p:nvGrpSpPr>
        <p:grpSpPr>
          <a:xfrm>
            <a:off x="0" y="-1"/>
            <a:ext cx="2019600" cy="298419"/>
            <a:chOff x="0" y="-1"/>
            <a:chExt cx="2448000" cy="276999"/>
          </a:xfrm>
          <a:solidFill>
            <a:schemeClr val="accent1"/>
          </a:solidFill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A2766A6-D360-42F9-94E0-3119BFB7E66C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9" name="TextBox 4">
              <a:extLst>
                <a:ext uri="{FF2B5EF4-FFF2-40B4-BE49-F238E27FC236}">
                  <a16:creationId xmlns:a16="http://schemas.microsoft.com/office/drawing/2014/main" id="{BCCDB3CF-8AC1-4FB5-A7B1-FDF1E4C3493A}"/>
                </a:ext>
              </a:extLst>
            </p:cNvPr>
            <p:cNvSpPr txBox="1"/>
            <p:nvPr/>
          </p:nvSpPr>
          <p:spPr>
            <a:xfrm>
              <a:off x="0" y="0"/>
              <a:ext cx="2448000" cy="25711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Contexte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0" name="Group 41">
            <a:extLst>
              <a:ext uri="{FF2B5EF4-FFF2-40B4-BE49-F238E27FC236}">
                <a16:creationId xmlns:a16="http://schemas.microsoft.com/office/drawing/2014/main" id="{E5FB8A28-5862-4E34-A85D-EE6261BF19BA}"/>
              </a:ext>
            </a:extLst>
          </p:cNvPr>
          <p:cNvGrpSpPr/>
          <p:nvPr/>
        </p:nvGrpSpPr>
        <p:grpSpPr>
          <a:xfrm>
            <a:off x="2019600" y="-2"/>
            <a:ext cx="2019600" cy="298421"/>
            <a:chOff x="0" y="-1"/>
            <a:chExt cx="2448000" cy="276999"/>
          </a:xfrm>
          <a:solidFill>
            <a:schemeClr val="accent1"/>
          </a:solidFill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A96AC4E4-BF75-481E-88F7-2B7D1BA912C0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2" name="TextBox 47">
              <a:extLst>
                <a:ext uri="{FF2B5EF4-FFF2-40B4-BE49-F238E27FC236}">
                  <a16:creationId xmlns:a16="http://schemas.microsoft.com/office/drawing/2014/main" id="{E1655D47-8ADE-47A8-845C-EAE5B529DA03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Verrous</a:t>
              </a:r>
              <a:r>
                <a:rPr lang="en-US" sz="1200" dirty="0">
                  <a:solidFill>
                    <a:schemeClr val="bg1"/>
                  </a:solidFill>
                </a:rPr>
                <a:t> et </a:t>
              </a:r>
              <a:r>
                <a:rPr lang="en-US" sz="1200" dirty="0" err="1">
                  <a:solidFill>
                    <a:schemeClr val="bg1"/>
                  </a:solidFill>
                </a:rPr>
                <a:t>Objectifs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809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63" grpId="0"/>
      <p:bldP spid="66" grpId="0"/>
      <p:bldP spid="68" grpId="0"/>
      <p:bldP spid="8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C6A4A9E-078E-4A44-9D35-84EA8B903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514" y="5582767"/>
            <a:ext cx="7248128" cy="1164877"/>
          </a:xfrm>
          <a:prstGeom prst="rect">
            <a:avLst/>
          </a:prstGeom>
        </p:spPr>
      </p:pic>
      <p:sp>
        <p:nvSpPr>
          <p:cNvPr id="44" name="Espace réservé du contenu 1"/>
          <p:cNvSpPr>
            <a:spLocks noGrp="1"/>
          </p:cNvSpPr>
          <p:nvPr>
            <p:ph idx="1"/>
          </p:nvPr>
        </p:nvSpPr>
        <p:spPr bwMode="auto">
          <a:xfrm>
            <a:off x="209220" y="419026"/>
            <a:ext cx="11557414" cy="389952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0" indent="0">
              <a:buNone/>
              <a:defRPr/>
            </a:pPr>
            <a:r>
              <a:rPr lang="fr-FR" sz="2000" b="1" dirty="0"/>
              <a:t>Fabrication de panneaux de laines de chanvre</a:t>
            </a:r>
            <a:endParaRPr sz="3200" b="1" dirty="0"/>
          </a:p>
        </p:txBody>
      </p:sp>
      <p:sp>
        <p:nvSpPr>
          <p:cNvPr id="21" name="Espace réservé du numéro de diapositive 5"/>
          <p:cNvSpPr txBox="1">
            <a:spLocks/>
          </p:cNvSpPr>
          <p:nvPr/>
        </p:nvSpPr>
        <p:spPr>
          <a:xfrm>
            <a:off x="10924357" y="6126162"/>
            <a:ext cx="1161826" cy="5871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7</a:t>
            </a:r>
          </a:p>
        </p:txBody>
      </p:sp>
      <p:pic>
        <p:nvPicPr>
          <p:cNvPr id="58" name="Picture 14">
            <a:extLst>
              <a:ext uri="{FF2B5EF4-FFF2-40B4-BE49-F238E27FC236}">
                <a16:creationId xmlns:a16="http://schemas.microsoft.com/office/drawing/2014/main" id="{6C9BB5BE-8821-407B-8B9B-805289401A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24" y="2132856"/>
            <a:ext cx="1537448" cy="2049931"/>
          </a:xfrm>
          <a:prstGeom prst="rect">
            <a:avLst/>
          </a:prstGeom>
        </p:spPr>
      </p:pic>
      <p:pic>
        <p:nvPicPr>
          <p:cNvPr id="59" name="Picture 3">
            <a:extLst>
              <a:ext uri="{FF2B5EF4-FFF2-40B4-BE49-F238E27FC236}">
                <a16:creationId xmlns:a16="http://schemas.microsoft.com/office/drawing/2014/main" id="{7DF2C18B-4E59-41A1-A234-E8BC2654E3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603" y="941236"/>
            <a:ext cx="1542966" cy="2057288"/>
          </a:xfrm>
          <a:prstGeom prst="rect">
            <a:avLst/>
          </a:prstGeom>
        </p:spPr>
      </p:pic>
      <p:pic>
        <p:nvPicPr>
          <p:cNvPr id="61" name="Picture 6">
            <a:extLst>
              <a:ext uri="{FF2B5EF4-FFF2-40B4-BE49-F238E27FC236}">
                <a16:creationId xmlns:a16="http://schemas.microsoft.com/office/drawing/2014/main" id="{4A1100CC-8EEA-447D-9C21-5A3A01E487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717" y="940305"/>
            <a:ext cx="1544362" cy="2059149"/>
          </a:xfrm>
          <a:prstGeom prst="rect">
            <a:avLst/>
          </a:prstGeom>
        </p:spPr>
      </p:pic>
      <p:pic>
        <p:nvPicPr>
          <p:cNvPr id="62" name="Picture 6">
            <a:extLst>
              <a:ext uri="{FF2B5EF4-FFF2-40B4-BE49-F238E27FC236}">
                <a16:creationId xmlns:a16="http://schemas.microsoft.com/office/drawing/2014/main" id="{5A4F2913-F7BC-49E5-ADBA-DD24AE8FE7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32" y="2057552"/>
            <a:ext cx="1538844" cy="2051792"/>
          </a:xfrm>
          <a:prstGeom prst="rect">
            <a:avLst/>
          </a:prstGeom>
        </p:spPr>
      </p:pic>
      <p:sp>
        <p:nvSpPr>
          <p:cNvPr id="67" name="Flèche droite à entaille 66"/>
          <p:cNvSpPr/>
          <p:nvPr/>
        </p:nvSpPr>
        <p:spPr>
          <a:xfrm>
            <a:off x="1927460" y="3122402"/>
            <a:ext cx="347281" cy="32164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Flèche droite à entaille 68"/>
          <p:cNvSpPr/>
          <p:nvPr/>
        </p:nvSpPr>
        <p:spPr>
          <a:xfrm rot="19927065">
            <a:off x="4124226" y="2808653"/>
            <a:ext cx="347281" cy="32164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Flèche droite à entaille 70"/>
          <p:cNvSpPr/>
          <p:nvPr/>
        </p:nvSpPr>
        <p:spPr>
          <a:xfrm>
            <a:off x="8742602" y="853551"/>
            <a:ext cx="347281" cy="32164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CaixaDeTexto 58">
            <a:extLst>
              <a:ext uri="{FF2B5EF4-FFF2-40B4-BE49-F238E27FC236}">
                <a16:creationId xmlns:a16="http://schemas.microsoft.com/office/drawing/2014/main" id="{D00F0213-AF07-4E72-B866-8708D6FE4F8D}"/>
              </a:ext>
            </a:extLst>
          </p:cNvPr>
          <p:cNvSpPr txBox="1"/>
          <p:nvPr/>
        </p:nvSpPr>
        <p:spPr>
          <a:xfrm>
            <a:off x="33565" y="4190144"/>
            <a:ext cx="2036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Ouverture</a:t>
            </a:r>
            <a:r>
              <a:rPr lang="en-US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 des </a:t>
            </a:r>
            <a:r>
              <a:rPr lang="en-US" sz="1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fibres</a:t>
            </a:r>
            <a:endParaRPr lang="en-US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3" name="CaixaDeTexto 58">
            <a:extLst>
              <a:ext uri="{FF2B5EF4-FFF2-40B4-BE49-F238E27FC236}">
                <a16:creationId xmlns:a16="http://schemas.microsoft.com/office/drawing/2014/main" id="{D00F0213-AF07-4E72-B866-8708D6FE4F8D}"/>
              </a:ext>
            </a:extLst>
          </p:cNvPr>
          <p:cNvSpPr txBox="1"/>
          <p:nvPr/>
        </p:nvSpPr>
        <p:spPr>
          <a:xfrm>
            <a:off x="2201072" y="2990838"/>
            <a:ext cx="2036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Mélange avec </a:t>
            </a:r>
            <a:r>
              <a:rPr lang="en-US" sz="1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fibres</a:t>
            </a:r>
            <a:r>
              <a:rPr lang="en-US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bicomposantes</a:t>
            </a:r>
            <a:endParaRPr lang="en-US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4" name="CaixaDeTexto 58">
            <a:extLst>
              <a:ext uri="{FF2B5EF4-FFF2-40B4-BE49-F238E27FC236}">
                <a16:creationId xmlns:a16="http://schemas.microsoft.com/office/drawing/2014/main" id="{D00F0213-AF07-4E72-B866-8708D6FE4F8D}"/>
              </a:ext>
            </a:extLst>
          </p:cNvPr>
          <p:cNvSpPr txBox="1"/>
          <p:nvPr/>
        </p:nvSpPr>
        <p:spPr>
          <a:xfrm>
            <a:off x="4368597" y="3029988"/>
            <a:ext cx="2036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Réalisation</a:t>
            </a:r>
            <a:r>
              <a:rPr lang="en-US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 des </a:t>
            </a:r>
            <a:r>
              <a:rPr lang="en-US" sz="1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panneaux</a:t>
            </a:r>
            <a:endParaRPr lang="en-US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5" name="CaixaDeTexto 58">
            <a:extLst>
              <a:ext uri="{FF2B5EF4-FFF2-40B4-BE49-F238E27FC236}">
                <a16:creationId xmlns:a16="http://schemas.microsoft.com/office/drawing/2014/main" id="{D00F0213-AF07-4E72-B866-8708D6FE4F8D}"/>
              </a:ext>
            </a:extLst>
          </p:cNvPr>
          <p:cNvSpPr txBox="1"/>
          <p:nvPr/>
        </p:nvSpPr>
        <p:spPr>
          <a:xfrm>
            <a:off x="6601135" y="4129591"/>
            <a:ext cx="2036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Chauffage</a:t>
            </a:r>
            <a:r>
              <a:rPr lang="en-US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 à 140°C</a:t>
            </a:r>
          </a:p>
        </p:txBody>
      </p:sp>
      <p:pic>
        <p:nvPicPr>
          <p:cNvPr id="63" name="Image 62">
            <a:extLst>
              <a:ext uri="{FF2B5EF4-FFF2-40B4-BE49-F238E27FC236}">
                <a16:creationId xmlns:a16="http://schemas.microsoft.com/office/drawing/2014/main" id="{3F688E32-A557-41CA-8392-6CAFFC72EA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316" y="6252714"/>
            <a:ext cx="1594006" cy="561698"/>
          </a:xfrm>
          <a:prstGeom prst="rect">
            <a:avLst/>
          </a:prstGeom>
        </p:spPr>
      </p:pic>
      <p:pic>
        <p:nvPicPr>
          <p:cNvPr id="65" name="Picture 3">
            <a:extLst>
              <a:ext uri="{FF2B5EF4-FFF2-40B4-BE49-F238E27FC236}">
                <a16:creationId xmlns:a16="http://schemas.microsoft.com/office/drawing/2014/main" id="{C8A8A522-39CD-4FA3-8A16-4A3C154ECA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596975"/>
            <a:ext cx="1542966" cy="2057288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391088" y="3619645"/>
            <a:ext cx="468143" cy="53239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6" name="Flèche droite à entaille 68">
            <a:extLst>
              <a:ext uri="{FF2B5EF4-FFF2-40B4-BE49-F238E27FC236}">
                <a16:creationId xmlns:a16="http://schemas.microsoft.com/office/drawing/2014/main" id="{50A02F17-1C0A-4FF1-8126-61FC57BB5534}"/>
              </a:ext>
            </a:extLst>
          </p:cNvPr>
          <p:cNvSpPr/>
          <p:nvPr/>
        </p:nvSpPr>
        <p:spPr>
          <a:xfrm rot="1415666">
            <a:off x="4139975" y="3408433"/>
            <a:ext cx="347281" cy="32164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0" name="Flèche droite à entaille 68">
            <a:extLst>
              <a:ext uri="{FF2B5EF4-FFF2-40B4-BE49-F238E27FC236}">
                <a16:creationId xmlns:a16="http://schemas.microsoft.com/office/drawing/2014/main" id="{C9817B72-F59C-4458-B25C-412D7FEA3B93}"/>
              </a:ext>
            </a:extLst>
          </p:cNvPr>
          <p:cNvSpPr/>
          <p:nvPr/>
        </p:nvSpPr>
        <p:spPr>
          <a:xfrm rot="19927065">
            <a:off x="6338974" y="3316269"/>
            <a:ext cx="347281" cy="32164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Flèche droite à entaille 68">
            <a:extLst>
              <a:ext uri="{FF2B5EF4-FFF2-40B4-BE49-F238E27FC236}">
                <a16:creationId xmlns:a16="http://schemas.microsoft.com/office/drawing/2014/main" id="{C9660171-99AE-4963-9143-BEA82606751E}"/>
              </a:ext>
            </a:extLst>
          </p:cNvPr>
          <p:cNvSpPr/>
          <p:nvPr/>
        </p:nvSpPr>
        <p:spPr>
          <a:xfrm rot="1415666">
            <a:off x="6286505" y="2697793"/>
            <a:ext cx="347281" cy="32164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2" name="Group 44">
            <a:extLst>
              <a:ext uri="{FF2B5EF4-FFF2-40B4-BE49-F238E27FC236}">
                <a16:creationId xmlns:a16="http://schemas.microsoft.com/office/drawing/2014/main" id="{7D678529-873D-4E7D-9200-DA3261BC1FCE}"/>
              </a:ext>
            </a:extLst>
          </p:cNvPr>
          <p:cNvGrpSpPr>
            <a:grpSpLocks/>
          </p:cNvGrpSpPr>
          <p:nvPr/>
        </p:nvGrpSpPr>
        <p:grpSpPr>
          <a:xfrm>
            <a:off x="9127290" y="5113142"/>
            <a:ext cx="2880000" cy="898347"/>
            <a:chOff x="5000014" y="2243685"/>
            <a:chExt cx="3852546" cy="1922736"/>
          </a:xfrm>
        </p:grpSpPr>
        <p:sp>
          <p:nvSpPr>
            <p:cNvPr id="83" name="Cube 82">
              <a:extLst>
                <a:ext uri="{FF2B5EF4-FFF2-40B4-BE49-F238E27FC236}">
                  <a16:creationId xmlns:a16="http://schemas.microsoft.com/office/drawing/2014/main" id="{D67CCC4A-DCDD-472E-8600-CCA858C3EC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7088" y="2243685"/>
              <a:ext cx="3845472" cy="1922736"/>
            </a:xfrm>
            <a:prstGeom prst="cube">
              <a:avLst>
                <a:gd name="adj" fmla="val 64846"/>
              </a:avLst>
            </a:prstGeom>
            <a:blipFill>
              <a:blip r:embed="rId10"/>
              <a:stretch>
                <a:fillRect/>
              </a:stretch>
            </a:blip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Cube 83">
              <a:extLst>
                <a:ext uri="{FF2B5EF4-FFF2-40B4-BE49-F238E27FC236}">
                  <a16:creationId xmlns:a16="http://schemas.microsoft.com/office/drawing/2014/main" id="{67A135BB-5A4B-468D-9620-E99C4701C5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0014" y="2247615"/>
              <a:ext cx="3845472" cy="1918806"/>
            </a:xfrm>
            <a:prstGeom prst="cube">
              <a:avLst>
                <a:gd name="adj" fmla="val 64846"/>
              </a:avLst>
            </a:prstGeom>
            <a:solidFill>
              <a:srgbClr val="ED7D31">
                <a:alpha val="5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7" name="Cube 86">
            <a:extLst>
              <a:ext uri="{FF2B5EF4-FFF2-40B4-BE49-F238E27FC236}">
                <a16:creationId xmlns:a16="http://schemas.microsoft.com/office/drawing/2014/main" id="{A5E0168B-6D7E-44C1-9D24-DF798D774721}"/>
              </a:ext>
            </a:extLst>
          </p:cNvPr>
          <p:cNvSpPr>
            <a:spLocks noChangeAspect="1"/>
          </p:cNvSpPr>
          <p:nvPr/>
        </p:nvSpPr>
        <p:spPr>
          <a:xfrm>
            <a:off x="9185527" y="4095985"/>
            <a:ext cx="2880000" cy="899999"/>
          </a:xfrm>
          <a:prstGeom prst="cube">
            <a:avLst>
              <a:gd name="adj" fmla="val 64846"/>
            </a:avLst>
          </a:prstGeom>
          <a:blipFill>
            <a:blip r:embed="rId10"/>
            <a:stretch>
              <a:fillRect/>
            </a:stretch>
          </a:blip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44">
            <a:extLst>
              <a:ext uri="{FF2B5EF4-FFF2-40B4-BE49-F238E27FC236}">
                <a16:creationId xmlns:a16="http://schemas.microsoft.com/office/drawing/2014/main" id="{02A716C4-C94B-41D4-A2B1-1E8751B8F752}"/>
              </a:ext>
            </a:extLst>
          </p:cNvPr>
          <p:cNvGrpSpPr>
            <a:grpSpLocks/>
          </p:cNvGrpSpPr>
          <p:nvPr/>
        </p:nvGrpSpPr>
        <p:grpSpPr>
          <a:xfrm>
            <a:off x="9128330" y="1743022"/>
            <a:ext cx="2880000" cy="898347"/>
            <a:chOff x="5000014" y="2243685"/>
            <a:chExt cx="3852546" cy="1922736"/>
          </a:xfrm>
        </p:grpSpPr>
        <p:sp>
          <p:nvSpPr>
            <p:cNvPr id="92" name="Cube 91">
              <a:extLst>
                <a:ext uri="{FF2B5EF4-FFF2-40B4-BE49-F238E27FC236}">
                  <a16:creationId xmlns:a16="http://schemas.microsoft.com/office/drawing/2014/main" id="{E8BCE4F1-0B1C-4A8B-B031-0FB6502A57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7088" y="2243685"/>
              <a:ext cx="3845472" cy="1922736"/>
            </a:xfrm>
            <a:prstGeom prst="cube">
              <a:avLst>
                <a:gd name="adj" fmla="val 64846"/>
              </a:avLst>
            </a:prstGeom>
            <a:blipFill>
              <a:blip r:embed="rId10"/>
              <a:stretch>
                <a:fillRect/>
              </a:stretch>
            </a:blip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Cube 92">
              <a:extLst>
                <a:ext uri="{FF2B5EF4-FFF2-40B4-BE49-F238E27FC236}">
                  <a16:creationId xmlns:a16="http://schemas.microsoft.com/office/drawing/2014/main" id="{9085AAE8-CED8-40F0-B9E2-B825EFF2EC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0014" y="2247615"/>
              <a:ext cx="3845472" cy="1918806"/>
            </a:xfrm>
            <a:prstGeom prst="cube">
              <a:avLst>
                <a:gd name="adj" fmla="val 64846"/>
              </a:avLst>
            </a:prstGeom>
            <a:solidFill>
              <a:srgbClr val="ED7D31">
                <a:alpha val="5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5" name="Group 48">
            <a:extLst>
              <a:ext uri="{FF2B5EF4-FFF2-40B4-BE49-F238E27FC236}">
                <a16:creationId xmlns:a16="http://schemas.microsoft.com/office/drawing/2014/main" id="{5BE0F34F-F7D8-4BC8-A4CB-852AD936875B}"/>
              </a:ext>
            </a:extLst>
          </p:cNvPr>
          <p:cNvGrpSpPr/>
          <p:nvPr/>
        </p:nvGrpSpPr>
        <p:grpSpPr>
          <a:xfrm>
            <a:off x="9186567" y="701754"/>
            <a:ext cx="2880000" cy="924110"/>
            <a:chOff x="708616" y="3249601"/>
            <a:chExt cx="1800000" cy="924110"/>
          </a:xfrm>
        </p:grpSpPr>
        <p:sp>
          <p:nvSpPr>
            <p:cNvPr id="96" name="Cube 95">
              <a:extLst>
                <a:ext uri="{FF2B5EF4-FFF2-40B4-BE49-F238E27FC236}">
                  <a16:creationId xmlns:a16="http://schemas.microsoft.com/office/drawing/2014/main" id="{E06ED590-C30B-4D15-BE2C-232DCD0933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8616" y="3273712"/>
              <a:ext cx="1800000" cy="899999"/>
            </a:xfrm>
            <a:prstGeom prst="cube">
              <a:avLst>
                <a:gd name="adj" fmla="val 64846"/>
              </a:avLst>
            </a:prstGeom>
            <a:blipFill>
              <a:blip r:embed="rId10"/>
              <a:stretch>
                <a:fillRect/>
              </a:stretch>
            </a:blip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TextBox 50">
              <a:extLst>
                <a:ext uri="{FF2B5EF4-FFF2-40B4-BE49-F238E27FC236}">
                  <a16:creationId xmlns:a16="http://schemas.microsoft.com/office/drawing/2014/main" id="{FB8257E7-04B6-488F-B84A-1503CECDBF75}"/>
                </a:ext>
              </a:extLst>
            </p:cNvPr>
            <p:cNvSpPr txBox="1"/>
            <p:nvPr/>
          </p:nvSpPr>
          <p:spPr>
            <a:xfrm>
              <a:off x="1134393" y="3249601"/>
              <a:ext cx="96086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b="1" kern="0" dirty="0" err="1">
                  <a:solidFill>
                    <a:prstClr val="white"/>
                  </a:solidFill>
                  <a:latin typeface="Calibri" panose="020F0502020204030204"/>
                </a:rPr>
                <a:t>Fab</a:t>
              </a:r>
              <a:r>
                <a:rPr lang="fr-FR" sz="1400" b="1" kern="0" dirty="0">
                  <a:solidFill>
                    <a:prstClr val="white"/>
                  </a:solidFill>
                  <a:latin typeface="Calibri" panose="020F0502020204030204"/>
                </a:rPr>
                <a:t> manuelle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Non </a:t>
              </a:r>
              <a:r>
                <a:rPr kumimoji="0" lang="fr-FR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raitée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98" name="TextBox 50">
            <a:extLst>
              <a:ext uri="{FF2B5EF4-FFF2-40B4-BE49-F238E27FC236}">
                <a16:creationId xmlns:a16="http://schemas.microsoft.com/office/drawing/2014/main" id="{C1D89BA4-FACE-4209-AF81-DED689684748}"/>
              </a:ext>
            </a:extLst>
          </p:cNvPr>
          <p:cNvSpPr txBox="1"/>
          <p:nvPr/>
        </p:nvSpPr>
        <p:spPr>
          <a:xfrm>
            <a:off x="9700398" y="1791698"/>
            <a:ext cx="153738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kern="0" dirty="0" err="1">
                <a:solidFill>
                  <a:prstClr val="white"/>
                </a:solidFill>
                <a:latin typeface="Calibri" panose="020F0502020204030204"/>
              </a:rPr>
              <a:t>Fab</a:t>
            </a:r>
            <a:r>
              <a:rPr lang="fr-FR" sz="1400" b="1" kern="0" dirty="0">
                <a:solidFill>
                  <a:prstClr val="white"/>
                </a:solidFill>
                <a:latin typeface="Calibri" panose="020F0502020204030204"/>
              </a:rPr>
              <a:t> manuelle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Taitée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9" name="Flèche droite à entaille 70">
            <a:extLst>
              <a:ext uri="{FF2B5EF4-FFF2-40B4-BE49-F238E27FC236}">
                <a16:creationId xmlns:a16="http://schemas.microsoft.com/office/drawing/2014/main" id="{A4BB42ED-1056-417A-A8F2-D0B6262F6A1A}"/>
              </a:ext>
            </a:extLst>
          </p:cNvPr>
          <p:cNvSpPr/>
          <p:nvPr/>
        </p:nvSpPr>
        <p:spPr>
          <a:xfrm>
            <a:off x="8717215" y="1829313"/>
            <a:ext cx="347281" cy="32164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TextBox 50">
            <a:extLst>
              <a:ext uri="{FF2B5EF4-FFF2-40B4-BE49-F238E27FC236}">
                <a16:creationId xmlns:a16="http://schemas.microsoft.com/office/drawing/2014/main" id="{51D586A2-EE32-424E-86B8-1D7B934A7121}"/>
              </a:ext>
            </a:extLst>
          </p:cNvPr>
          <p:cNvSpPr txBox="1"/>
          <p:nvPr/>
        </p:nvSpPr>
        <p:spPr>
          <a:xfrm>
            <a:off x="9796286" y="4109344"/>
            <a:ext cx="153738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kern="0" dirty="0" err="1">
                <a:solidFill>
                  <a:prstClr val="white"/>
                </a:solidFill>
                <a:latin typeface="Calibri" panose="020F0502020204030204"/>
              </a:rPr>
              <a:t>Fab</a:t>
            </a:r>
            <a:r>
              <a:rPr lang="fr-FR" sz="1400" b="1" kern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fr-FR" sz="1400" b="1" kern="0" dirty="0" err="1">
                <a:solidFill>
                  <a:prstClr val="white"/>
                </a:solidFill>
                <a:latin typeface="Calibri" panose="020F0502020204030204"/>
              </a:rPr>
              <a:t>Airlay</a:t>
            </a:r>
            <a:endParaRPr lang="fr-FR" sz="1400" b="1" kern="0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Non </a:t>
            </a:r>
            <a:r>
              <a:rPr kumimoji="0" lang="fr-FR" sz="1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taitée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1" name="TextBox 50">
            <a:extLst>
              <a:ext uri="{FF2B5EF4-FFF2-40B4-BE49-F238E27FC236}">
                <a16:creationId xmlns:a16="http://schemas.microsoft.com/office/drawing/2014/main" id="{96BC860D-19E8-4225-A82C-73D845F1A3B1}"/>
              </a:ext>
            </a:extLst>
          </p:cNvPr>
          <p:cNvSpPr txBox="1"/>
          <p:nvPr/>
        </p:nvSpPr>
        <p:spPr>
          <a:xfrm>
            <a:off x="9777198" y="5110657"/>
            <a:ext cx="153738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kern="0" dirty="0" err="1">
                <a:solidFill>
                  <a:prstClr val="white"/>
                </a:solidFill>
                <a:latin typeface="Calibri" panose="020F0502020204030204"/>
              </a:rPr>
              <a:t>Fab</a:t>
            </a:r>
            <a:r>
              <a:rPr lang="fr-FR" sz="1400" b="1" kern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fr-FR" sz="1400" b="1" kern="0" dirty="0" err="1">
                <a:solidFill>
                  <a:prstClr val="white"/>
                </a:solidFill>
                <a:latin typeface="Calibri" panose="020F0502020204030204"/>
              </a:rPr>
              <a:t>Airlay</a:t>
            </a:r>
            <a:endParaRPr lang="fr-FR" sz="1400" b="1" kern="0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Traitée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2" name="Flèche droite à entaille 70">
            <a:extLst>
              <a:ext uri="{FF2B5EF4-FFF2-40B4-BE49-F238E27FC236}">
                <a16:creationId xmlns:a16="http://schemas.microsoft.com/office/drawing/2014/main" id="{7733FF96-FC09-4A51-91DD-6771A9D4D2EB}"/>
              </a:ext>
            </a:extLst>
          </p:cNvPr>
          <p:cNvSpPr/>
          <p:nvPr/>
        </p:nvSpPr>
        <p:spPr>
          <a:xfrm>
            <a:off x="8742601" y="4246235"/>
            <a:ext cx="347281" cy="32164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Flèche droite à entaille 70">
            <a:extLst>
              <a:ext uri="{FF2B5EF4-FFF2-40B4-BE49-F238E27FC236}">
                <a16:creationId xmlns:a16="http://schemas.microsoft.com/office/drawing/2014/main" id="{F9E16E67-F070-4F11-868C-4A92D8E8A8CD}"/>
              </a:ext>
            </a:extLst>
          </p:cNvPr>
          <p:cNvSpPr/>
          <p:nvPr/>
        </p:nvSpPr>
        <p:spPr>
          <a:xfrm>
            <a:off x="8742600" y="5240669"/>
            <a:ext cx="347281" cy="32164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4" name="Group 98">
            <a:extLst>
              <a:ext uri="{FF2B5EF4-FFF2-40B4-BE49-F238E27FC236}">
                <a16:creationId xmlns:a16="http://schemas.microsoft.com/office/drawing/2014/main" id="{3AFA0FC7-B4FD-4254-B1F4-D61E0518A3F9}"/>
              </a:ext>
            </a:extLst>
          </p:cNvPr>
          <p:cNvGrpSpPr/>
          <p:nvPr/>
        </p:nvGrpSpPr>
        <p:grpSpPr>
          <a:xfrm>
            <a:off x="8054696" y="0"/>
            <a:ext cx="2019600" cy="298421"/>
            <a:chOff x="0" y="-1"/>
            <a:chExt cx="2448000" cy="276999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A6C9F0E5-1EDD-4D77-8358-10D19953605C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0">
              <a:extLst>
                <a:ext uri="{FF2B5EF4-FFF2-40B4-BE49-F238E27FC236}">
                  <a16:creationId xmlns:a16="http://schemas.microsoft.com/office/drawing/2014/main" id="{C0414DDE-7F3F-4050-A5CB-4BD30A6E2B6A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Polydispersité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7" name="Group 101">
            <a:extLst>
              <a:ext uri="{FF2B5EF4-FFF2-40B4-BE49-F238E27FC236}">
                <a16:creationId xmlns:a16="http://schemas.microsoft.com/office/drawing/2014/main" id="{7C7D4FFA-94AF-4CD7-AD6E-6DAF29EBFF8B}"/>
              </a:ext>
            </a:extLst>
          </p:cNvPr>
          <p:cNvGrpSpPr/>
          <p:nvPr/>
        </p:nvGrpSpPr>
        <p:grpSpPr>
          <a:xfrm>
            <a:off x="10069642" y="0"/>
            <a:ext cx="2122358" cy="298421"/>
            <a:chOff x="0" y="-1"/>
            <a:chExt cx="2448000" cy="276999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E1A29699-2C64-4D9E-9FDD-3E04B25EC021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109" name="TextBox 103">
              <a:extLst>
                <a:ext uri="{FF2B5EF4-FFF2-40B4-BE49-F238E27FC236}">
                  <a16:creationId xmlns:a16="http://schemas.microsoft.com/office/drawing/2014/main" id="{2BD0446A-2945-4446-BBA4-D82E4A3CF914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Liens &amp; Publications</a:t>
              </a:r>
            </a:p>
          </p:txBody>
        </p:sp>
      </p:grpSp>
      <p:grpSp>
        <p:nvGrpSpPr>
          <p:cNvPr id="110" name="Group 95">
            <a:extLst>
              <a:ext uri="{FF2B5EF4-FFF2-40B4-BE49-F238E27FC236}">
                <a16:creationId xmlns:a16="http://schemas.microsoft.com/office/drawing/2014/main" id="{71EC29D1-892C-4204-9EAD-F27F1A79D1AC}"/>
              </a:ext>
            </a:extLst>
          </p:cNvPr>
          <p:cNvGrpSpPr/>
          <p:nvPr/>
        </p:nvGrpSpPr>
        <p:grpSpPr>
          <a:xfrm>
            <a:off x="6051925" y="-580"/>
            <a:ext cx="2019600" cy="298421"/>
            <a:chOff x="0" y="-1"/>
            <a:chExt cx="2448000" cy="276999"/>
          </a:xfrm>
          <a:solidFill>
            <a:schemeClr val="bg1"/>
          </a:solidFill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71D8DBE9-24D6-4BE5-BC9B-D716249D50D8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12" name="TextBox 97">
              <a:extLst>
                <a:ext uri="{FF2B5EF4-FFF2-40B4-BE49-F238E27FC236}">
                  <a16:creationId xmlns:a16="http://schemas.microsoft.com/office/drawing/2014/main" id="{500AEE0B-636A-4156-A76E-154F577281D9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200" dirty="0">
                  <a:solidFill>
                    <a:schemeClr val="accent1"/>
                  </a:solidFill>
                </a:rPr>
                <a:t>Impact du </a:t>
              </a:r>
              <a:r>
                <a:rPr lang="en-US" sz="1200" dirty="0" err="1">
                  <a:solidFill>
                    <a:schemeClr val="accent1"/>
                  </a:solidFill>
                </a:rPr>
                <a:t>traitement</a:t>
              </a:r>
              <a:r>
                <a:rPr lang="en-US" sz="1200" dirty="0">
                  <a:solidFill>
                    <a:schemeClr val="accent1"/>
                  </a:solidFill>
                </a:rPr>
                <a:t> feu</a:t>
              </a:r>
            </a:p>
          </p:txBody>
        </p:sp>
      </p:grpSp>
      <p:grpSp>
        <p:nvGrpSpPr>
          <p:cNvPr id="113" name="Group 92">
            <a:extLst>
              <a:ext uri="{FF2B5EF4-FFF2-40B4-BE49-F238E27FC236}">
                <a16:creationId xmlns:a16="http://schemas.microsoft.com/office/drawing/2014/main" id="{EA6F66E1-2683-40C5-8AAA-023DD8ED4299}"/>
              </a:ext>
            </a:extLst>
          </p:cNvPr>
          <p:cNvGrpSpPr/>
          <p:nvPr/>
        </p:nvGrpSpPr>
        <p:grpSpPr>
          <a:xfrm>
            <a:off x="4039200" y="0"/>
            <a:ext cx="2019600" cy="298421"/>
            <a:chOff x="0" y="-1"/>
            <a:chExt cx="2448000" cy="276999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A5B1DC53-12D9-4B0A-A925-F4CBEAA01C39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94">
              <a:extLst>
                <a:ext uri="{FF2B5EF4-FFF2-40B4-BE49-F238E27FC236}">
                  <a16:creationId xmlns:a16="http://schemas.microsoft.com/office/drawing/2014/main" id="{25ADB9B7-5162-44EF-A7C7-1A1594C62170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Démarche et </a:t>
              </a:r>
              <a:r>
                <a:rPr lang="en-US" sz="1200" dirty="0" err="1">
                  <a:solidFill>
                    <a:schemeClr val="bg1"/>
                  </a:solidFill>
                </a:rPr>
                <a:t>partenaires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6" name="Group 8">
            <a:extLst>
              <a:ext uri="{FF2B5EF4-FFF2-40B4-BE49-F238E27FC236}">
                <a16:creationId xmlns:a16="http://schemas.microsoft.com/office/drawing/2014/main" id="{08249929-6F1B-409D-8E93-9C209EF64D51}"/>
              </a:ext>
            </a:extLst>
          </p:cNvPr>
          <p:cNvGrpSpPr/>
          <p:nvPr/>
        </p:nvGrpSpPr>
        <p:grpSpPr>
          <a:xfrm>
            <a:off x="0" y="-1"/>
            <a:ext cx="2019600" cy="298419"/>
            <a:chOff x="0" y="-1"/>
            <a:chExt cx="2448000" cy="276999"/>
          </a:xfrm>
          <a:solidFill>
            <a:schemeClr val="accent1"/>
          </a:solidFill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174CCAC4-FBD8-481B-890D-CF138907288E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8" name="TextBox 4">
              <a:extLst>
                <a:ext uri="{FF2B5EF4-FFF2-40B4-BE49-F238E27FC236}">
                  <a16:creationId xmlns:a16="http://schemas.microsoft.com/office/drawing/2014/main" id="{F5CD9804-A8D5-4B28-95CE-2040CC1CA4D3}"/>
                </a:ext>
              </a:extLst>
            </p:cNvPr>
            <p:cNvSpPr txBox="1"/>
            <p:nvPr/>
          </p:nvSpPr>
          <p:spPr>
            <a:xfrm>
              <a:off x="0" y="0"/>
              <a:ext cx="2448000" cy="25711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Contexte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9" name="Group 41">
            <a:extLst>
              <a:ext uri="{FF2B5EF4-FFF2-40B4-BE49-F238E27FC236}">
                <a16:creationId xmlns:a16="http://schemas.microsoft.com/office/drawing/2014/main" id="{6F335247-5E95-4D01-856A-B0D0F8E6ABC1}"/>
              </a:ext>
            </a:extLst>
          </p:cNvPr>
          <p:cNvGrpSpPr/>
          <p:nvPr/>
        </p:nvGrpSpPr>
        <p:grpSpPr>
          <a:xfrm>
            <a:off x="2019600" y="-2"/>
            <a:ext cx="2019600" cy="298421"/>
            <a:chOff x="0" y="-1"/>
            <a:chExt cx="2448000" cy="276999"/>
          </a:xfrm>
          <a:solidFill>
            <a:schemeClr val="accent1"/>
          </a:solidFill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1E57CFA7-DB82-4B13-AB6D-0B5226CCBF9B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1" name="TextBox 47">
              <a:extLst>
                <a:ext uri="{FF2B5EF4-FFF2-40B4-BE49-F238E27FC236}">
                  <a16:creationId xmlns:a16="http://schemas.microsoft.com/office/drawing/2014/main" id="{E50BEE01-D7B7-43C4-9D0D-C35CDF7CEE99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Verrous</a:t>
              </a:r>
              <a:r>
                <a:rPr lang="en-US" sz="1200" dirty="0">
                  <a:solidFill>
                    <a:schemeClr val="bg1"/>
                  </a:solidFill>
                </a:rPr>
                <a:t> et </a:t>
              </a:r>
              <a:r>
                <a:rPr lang="en-US" sz="1200" dirty="0" err="1">
                  <a:solidFill>
                    <a:schemeClr val="bg1"/>
                  </a:solidFill>
                </a:rPr>
                <a:t>Objectifs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065C486-1DFC-4EFE-99B8-BEDBBBBCD2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95564" y="3655777"/>
            <a:ext cx="1578515" cy="199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2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9" grpId="0" animBg="1"/>
      <p:bldP spid="71" grpId="0" animBg="1"/>
      <p:bldP spid="72" grpId="0"/>
      <p:bldP spid="73" grpId="0"/>
      <p:bldP spid="74" grpId="0"/>
      <p:bldP spid="75" grpId="0"/>
      <p:bldP spid="66" grpId="0" animBg="1"/>
      <p:bldP spid="80" grpId="0" animBg="1"/>
      <p:bldP spid="81" grpId="0" animBg="1"/>
      <p:bldP spid="87" grpId="0" animBg="1"/>
      <p:bldP spid="98" grpId="0"/>
      <p:bldP spid="99" grpId="0" animBg="1"/>
      <p:bldP spid="100" grpId="0"/>
      <p:bldP spid="101" grpId="0"/>
      <p:bldP spid="102" grpId="0" animBg="1"/>
      <p:bldP spid="10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5">
            <a:extLst>
              <a:ext uri="{FF2B5EF4-FFF2-40B4-BE49-F238E27FC236}">
                <a16:creationId xmlns:a16="http://schemas.microsoft.com/office/drawing/2014/main" id="{9A6F5A1C-B837-47EB-AE07-71BCE5CB8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64" y="3715091"/>
            <a:ext cx="4858698" cy="3038614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b="1" smtClean="0"/>
              <a:pPr/>
              <a:t>8</a:t>
            </a:fld>
            <a:endParaRPr lang="en-US" b="1" dirty="0"/>
          </a:p>
        </p:txBody>
      </p:sp>
      <p:sp>
        <p:nvSpPr>
          <p:cNvPr id="41" name="ZoneTexte 1592368457"/>
          <p:cNvSpPr txBox="1"/>
          <p:nvPr/>
        </p:nvSpPr>
        <p:spPr bwMode="auto">
          <a:xfrm>
            <a:off x="99112" y="378368"/>
            <a:ext cx="9897679" cy="405432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fr-FR" sz="2000" b="1" dirty="0">
                <a:solidFill>
                  <a:schemeClr val="accent2"/>
                </a:solidFill>
              </a:rPr>
              <a:t>Impact des traitements sur les performances acoustiques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943953" y="4512779"/>
            <a:ext cx="5550781" cy="1077218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265113" indent="-265113">
              <a:buFont typeface="Arial"/>
              <a:buChar char="•"/>
              <a:defRPr/>
            </a:pPr>
            <a:r>
              <a:rPr lang="fr-FR" sz="1600" dirty="0">
                <a:solidFill>
                  <a:schemeClr val="accent2"/>
                </a:solidFill>
              </a:rPr>
              <a:t>Impact du traitement sur la résistance au passage à l’air</a:t>
            </a:r>
          </a:p>
          <a:p>
            <a:pPr marL="265113" indent="-265113">
              <a:buFont typeface="Arial"/>
              <a:buChar char="•"/>
              <a:defRPr/>
            </a:pPr>
            <a:r>
              <a:rPr lang="fr-FR" sz="1600" dirty="0">
                <a:solidFill>
                  <a:schemeClr val="accent2"/>
                </a:solidFill>
              </a:rPr>
              <a:t>Augmentation du rayon de fibre corrélé au pourcentage de traitement</a:t>
            </a:r>
          </a:p>
          <a:p>
            <a:pPr marL="265113" indent="-265113">
              <a:buFont typeface="Arial"/>
              <a:buChar char="•"/>
              <a:defRPr/>
            </a:pPr>
            <a:r>
              <a:rPr lang="fr-FR" sz="1600" dirty="0">
                <a:solidFill>
                  <a:schemeClr val="accent2"/>
                </a:solidFill>
              </a:rPr>
              <a:t>Impact moins significatif pour les panneaux </a:t>
            </a:r>
            <a:r>
              <a:rPr lang="fr-FR" sz="1600" dirty="0" err="1">
                <a:solidFill>
                  <a:schemeClr val="accent2"/>
                </a:solidFill>
              </a:rPr>
              <a:t>Airlay</a:t>
            </a:r>
            <a:endParaRPr lang="fr-FR" sz="1600" dirty="0">
              <a:solidFill>
                <a:schemeClr val="accent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7EDFACA-7E7B-43A0-A24C-063577E8B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12" y="863747"/>
            <a:ext cx="5067450" cy="29159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8" name="Tableau 5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6733136"/>
                  </p:ext>
                </p:extLst>
              </p:nvPr>
            </p:nvGraphicFramePr>
            <p:xfrm>
              <a:off x="570000" y="815810"/>
              <a:ext cx="2114624" cy="1097280"/>
            </p:xfrm>
            <a:graphic>
              <a:graphicData uri="http://schemas.openxmlformats.org/drawingml/2006/table">
                <a:tbl>
                  <a:tblPr firstRow="1" bandRow="1">
                    <a:tableStyleId>{72833802-FEF1-4C79-8D5D-14CF1EAF98D9}</a:tableStyleId>
                  </a:tblPr>
                  <a:tblGrid>
                    <a:gridCol w="599201">
                      <a:extLst>
                        <a:ext uri="{9D8B030D-6E8A-4147-A177-3AD203B41FA5}">
                          <a16:colId xmlns:a16="http://schemas.microsoft.com/office/drawing/2014/main" val="1767288652"/>
                        </a:ext>
                      </a:extLst>
                    </a:gridCol>
                    <a:gridCol w="507311">
                      <a:extLst>
                        <a:ext uri="{9D8B030D-6E8A-4147-A177-3AD203B41FA5}">
                          <a16:colId xmlns:a16="http://schemas.microsoft.com/office/drawing/2014/main" val="3047815590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2091465197"/>
                        </a:ext>
                      </a:extLst>
                    </a:gridCol>
                  </a:tblGrid>
                  <a:tr h="25881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err="1"/>
                            <a:t>Ech</a:t>
                          </a:r>
                          <a:endParaRPr lang="fr-FR" sz="1200" dirty="0"/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Trait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2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2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𝜶</m:t>
                                    </m:r>
                                  </m:e>
                                  <m:sub>
                                    <m:r>
                                      <a:rPr lang="fr-FR" sz="1200" b="1" i="1" dirty="0" smtClean="0"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724905375"/>
                      </a:ext>
                    </a:extLst>
                  </a:tr>
                  <a:tr h="25881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Réf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-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20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fr-FR" sz="1200" b="0" i="1" dirty="0" smtClean="0">
                                    <a:latin typeface="Cambria Math" panose="02040503050406030204" pitchFamily="18" charset="0"/>
                                  </a:rPr>
                                  <m:t>,55 (</m:t>
                                </m:r>
                                <m:r>
                                  <a:rPr lang="fr-FR" sz="1200" b="0" i="1" dirty="0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fr-FR" sz="1200" b="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fr-FR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31166332"/>
                      </a:ext>
                    </a:extLst>
                  </a:tr>
                  <a:tr h="25881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T3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3%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20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fr-FR" sz="1200" b="0" i="1" dirty="0" smtClean="0">
                                    <a:latin typeface="Cambria Math" panose="02040503050406030204" pitchFamily="18" charset="0"/>
                                  </a:rPr>
                                  <m:t>,50 (</m:t>
                                </m:r>
                                <m:r>
                                  <a:rPr lang="fr-FR" sz="1200" b="0" i="1" dirty="0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fr-FR" sz="1200" b="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fr-FR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06015154"/>
                      </a:ext>
                    </a:extLst>
                  </a:tr>
                  <a:tr h="25881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T5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5%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20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fr-FR" sz="1200" b="0" i="1" dirty="0" smtClean="0">
                                    <a:latin typeface="Cambria Math" panose="02040503050406030204" pitchFamily="18" charset="0"/>
                                  </a:rPr>
                                  <m:t>,45 (</m:t>
                                </m:r>
                                <m:r>
                                  <a:rPr lang="fr-FR" sz="1200" b="0" i="1" dirty="0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fr-FR" sz="1200" b="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fr-FR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0353305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8" name="Tableau 5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6733136"/>
                  </p:ext>
                </p:extLst>
              </p:nvPr>
            </p:nvGraphicFramePr>
            <p:xfrm>
              <a:off x="570000" y="815810"/>
              <a:ext cx="2114624" cy="1097280"/>
            </p:xfrm>
            <a:graphic>
              <a:graphicData uri="http://schemas.openxmlformats.org/drawingml/2006/table">
                <a:tbl>
                  <a:tblPr firstRow="1" bandRow="1">
                    <a:tableStyleId>{72833802-FEF1-4C79-8D5D-14CF1EAF98D9}</a:tableStyleId>
                  </a:tblPr>
                  <a:tblGrid>
                    <a:gridCol w="599201">
                      <a:extLst>
                        <a:ext uri="{9D8B030D-6E8A-4147-A177-3AD203B41FA5}">
                          <a16:colId xmlns:a16="http://schemas.microsoft.com/office/drawing/2014/main" val="1767288652"/>
                        </a:ext>
                      </a:extLst>
                    </a:gridCol>
                    <a:gridCol w="507311">
                      <a:extLst>
                        <a:ext uri="{9D8B030D-6E8A-4147-A177-3AD203B41FA5}">
                          <a16:colId xmlns:a16="http://schemas.microsoft.com/office/drawing/2014/main" val="3047815590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2091465197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err="1"/>
                            <a:t>Ech</a:t>
                          </a:r>
                          <a:endParaRPr lang="fr-FR" sz="1200" dirty="0"/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Trait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10241" r="-1205" b="-3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490537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Réf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-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10241" t="-97826" r="-1205" b="-2130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116633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T3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3%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10241" t="-202222" r="-1205" b="-11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0601515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T5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5%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10241" t="-302222" r="-1205" b="-1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353305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59" name="Group 44">
            <a:extLst>
              <a:ext uri="{FF2B5EF4-FFF2-40B4-BE49-F238E27FC236}">
                <a16:creationId xmlns:a16="http://schemas.microsoft.com/office/drawing/2014/main" id="{4B6818A4-4517-4FBB-9AAA-F5B1037EE24E}"/>
              </a:ext>
            </a:extLst>
          </p:cNvPr>
          <p:cNvGrpSpPr>
            <a:grpSpLocks/>
          </p:cNvGrpSpPr>
          <p:nvPr/>
        </p:nvGrpSpPr>
        <p:grpSpPr>
          <a:xfrm>
            <a:off x="3215680" y="2100420"/>
            <a:ext cx="2109452" cy="405432"/>
            <a:chOff x="5000014" y="2243685"/>
            <a:chExt cx="3852546" cy="1922736"/>
          </a:xfrm>
        </p:grpSpPr>
        <p:sp>
          <p:nvSpPr>
            <p:cNvPr id="60" name="Cube 59">
              <a:extLst>
                <a:ext uri="{FF2B5EF4-FFF2-40B4-BE49-F238E27FC236}">
                  <a16:creationId xmlns:a16="http://schemas.microsoft.com/office/drawing/2014/main" id="{2FFCF4E4-C7E3-4A78-9CF8-19D5B62420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7088" y="2243685"/>
              <a:ext cx="3845472" cy="1922736"/>
            </a:xfrm>
            <a:prstGeom prst="cube">
              <a:avLst>
                <a:gd name="adj" fmla="val 64846"/>
              </a:avLst>
            </a:prstGeom>
            <a:blipFill>
              <a:blip r:embed="rId5"/>
              <a:stretch>
                <a:fillRect/>
              </a:stretch>
            </a:blip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Cube 60">
              <a:extLst>
                <a:ext uri="{FF2B5EF4-FFF2-40B4-BE49-F238E27FC236}">
                  <a16:creationId xmlns:a16="http://schemas.microsoft.com/office/drawing/2014/main" id="{DCB945DB-7E52-410A-9517-0CF0DE0800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0014" y="2247615"/>
              <a:ext cx="3845472" cy="1918806"/>
            </a:xfrm>
            <a:prstGeom prst="cube">
              <a:avLst>
                <a:gd name="adj" fmla="val 64846"/>
              </a:avLst>
            </a:prstGeom>
            <a:solidFill>
              <a:srgbClr val="ED7D31">
                <a:alpha val="5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2" name="TextBox 50">
            <a:extLst>
              <a:ext uri="{FF2B5EF4-FFF2-40B4-BE49-F238E27FC236}">
                <a16:creationId xmlns:a16="http://schemas.microsoft.com/office/drawing/2014/main" id="{5B1F1375-06E2-401C-BE0E-3362773CBA8E}"/>
              </a:ext>
            </a:extLst>
          </p:cNvPr>
          <p:cNvSpPr txBox="1"/>
          <p:nvPr/>
        </p:nvSpPr>
        <p:spPr>
          <a:xfrm>
            <a:off x="3499777" y="2075263"/>
            <a:ext cx="1537384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kern="0" dirty="0" err="1">
                <a:solidFill>
                  <a:prstClr val="white"/>
                </a:solidFill>
                <a:latin typeface="Calibri" panose="020F0502020204030204"/>
              </a:rPr>
              <a:t>Fab</a:t>
            </a:r>
            <a:r>
              <a:rPr lang="fr-FR" sz="1400" b="1" kern="0" dirty="0">
                <a:solidFill>
                  <a:prstClr val="white"/>
                </a:solidFill>
                <a:latin typeface="Calibri" panose="020F0502020204030204"/>
              </a:rPr>
              <a:t> manuelle</a:t>
            </a:r>
          </a:p>
        </p:txBody>
      </p:sp>
      <p:grpSp>
        <p:nvGrpSpPr>
          <p:cNvPr id="63" name="Group 44">
            <a:extLst>
              <a:ext uri="{FF2B5EF4-FFF2-40B4-BE49-F238E27FC236}">
                <a16:creationId xmlns:a16="http://schemas.microsoft.com/office/drawing/2014/main" id="{D478A470-ADCF-4F43-89CE-B4726930A640}"/>
              </a:ext>
            </a:extLst>
          </p:cNvPr>
          <p:cNvGrpSpPr>
            <a:grpSpLocks/>
          </p:cNvGrpSpPr>
          <p:nvPr/>
        </p:nvGrpSpPr>
        <p:grpSpPr>
          <a:xfrm>
            <a:off x="3057110" y="5000719"/>
            <a:ext cx="2109452" cy="405432"/>
            <a:chOff x="5000014" y="2243685"/>
            <a:chExt cx="3852546" cy="1922736"/>
          </a:xfrm>
        </p:grpSpPr>
        <p:sp>
          <p:nvSpPr>
            <p:cNvPr id="64" name="Cube 63">
              <a:extLst>
                <a:ext uri="{FF2B5EF4-FFF2-40B4-BE49-F238E27FC236}">
                  <a16:creationId xmlns:a16="http://schemas.microsoft.com/office/drawing/2014/main" id="{4167C3E3-9893-4277-AEBD-A6EC53431F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7088" y="2243685"/>
              <a:ext cx="3845472" cy="1922736"/>
            </a:xfrm>
            <a:prstGeom prst="cube">
              <a:avLst>
                <a:gd name="adj" fmla="val 64846"/>
              </a:avLst>
            </a:prstGeom>
            <a:blipFill>
              <a:blip r:embed="rId5"/>
              <a:stretch>
                <a:fillRect/>
              </a:stretch>
            </a:blip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Cube 64">
              <a:extLst>
                <a:ext uri="{FF2B5EF4-FFF2-40B4-BE49-F238E27FC236}">
                  <a16:creationId xmlns:a16="http://schemas.microsoft.com/office/drawing/2014/main" id="{B996A760-C72C-4444-A1D6-7E89D73976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0014" y="2247615"/>
              <a:ext cx="3845472" cy="1918806"/>
            </a:xfrm>
            <a:prstGeom prst="cube">
              <a:avLst>
                <a:gd name="adj" fmla="val 64846"/>
              </a:avLst>
            </a:prstGeom>
            <a:solidFill>
              <a:srgbClr val="ED7D31">
                <a:alpha val="5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6" name="TextBox 50">
            <a:extLst>
              <a:ext uri="{FF2B5EF4-FFF2-40B4-BE49-F238E27FC236}">
                <a16:creationId xmlns:a16="http://schemas.microsoft.com/office/drawing/2014/main" id="{4077B7E8-1BCB-4E5C-83CE-ED5BCE270B57}"/>
              </a:ext>
            </a:extLst>
          </p:cNvPr>
          <p:cNvSpPr txBox="1"/>
          <p:nvPr/>
        </p:nvSpPr>
        <p:spPr>
          <a:xfrm>
            <a:off x="3341207" y="4975562"/>
            <a:ext cx="1537384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kern="0" dirty="0" err="1">
                <a:solidFill>
                  <a:prstClr val="white"/>
                </a:solidFill>
                <a:latin typeface="Calibri" panose="020F0502020204030204"/>
              </a:rPr>
              <a:t>Fab</a:t>
            </a:r>
            <a:r>
              <a:rPr lang="fr-FR" sz="1400" b="1" kern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fr-FR" sz="1400" b="1" kern="0" dirty="0" err="1">
                <a:solidFill>
                  <a:prstClr val="white"/>
                </a:solidFill>
                <a:latin typeface="Calibri" panose="020F0502020204030204"/>
              </a:rPr>
              <a:t>airlay</a:t>
            </a:r>
            <a:endParaRPr lang="fr-FR" sz="1400" b="1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7622D02-EDEB-48D8-BA4F-A312CD2F1935}"/>
              </a:ext>
            </a:extLst>
          </p:cNvPr>
          <p:cNvSpPr txBox="1"/>
          <p:nvPr/>
        </p:nvSpPr>
        <p:spPr>
          <a:xfrm>
            <a:off x="4039200" y="5581689"/>
            <a:ext cx="737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Non traitée</a:t>
            </a:r>
          </a:p>
          <a:p>
            <a:r>
              <a:rPr lang="fr-FR" sz="900" dirty="0"/>
              <a:t>Traitée</a:t>
            </a:r>
          </a:p>
        </p:txBody>
      </p: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EF7CE6EE-800B-4317-942C-47688B1BBFD5}"/>
              </a:ext>
            </a:extLst>
          </p:cNvPr>
          <p:cNvCxnSpPr/>
          <p:nvPr/>
        </p:nvCxnSpPr>
        <p:spPr>
          <a:xfrm>
            <a:off x="3746960" y="5697816"/>
            <a:ext cx="2880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40EF9FA8-F85B-47D8-BBDB-172360EE34EE}"/>
              </a:ext>
            </a:extLst>
          </p:cNvPr>
          <p:cNvCxnSpPr/>
          <p:nvPr/>
        </p:nvCxnSpPr>
        <p:spPr>
          <a:xfrm>
            <a:off x="3751168" y="5819440"/>
            <a:ext cx="2880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1894B481-9553-4D8F-BC41-967098886B21}"/>
              </a:ext>
            </a:extLst>
          </p:cNvPr>
          <p:cNvSpPr/>
          <p:nvPr/>
        </p:nvSpPr>
        <p:spPr>
          <a:xfrm>
            <a:off x="3647728" y="5581689"/>
            <a:ext cx="1128980" cy="3693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1" name="Image 70">
            <a:extLst>
              <a:ext uri="{FF2B5EF4-FFF2-40B4-BE49-F238E27FC236}">
                <a16:creationId xmlns:a16="http://schemas.microsoft.com/office/drawing/2014/main" id="{9001CD38-EF31-4B77-8D08-206FD14C8E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3501" y="949817"/>
            <a:ext cx="4293856" cy="2558668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70147102-A306-4A31-84CC-64F004C75C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5749" y="1406705"/>
            <a:ext cx="2272872" cy="1387429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87B6CB89-257D-43F3-9290-01781D7F0135}"/>
              </a:ext>
            </a:extLst>
          </p:cNvPr>
          <p:cNvSpPr/>
          <p:nvPr/>
        </p:nvSpPr>
        <p:spPr>
          <a:xfrm>
            <a:off x="8330575" y="589427"/>
            <a:ext cx="26086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0070C0"/>
                </a:solidFill>
                <a:latin typeface="Calibri" panose="020F0502020204030204" pitchFamily="34" charset="0"/>
                <a:ea typeface="MS Mincho"/>
              </a:rPr>
              <a:t>[</a:t>
            </a:r>
            <a:r>
              <a:rPr lang="en-GB" sz="1400" dirty="0" err="1">
                <a:solidFill>
                  <a:srgbClr val="0070C0"/>
                </a:solidFill>
                <a:latin typeface="Calibri" panose="020F0502020204030204" pitchFamily="34" charset="0"/>
                <a:ea typeface="MS Mincho"/>
              </a:rPr>
              <a:t>Schatzmayr</a:t>
            </a:r>
            <a:r>
              <a:rPr lang="en-GB" sz="1400" dirty="0">
                <a:solidFill>
                  <a:srgbClr val="0070C0"/>
                </a:solidFill>
                <a:latin typeface="Calibri" panose="020F0502020204030204" pitchFamily="34" charset="0"/>
                <a:ea typeface="MS Mincho"/>
              </a:rPr>
              <a:t> Welp Sá et al. 2026] </a:t>
            </a:r>
            <a:endParaRPr lang="fr-FR" sz="1400" dirty="0">
              <a:solidFill>
                <a:srgbClr val="0070C0"/>
              </a:solidFill>
            </a:endParaRPr>
          </a:p>
        </p:txBody>
      </p:sp>
      <p:grpSp>
        <p:nvGrpSpPr>
          <p:cNvPr id="74" name="Group 98">
            <a:extLst>
              <a:ext uri="{FF2B5EF4-FFF2-40B4-BE49-F238E27FC236}">
                <a16:creationId xmlns:a16="http://schemas.microsoft.com/office/drawing/2014/main" id="{DEC4A72B-F57F-4B99-AA8C-2725A46F1631}"/>
              </a:ext>
            </a:extLst>
          </p:cNvPr>
          <p:cNvGrpSpPr/>
          <p:nvPr/>
        </p:nvGrpSpPr>
        <p:grpSpPr>
          <a:xfrm>
            <a:off x="8054696" y="0"/>
            <a:ext cx="2019600" cy="298421"/>
            <a:chOff x="0" y="-1"/>
            <a:chExt cx="2448000" cy="276999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CC03004-7424-42F4-92D8-B8653E959EA9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100">
              <a:extLst>
                <a:ext uri="{FF2B5EF4-FFF2-40B4-BE49-F238E27FC236}">
                  <a16:creationId xmlns:a16="http://schemas.microsoft.com/office/drawing/2014/main" id="{2994D3D0-E9ED-451C-90A7-FD5506235EE4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Polydispersité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7" name="Group 101">
            <a:extLst>
              <a:ext uri="{FF2B5EF4-FFF2-40B4-BE49-F238E27FC236}">
                <a16:creationId xmlns:a16="http://schemas.microsoft.com/office/drawing/2014/main" id="{B3F07EA8-983E-43DD-9633-EC330D6FF94E}"/>
              </a:ext>
            </a:extLst>
          </p:cNvPr>
          <p:cNvGrpSpPr/>
          <p:nvPr/>
        </p:nvGrpSpPr>
        <p:grpSpPr>
          <a:xfrm>
            <a:off x="10069642" y="0"/>
            <a:ext cx="2122358" cy="298421"/>
            <a:chOff x="0" y="-1"/>
            <a:chExt cx="2448000" cy="276999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293AC43-943C-4021-B09F-A31D208DE952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103">
              <a:extLst>
                <a:ext uri="{FF2B5EF4-FFF2-40B4-BE49-F238E27FC236}">
                  <a16:creationId xmlns:a16="http://schemas.microsoft.com/office/drawing/2014/main" id="{F2DF985C-EC26-413D-9F35-09137008A668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Liens &amp; Publications</a:t>
              </a:r>
            </a:p>
          </p:txBody>
        </p:sp>
      </p:grpSp>
      <p:grpSp>
        <p:nvGrpSpPr>
          <p:cNvPr id="80" name="Group 95">
            <a:extLst>
              <a:ext uri="{FF2B5EF4-FFF2-40B4-BE49-F238E27FC236}">
                <a16:creationId xmlns:a16="http://schemas.microsoft.com/office/drawing/2014/main" id="{725C29F6-1E02-4EED-A262-9C89E4D2B729}"/>
              </a:ext>
            </a:extLst>
          </p:cNvPr>
          <p:cNvGrpSpPr/>
          <p:nvPr/>
        </p:nvGrpSpPr>
        <p:grpSpPr>
          <a:xfrm>
            <a:off x="6051925" y="-580"/>
            <a:ext cx="2019600" cy="298421"/>
            <a:chOff x="0" y="-1"/>
            <a:chExt cx="2448000" cy="276999"/>
          </a:xfrm>
          <a:solidFill>
            <a:schemeClr val="bg1"/>
          </a:solidFill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93E8F25D-2ADD-402C-99AE-BA4270C1A0F9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82" name="TextBox 97">
              <a:extLst>
                <a:ext uri="{FF2B5EF4-FFF2-40B4-BE49-F238E27FC236}">
                  <a16:creationId xmlns:a16="http://schemas.microsoft.com/office/drawing/2014/main" id="{1455EEFE-5ECF-4AB0-85CE-3C1125362522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200" dirty="0">
                  <a:solidFill>
                    <a:schemeClr val="accent1"/>
                  </a:solidFill>
                </a:rPr>
                <a:t>Impact du </a:t>
              </a:r>
              <a:r>
                <a:rPr lang="en-US" sz="1200" dirty="0" err="1">
                  <a:solidFill>
                    <a:schemeClr val="accent1"/>
                  </a:solidFill>
                </a:rPr>
                <a:t>traitement</a:t>
              </a:r>
              <a:r>
                <a:rPr lang="en-US" sz="1200" dirty="0">
                  <a:solidFill>
                    <a:schemeClr val="accent1"/>
                  </a:solidFill>
                </a:rPr>
                <a:t> feu</a:t>
              </a:r>
            </a:p>
          </p:txBody>
        </p:sp>
      </p:grpSp>
      <p:grpSp>
        <p:nvGrpSpPr>
          <p:cNvPr id="83" name="Group 92">
            <a:extLst>
              <a:ext uri="{FF2B5EF4-FFF2-40B4-BE49-F238E27FC236}">
                <a16:creationId xmlns:a16="http://schemas.microsoft.com/office/drawing/2014/main" id="{7C91A4D8-90C1-4292-B9F3-49687BE37CD1}"/>
              </a:ext>
            </a:extLst>
          </p:cNvPr>
          <p:cNvGrpSpPr/>
          <p:nvPr/>
        </p:nvGrpSpPr>
        <p:grpSpPr>
          <a:xfrm>
            <a:off x="4039200" y="0"/>
            <a:ext cx="2019600" cy="298421"/>
            <a:chOff x="0" y="-1"/>
            <a:chExt cx="2448000" cy="276999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B9A7A5FC-CB9F-40C5-8F26-E334AB1C3285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94">
              <a:extLst>
                <a:ext uri="{FF2B5EF4-FFF2-40B4-BE49-F238E27FC236}">
                  <a16:creationId xmlns:a16="http://schemas.microsoft.com/office/drawing/2014/main" id="{F8112918-AA80-4DD1-9877-44929D59F3B7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Démarche et </a:t>
              </a:r>
              <a:r>
                <a:rPr lang="en-US" sz="1200" dirty="0" err="1">
                  <a:solidFill>
                    <a:schemeClr val="bg1"/>
                  </a:solidFill>
                </a:rPr>
                <a:t>partenaires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6" name="Group 8">
            <a:extLst>
              <a:ext uri="{FF2B5EF4-FFF2-40B4-BE49-F238E27FC236}">
                <a16:creationId xmlns:a16="http://schemas.microsoft.com/office/drawing/2014/main" id="{DC05ADA8-4227-4D7A-A8D0-0A7905421EA5}"/>
              </a:ext>
            </a:extLst>
          </p:cNvPr>
          <p:cNvGrpSpPr/>
          <p:nvPr/>
        </p:nvGrpSpPr>
        <p:grpSpPr>
          <a:xfrm>
            <a:off x="0" y="-1"/>
            <a:ext cx="2019600" cy="298419"/>
            <a:chOff x="0" y="-1"/>
            <a:chExt cx="2448000" cy="276999"/>
          </a:xfrm>
          <a:solidFill>
            <a:schemeClr val="accent1"/>
          </a:solidFill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A12B1069-EFFF-4773-8C2C-E0FC503A0521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8" name="TextBox 4">
              <a:extLst>
                <a:ext uri="{FF2B5EF4-FFF2-40B4-BE49-F238E27FC236}">
                  <a16:creationId xmlns:a16="http://schemas.microsoft.com/office/drawing/2014/main" id="{E986A4B8-5B3E-457A-89CD-2609A863316F}"/>
                </a:ext>
              </a:extLst>
            </p:cNvPr>
            <p:cNvSpPr txBox="1"/>
            <p:nvPr/>
          </p:nvSpPr>
          <p:spPr>
            <a:xfrm>
              <a:off x="0" y="0"/>
              <a:ext cx="2448000" cy="25711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Contexte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9" name="Group 41">
            <a:extLst>
              <a:ext uri="{FF2B5EF4-FFF2-40B4-BE49-F238E27FC236}">
                <a16:creationId xmlns:a16="http://schemas.microsoft.com/office/drawing/2014/main" id="{CE9C820C-A727-4E38-9661-B92C29158F15}"/>
              </a:ext>
            </a:extLst>
          </p:cNvPr>
          <p:cNvGrpSpPr/>
          <p:nvPr/>
        </p:nvGrpSpPr>
        <p:grpSpPr>
          <a:xfrm>
            <a:off x="2019600" y="-2"/>
            <a:ext cx="2019600" cy="298421"/>
            <a:chOff x="0" y="-1"/>
            <a:chExt cx="2448000" cy="276999"/>
          </a:xfrm>
          <a:solidFill>
            <a:schemeClr val="accent1"/>
          </a:solidFill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2E7A94F5-D7AD-4F76-AEA6-11E9D13DD3BC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1" name="TextBox 47">
              <a:extLst>
                <a:ext uri="{FF2B5EF4-FFF2-40B4-BE49-F238E27FC236}">
                  <a16:creationId xmlns:a16="http://schemas.microsoft.com/office/drawing/2014/main" id="{EEAD7FC1-EB08-4F87-A482-BD6E533D5733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Verrous</a:t>
              </a:r>
              <a:r>
                <a:rPr lang="en-US" sz="1200" dirty="0">
                  <a:solidFill>
                    <a:schemeClr val="bg1"/>
                  </a:solidFill>
                </a:rPr>
                <a:t> et </a:t>
              </a:r>
              <a:r>
                <a:rPr lang="en-US" sz="1200" dirty="0" err="1">
                  <a:solidFill>
                    <a:schemeClr val="bg1"/>
                  </a:solidFill>
                </a:rPr>
                <a:t>Objectifs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386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62" grpId="0"/>
      <p:bldP spid="66" grpId="0"/>
      <p:bldP spid="3" grpId="0"/>
      <p:bldP spid="6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b="1" smtClean="0"/>
              <a:pPr/>
              <a:t>9</a:t>
            </a:fld>
            <a:endParaRPr lang="en-US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E712C69-5B72-42C4-A695-DE34ACA8D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43594"/>
            <a:ext cx="10493209" cy="256500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0742732-7DA3-47F6-A62D-D240C3977777}"/>
              </a:ext>
            </a:extLst>
          </p:cNvPr>
          <p:cNvSpPr/>
          <p:nvPr/>
        </p:nvSpPr>
        <p:spPr>
          <a:xfrm>
            <a:off x="408000" y="2708920"/>
            <a:ext cx="3815792" cy="1368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8A17E8D-5B22-421A-8202-267E032D9051}"/>
              </a:ext>
            </a:extLst>
          </p:cNvPr>
          <p:cNvSpPr/>
          <p:nvPr/>
        </p:nvSpPr>
        <p:spPr>
          <a:xfrm>
            <a:off x="832980" y="6381328"/>
            <a:ext cx="510492" cy="476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3A9D62CD-14D5-446D-B53B-82130617DFBC}"/>
              </a:ext>
            </a:extLst>
          </p:cNvPr>
          <p:cNvGrpSpPr/>
          <p:nvPr/>
        </p:nvGrpSpPr>
        <p:grpSpPr>
          <a:xfrm>
            <a:off x="899255" y="2961146"/>
            <a:ext cx="10459765" cy="3949400"/>
            <a:chOff x="832980" y="3068960"/>
            <a:chExt cx="10459765" cy="394940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3FC95FCE-F43E-43F6-A1B8-B5AF7B4F8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161"/>
            <a:stretch/>
          </p:blipFill>
          <p:spPr>
            <a:xfrm>
              <a:off x="832980" y="3068960"/>
              <a:ext cx="10437890" cy="3789040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80E0C9A-584D-43F3-8FE6-66D4BB146210}"/>
                </a:ext>
              </a:extLst>
            </p:cNvPr>
            <p:cNvSpPr/>
            <p:nvPr/>
          </p:nvSpPr>
          <p:spPr>
            <a:xfrm>
              <a:off x="9602932" y="6541688"/>
              <a:ext cx="1689813" cy="4766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0" name="Group 98">
            <a:extLst>
              <a:ext uri="{FF2B5EF4-FFF2-40B4-BE49-F238E27FC236}">
                <a16:creationId xmlns:a16="http://schemas.microsoft.com/office/drawing/2014/main" id="{E9C3712F-150A-4CD6-971B-6AAA3C909356}"/>
              </a:ext>
            </a:extLst>
          </p:cNvPr>
          <p:cNvGrpSpPr/>
          <p:nvPr/>
        </p:nvGrpSpPr>
        <p:grpSpPr>
          <a:xfrm>
            <a:off x="8054696" y="0"/>
            <a:ext cx="2019600" cy="298421"/>
            <a:chOff x="0" y="-1"/>
            <a:chExt cx="2448000" cy="276999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389444F-7020-4F15-A20C-1A983CBACF5A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100">
              <a:extLst>
                <a:ext uri="{FF2B5EF4-FFF2-40B4-BE49-F238E27FC236}">
                  <a16:creationId xmlns:a16="http://schemas.microsoft.com/office/drawing/2014/main" id="{1DA2595B-5718-48F4-8BB1-97D233688273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Polydispersité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Group 101">
            <a:extLst>
              <a:ext uri="{FF2B5EF4-FFF2-40B4-BE49-F238E27FC236}">
                <a16:creationId xmlns:a16="http://schemas.microsoft.com/office/drawing/2014/main" id="{D0B9D77D-8E8F-439E-BEBE-3169EB8A445E}"/>
              </a:ext>
            </a:extLst>
          </p:cNvPr>
          <p:cNvGrpSpPr/>
          <p:nvPr/>
        </p:nvGrpSpPr>
        <p:grpSpPr>
          <a:xfrm>
            <a:off x="10069642" y="0"/>
            <a:ext cx="2122358" cy="298421"/>
            <a:chOff x="0" y="-1"/>
            <a:chExt cx="2448000" cy="27699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6ABCCC4-6B72-4585-A53C-10397F5105D7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103">
              <a:extLst>
                <a:ext uri="{FF2B5EF4-FFF2-40B4-BE49-F238E27FC236}">
                  <a16:creationId xmlns:a16="http://schemas.microsoft.com/office/drawing/2014/main" id="{25FA9E0A-3654-4D3D-A625-B7F8980258FF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Liens &amp; Publications</a:t>
              </a:r>
            </a:p>
          </p:txBody>
        </p:sp>
      </p:grpSp>
      <p:grpSp>
        <p:nvGrpSpPr>
          <p:cNvPr id="56" name="Group 95">
            <a:extLst>
              <a:ext uri="{FF2B5EF4-FFF2-40B4-BE49-F238E27FC236}">
                <a16:creationId xmlns:a16="http://schemas.microsoft.com/office/drawing/2014/main" id="{FA1E1357-2EC3-4FD4-920E-121DC9B58B27}"/>
              </a:ext>
            </a:extLst>
          </p:cNvPr>
          <p:cNvGrpSpPr/>
          <p:nvPr/>
        </p:nvGrpSpPr>
        <p:grpSpPr>
          <a:xfrm>
            <a:off x="6051925" y="-580"/>
            <a:ext cx="2019600" cy="298421"/>
            <a:chOff x="0" y="-1"/>
            <a:chExt cx="2448000" cy="276999"/>
          </a:xfrm>
          <a:solidFill>
            <a:schemeClr val="bg1"/>
          </a:solidFill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3275F0A-4616-45AF-8B03-D1035C92C905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8" name="TextBox 97">
              <a:extLst>
                <a:ext uri="{FF2B5EF4-FFF2-40B4-BE49-F238E27FC236}">
                  <a16:creationId xmlns:a16="http://schemas.microsoft.com/office/drawing/2014/main" id="{E015F53A-98DC-4F64-AB6B-06E297F6355B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200" dirty="0">
                  <a:solidFill>
                    <a:schemeClr val="accent1"/>
                  </a:solidFill>
                </a:rPr>
                <a:t>Impact du </a:t>
              </a:r>
              <a:r>
                <a:rPr lang="en-US" sz="1200" dirty="0" err="1">
                  <a:solidFill>
                    <a:schemeClr val="accent1"/>
                  </a:solidFill>
                </a:rPr>
                <a:t>traitement</a:t>
              </a:r>
              <a:r>
                <a:rPr lang="en-US" sz="1200" dirty="0">
                  <a:solidFill>
                    <a:schemeClr val="accent1"/>
                  </a:solidFill>
                </a:rPr>
                <a:t> feu</a:t>
              </a:r>
            </a:p>
          </p:txBody>
        </p:sp>
      </p:grpSp>
      <p:grpSp>
        <p:nvGrpSpPr>
          <p:cNvPr id="59" name="Group 92">
            <a:extLst>
              <a:ext uri="{FF2B5EF4-FFF2-40B4-BE49-F238E27FC236}">
                <a16:creationId xmlns:a16="http://schemas.microsoft.com/office/drawing/2014/main" id="{86DDAA61-00F9-45F7-8533-072A33394056}"/>
              </a:ext>
            </a:extLst>
          </p:cNvPr>
          <p:cNvGrpSpPr/>
          <p:nvPr/>
        </p:nvGrpSpPr>
        <p:grpSpPr>
          <a:xfrm>
            <a:off x="4039200" y="0"/>
            <a:ext cx="2019600" cy="298421"/>
            <a:chOff x="0" y="-1"/>
            <a:chExt cx="2448000" cy="276999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43595AF3-8B4D-42A8-B25C-69C9F6A5E5DF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94">
              <a:extLst>
                <a:ext uri="{FF2B5EF4-FFF2-40B4-BE49-F238E27FC236}">
                  <a16:creationId xmlns:a16="http://schemas.microsoft.com/office/drawing/2014/main" id="{F8A48948-0149-458B-B8D9-CEE8317C5E68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Démarche et </a:t>
              </a:r>
              <a:r>
                <a:rPr lang="en-US" sz="1200" dirty="0" err="1">
                  <a:solidFill>
                    <a:schemeClr val="bg1"/>
                  </a:solidFill>
                </a:rPr>
                <a:t>partenaires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4" name="Group 8">
            <a:extLst>
              <a:ext uri="{FF2B5EF4-FFF2-40B4-BE49-F238E27FC236}">
                <a16:creationId xmlns:a16="http://schemas.microsoft.com/office/drawing/2014/main" id="{0032468F-2078-46AE-900E-B3754334A97A}"/>
              </a:ext>
            </a:extLst>
          </p:cNvPr>
          <p:cNvGrpSpPr/>
          <p:nvPr/>
        </p:nvGrpSpPr>
        <p:grpSpPr>
          <a:xfrm>
            <a:off x="0" y="-1"/>
            <a:ext cx="2019600" cy="298419"/>
            <a:chOff x="0" y="-1"/>
            <a:chExt cx="2448000" cy="276999"/>
          </a:xfrm>
          <a:solidFill>
            <a:schemeClr val="accent1"/>
          </a:solidFill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5715392B-10C4-4FD7-BB68-E16CF3FB35BF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6" name="TextBox 4">
              <a:extLst>
                <a:ext uri="{FF2B5EF4-FFF2-40B4-BE49-F238E27FC236}">
                  <a16:creationId xmlns:a16="http://schemas.microsoft.com/office/drawing/2014/main" id="{82907613-46D5-4276-AAFA-2EADF7388EA1}"/>
                </a:ext>
              </a:extLst>
            </p:cNvPr>
            <p:cNvSpPr txBox="1"/>
            <p:nvPr/>
          </p:nvSpPr>
          <p:spPr>
            <a:xfrm>
              <a:off x="0" y="0"/>
              <a:ext cx="2448000" cy="25711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Contexte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7" name="Group 41">
            <a:extLst>
              <a:ext uri="{FF2B5EF4-FFF2-40B4-BE49-F238E27FC236}">
                <a16:creationId xmlns:a16="http://schemas.microsoft.com/office/drawing/2014/main" id="{CBEC9B64-78EE-4D7D-BEFF-3F4DE07DDBB4}"/>
              </a:ext>
            </a:extLst>
          </p:cNvPr>
          <p:cNvGrpSpPr/>
          <p:nvPr/>
        </p:nvGrpSpPr>
        <p:grpSpPr>
          <a:xfrm>
            <a:off x="2019600" y="-2"/>
            <a:ext cx="2019600" cy="298421"/>
            <a:chOff x="0" y="-1"/>
            <a:chExt cx="2448000" cy="276999"/>
          </a:xfrm>
          <a:solidFill>
            <a:schemeClr val="accent1"/>
          </a:solidFill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49D2D1A-CD31-42BA-A062-1F27143CD03D}"/>
                </a:ext>
              </a:extLst>
            </p:cNvPr>
            <p:cNvSpPr/>
            <p:nvPr/>
          </p:nvSpPr>
          <p:spPr>
            <a:xfrm>
              <a:off x="0" y="-1"/>
              <a:ext cx="2448000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9" name="TextBox 47">
              <a:extLst>
                <a:ext uri="{FF2B5EF4-FFF2-40B4-BE49-F238E27FC236}">
                  <a16:creationId xmlns:a16="http://schemas.microsoft.com/office/drawing/2014/main" id="{F8659388-C4BC-4F7C-AF19-936320E43CB3}"/>
                </a:ext>
              </a:extLst>
            </p:cNvPr>
            <p:cNvSpPr txBox="1"/>
            <p:nvPr/>
          </p:nvSpPr>
          <p:spPr>
            <a:xfrm>
              <a:off x="0" y="9942"/>
              <a:ext cx="2448000" cy="25711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Verrous</a:t>
              </a:r>
              <a:r>
                <a:rPr lang="en-US" sz="1200" dirty="0">
                  <a:solidFill>
                    <a:schemeClr val="bg1"/>
                  </a:solidFill>
                </a:rPr>
                <a:t> et </a:t>
              </a:r>
              <a:r>
                <a:rPr lang="en-US" sz="1200" dirty="0" err="1">
                  <a:solidFill>
                    <a:schemeClr val="bg1"/>
                  </a:solidFill>
                </a:rPr>
                <a:t>Objectifs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70" name="Image 69">
            <a:extLst>
              <a:ext uri="{FF2B5EF4-FFF2-40B4-BE49-F238E27FC236}">
                <a16:creationId xmlns:a16="http://schemas.microsoft.com/office/drawing/2014/main" id="{913BE585-740A-4AC8-9F8A-B63255E28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55" y="6242395"/>
            <a:ext cx="1594006" cy="56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agues">
  <a:themeElements>
    <a:clrScheme name="Personnalisé 1">
      <a:dk1>
        <a:sysClr val="windowText" lastClr="000000"/>
      </a:dk1>
      <a:lt1>
        <a:sysClr val="window" lastClr="FFFFFF"/>
      </a:lt1>
      <a:dk2>
        <a:srgbClr val="177296"/>
      </a:dk2>
      <a:lt2>
        <a:srgbClr val="C6E7FC"/>
      </a:lt2>
      <a:accent1>
        <a:srgbClr val="17ACE2"/>
      </a:accent1>
      <a:accent2>
        <a:srgbClr val="177296"/>
      </a:accent2>
      <a:accent3>
        <a:srgbClr val="104A4E"/>
      </a:accent3>
      <a:accent4>
        <a:srgbClr val="000000"/>
      </a:accent4>
      <a:accent5>
        <a:srgbClr val="FFFFFF"/>
      </a:accent5>
      <a:accent6>
        <a:srgbClr val="FFFFFF"/>
      </a:accent6>
      <a:hlink>
        <a:srgbClr val="104A4E"/>
      </a:hlink>
      <a:folHlink>
        <a:srgbClr val="104A4E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80187</TotalTime>
  <Words>1560</Words>
  <Application>Microsoft Office PowerPoint</Application>
  <PresentationFormat>Grand écran</PresentationFormat>
  <Paragraphs>309</Paragraphs>
  <Slides>15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7" baseType="lpstr">
      <vt:lpstr>MS Mincho</vt:lpstr>
      <vt:lpstr>Arial</vt:lpstr>
      <vt:lpstr>Calibri</vt:lpstr>
      <vt:lpstr>Cambria Math</vt:lpstr>
      <vt:lpstr>Candara</vt:lpstr>
      <vt:lpstr>Courier New</vt:lpstr>
      <vt:lpstr>Marianne</vt:lpstr>
      <vt:lpstr>Symbol</vt:lpstr>
      <vt:lpstr>Tahoma</vt:lpstr>
      <vt:lpstr>Times New Roman</vt:lpstr>
      <vt:lpstr>Wingdings</vt:lpstr>
      <vt:lpstr>Vagues</vt:lpstr>
      <vt:lpstr>Projet BIOMETA - propriétés acoustiques des laines végétales : impact de l'ignifugation et prise en compte de la polydispersité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Judicaël PICAUT</dc:creator>
  <cp:lastModifiedBy>M. Clément PIEGAY</cp:lastModifiedBy>
  <cp:revision>554</cp:revision>
  <dcterms:created xsi:type="dcterms:W3CDTF">2017-02-01T11:01:03Z</dcterms:created>
  <dcterms:modified xsi:type="dcterms:W3CDTF">2026-06-23T06:03:41Z</dcterms:modified>
</cp:coreProperties>
</file>