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4" r:id="rId1"/>
  </p:sldMasterIdLst>
  <p:notesMasterIdLst>
    <p:notesMasterId r:id="rId28"/>
  </p:notesMasterIdLst>
  <p:sldIdLst>
    <p:sldId id="305" r:id="rId2"/>
    <p:sldId id="266" r:id="rId3"/>
    <p:sldId id="294" r:id="rId4"/>
    <p:sldId id="276" r:id="rId5"/>
    <p:sldId id="300" r:id="rId6"/>
    <p:sldId id="302" r:id="rId7"/>
    <p:sldId id="306" r:id="rId8"/>
    <p:sldId id="297" r:id="rId9"/>
    <p:sldId id="275" r:id="rId10"/>
    <p:sldId id="291" r:id="rId11"/>
    <p:sldId id="267" r:id="rId12"/>
    <p:sldId id="298" r:id="rId13"/>
    <p:sldId id="260" r:id="rId14"/>
    <p:sldId id="263" r:id="rId15"/>
    <p:sldId id="287" r:id="rId16"/>
    <p:sldId id="262" r:id="rId17"/>
    <p:sldId id="280" r:id="rId18"/>
    <p:sldId id="307" r:id="rId19"/>
    <p:sldId id="271" r:id="rId20"/>
    <p:sldId id="289" r:id="rId21"/>
    <p:sldId id="272" r:id="rId22"/>
    <p:sldId id="278" r:id="rId23"/>
    <p:sldId id="277" r:id="rId24"/>
    <p:sldId id="283" r:id="rId25"/>
    <p:sldId id="257" r:id="rId26"/>
    <p:sldId id="26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8745F9-E8DC-54F8-52DE-C9D46F410910}" name="Lucie Barluet" initials="" userId="S::lucie.barluet.de.beauchesne@univ-st-etienne.fr::5d016c78-a0d1-406a-a5d1-b0c226af3b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297"/>
    <a:srgbClr val="156082"/>
    <a:srgbClr val="1600FF"/>
    <a:srgbClr val="BEBEBE"/>
    <a:srgbClr val="0F089F"/>
    <a:srgbClr val="187298"/>
    <a:srgbClr val="008390"/>
    <a:srgbClr val="5B734E"/>
    <a:srgbClr val="D5A67A"/>
    <a:srgbClr val="7AA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89"/>
    <p:restoredTop sz="85261"/>
  </p:normalViewPr>
  <p:slideViewPr>
    <p:cSldViewPr snapToGrid="0">
      <p:cViewPr varScale="1">
        <p:scale>
          <a:sx n="92" d="100"/>
          <a:sy n="92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766C8-5855-E44A-A271-24B629BC85BE}" type="datetimeFigureOut">
              <a:rPr lang="fr-FR" smtClean="0"/>
              <a:t>06/06/2024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2BC2A-CD74-B547-80D1-BAD1E36F2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271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007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6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075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143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29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66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409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As </a:t>
            </a:r>
            <a:r>
              <a:rPr lang="fr-FR" dirty="0" err="1"/>
              <a:t>loannne</a:t>
            </a:r>
            <a:r>
              <a:rPr lang="fr-FR" dirty="0"/>
              <a:t> </a:t>
            </a:r>
            <a:r>
              <a:rPr lang="fr-FR" dirty="0" err="1"/>
              <a:t>said</a:t>
            </a:r>
            <a:r>
              <a:rPr lang="fr-FR" dirty="0"/>
              <a:t> killer </a:t>
            </a:r>
            <a:r>
              <a:rPr lang="fr-FR" dirty="0" err="1"/>
              <a:t>whales</a:t>
            </a:r>
            <a:r>
              <a:rPr lang="fr-FR" dirty="0"/>
              <a:t> are </a:t>
            </a:r>
            <a:r>
              <a:rPr lang="fr-FR" dirty="0" err="1"/>
              <a:t>divided</a:t>
            </a:r>
            <a:r>
              <a:rPr lang="fr-FR" dirty="0"/>
              <a:t> in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ecotypes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on </a:t>
            </a:r>
            <a:r>
              <a:rPr lang="fr-FR" dirty="0" err="1"/>
              <a:t>their</a:t>
            </a:r>
            <a:r>
              <a:rPr lang="fr-FR" dirty="0"/>
              <a:t> location and </a:t>
            </a:r>
            <a:r>
              <a:rPr lang="fr-FR" dirty="0" err="1"/>
              <a:t>feeding</a:t>
            </a:r>
            <a:r>
              <a:rPr lang="fr-FR" dirty="0"/>
              <a:t> </a:t>
            </a:r>
            <a:r>
              <a:rPr lang="fr-FR" dirty="0" err="1"/>
              <a:t>behavior</a:t>
            </a:r>
            <a:r>
              <a:rPr lang="fr-FR" dirty="0"/>
              <a:t>. For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p^resenntation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talk about </a:t>
            </a:r>
            <a:r>
              <a:rPr lang="fr-FR" dirty="0" err="1"/>
              <a:t>fish</a:t>
            </a:r>
            <a:r>
              <a:rPr lang="fr-FR" dirty="0"/>
              <a:t> </a:t>
            </a:r>
            <a:r>
              <a:rPr lang="fr-FR" dirty="0" err="1"/>
              <a:t>eeating</a:t>
            </a:r>
            <a:r>
              <a:rPr lang="fr-FR" dirty="0"/>
              <a:t> </a:t>
            </a:r>
            <a:r>
              <a:rPr lang="fr-FR" dirty="0" err="1"/>
              <a:t>kileler</a:t>
            </a:r>
            <a:r>
              <a:rPr lang="fr-FR" dirty="0"/>
              <a:t> </a:t>
            </a:r>
            <a:r>
              <a:rPr lang="fr-FR" dirty="0" err="1"/>
              <a:t>whales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1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30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40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74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79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14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07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34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BC2A-CD74-B547-80D1-BAD1E36F204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52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CE80-C480-384F-B651-F737F050A8CF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96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71D5-7986-E94F-B571-2D8A0967179E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38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7B53-61A0-9A40-9FBE-7B5775FC74C4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33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A86AC-AEB2-9B4D-9382-8A63D47F82DD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AD7E2-5A8C-E249-8971-584EA15206CB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1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5A9E2-FB7D-5444-B198-9D25BC6EFBD8}" type="datetime1">
              <a:rPr lang="fr-FR" smtClean="0"/>
              <a:t>06/06/2024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48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822E-2F13-A044-8A7C-D5D69E03040E}" type="datetime1">
              <a:rPr lang="fr-FR" smtClean="0"/>
              <a:t>06/06/2024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87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0F372-17CC-1C4F-AC90-7B4149920F08}" type="datetime1">
              <a:rPr lang="fr-FR" smtClean="0"/>
              <a:t>06/06/2024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53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0283-C298-2A4F-B3AB-61D6DB14F2FC}" type="datetime1">
              <a:rPr lang="fr-FR" smtClean="0"/>
              <a:t>06/06/2024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18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FFBD-14A3-A245-B6B4-91989BA55FBB}" type="datetime1">
              <a:rPr lang="fr-FR" smtClean="0"/>
              <a:t>06/06/2024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27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7481-A579-204B-9B11-37200156D44C}" type="datetime1">
              <a:rPr lang="fr-FR" smtClean="0"/>
              <a:t>06/06/2024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63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8498E30-5159-CA46-A408-C2726A634A51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63B88CA-ADF6-F544-A43C-DD8126175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782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17/06/relationships/model3d" Target="../media/model3d1.glb"/><Relationship Id="rId10" Type="http://schemas.openxmlformats.org/officeDocument/2006/relationships/image" Target="../media/image15.svg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6.jpeg"/><Relationship Id="rId18" Type="http://schemas.openxmlformats.org/officeDocument/2006/relationships/image" Target="../media/image23.png"/><Relationship Id="rId3" Type="http://schemas.microsoft.com/office/2007/relationships/media" Target="../media/media2.mo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svg"/><Relationship Id="rId17" Type="http://schemas.openxmlformats.org/officeDocument/2006/relationships/image" Target="../media/image34.png"/><Relationship Id="rId2" Type="http://schemas.microsoft.com/office/2007/relationships/media" Target="../media/media1.mov"/><Relationship Id="rId16" Type="http://schemas.openxmlformats.org/officeDocument/2006/relationships/image" Target="../media/image33.png"/><Relationship Id="rId20" Type="http://schemas.openxmlformats.org/officeDocument/2006/relationships/image" Target="../media/image18.png"/><Relationship Id="rId1" Type="http://schemas.openxmlformats.org/officeDocument/2006/relationships/video" Target="NULL" TargetMode="External"/><Relationship Id="rId6" Type="http://schemas.microsoft.com/office/2007/relationships/media" Target="../media/media4.wav"/><Relationship Id="rId11" Type="http://schemas.openxmlformats.org/officeDocument/2006/relationships/image" Target="../media/image14.png"/><Relationship Id="rId5" Type="http://schemas.microsoft.com/office/2007/relationships/media" Target="../media/media3.wav"/><Relationship Id="rId15" Type="http://schemas.openxmlformats.org/officeDocument/2006/relationships/image" Target="../media/image32.png"/><Relationship Id="rId10" Type="http://schemas.microsoft.com/office/2007/relationships/hdphoto" Target="../media/hdphoto4.wdp"/><Relationship Id="rId19" Type="http://schemas.microsoft.com/office/2007/relationships/hdphoto" Target="../media/hdphoto3.wdp"/><Relationship Id="rId4" Type="http://schemas.openxmlformats.org/officeDocument/2006/relationships/audio" Target="NULL" TargetMode="External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5.svg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1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microsoft.com/office/2017/06/relationships/model3d" Target="../media/model3d1.glb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5.svg"/><Relationship Id="rId5" Type="http://schemas.openxmlformats.org/officeDocument/2006/relationships/image" Target="../media/image28.png"/><Relationship Id="rId15" Type="http://schemas.openxmlformats.org/officeDocument/2006/relationships/image" Target="../media/image46.png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microsoft.com/office/2017/06/relationships/model3d" Target="../media/model3d2.glb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17/06/relationships/model3d" Target="../media/model3d1.glb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17/06/relationships/model3d" Target="../media/model3d2.glb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jpeg"/><Relationship Id="rId10" Type="http://schemas.microsoft.com/office/2017/06/relationships/model3d" Target="../media/model3d1.glb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microsoft.com/office/2017/06/relationships/model3d" Target="../media/model3d1.glb"/><Relationship Id="rId4" Type="http://schemas.openxmlformats.org/officeDocument/2006/relationships/image" Target="../media/image17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187297"/>
            </a:gs>
            <a:gs pos="73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entôt un bateau de croisière de luxe en guise d'appartement ? - Geo.fr">
            <a:extLst>
              <a:ext uri="{FF2B5EF4-FFF2-40B4-BE49-F238E27FC236}">
                <a16:creationId xmlns:a16="http://schemas.microsoft.com/office/drawing/2014/main" id="{F73EEC90-F158-3B8C-D4E1-516C74CD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38" y="111370"/>
            <a:ext cx="6319296" cy="3317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mammifère, mammifère aquatiques, dauphin, Mammifère marin&#10;&#10;Description générée automatiquement">
            <a:extLst>
              <a:ext uri="{FF2B5EF4-FFF2-40B4-BE49-F238E27FC236}">
                <a16:creationId xmlns:a16="http://schemas.microsoft.com/office/drawing/2014/main" id="{03CEB8BC-3FD7-80F6-08A2-276523F28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-60" t="17255" r="3800" b="11191"/>
          <a:stretch/>
        </p:blipFill>
        <p:spPr>
          <a:xfrm>
            <a:off x="5247308" y="3447381"/>
            <a:ext cx="7002957" cy="3474719"/>
          </a:xfrm>
          <a:prstGeom prst="rect">
            <a:avLst/>
          </a:prstGeom>
          <a:effectLst>
            <a:softEdge rad="266161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B4D994-7AB5-964F-C8BD-E411E2D37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895400"/>
            <a:ext cx="5500469" cy="1774373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Evaluation des impacts du bruits sous-</a:t>
            </a:r>
            <a:r>
              <a:rPr lang="en-US" sz="40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marin</a:t>
            </a:r>
            <a:r>
              <a:rPr lang="en-US" sz="40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chez les </a:t>
            </a:r>
            <a:r>
              <a:rPr lang="en-US" sz="40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mammifères</a:t>
            </a:r>
            <a:r>
              <a:rPr lang="en-US" sz="40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40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marins</a:t>
            </a:r>
            <a:endParaRPr lang="fr-FR" sz="4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F808AB-FAF2-3A30-8A3E-10CB8FAC6505}"/>
              </a:ext>
            </a:extLst>
          </p:cNvPr>
          <p:cNvSpPr/>
          <p:nvPr/>
        </p:nvSpPr>
        <p:spPr>
          <a:xfrm>
            <a:off x="234758" y="4233334"/>
            <a:ext cx="3202710" cy="2313548"/>
          </a:xfrm>
          <a:prstGeom prst="rect">
            <a:avLst/>
          </a:prstGeom>
          <a:gradFill flip="none" rotWithShape="1">
            <a:gsLst>
              <a:gs pos="92000">
                <a:schemeClr val="tx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23F4A1-165E-9745-D5FD-39989F07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00" r="95556">
                        <a14:foregroundMark x1="24778" y1="43800" x2="28889" y2="40200"/>
                        <a14:foregroundMark x1="28889" y1="40200" x2="30000" y2="36800"/>
                        <a14:foregroundMark x1="24000" y1="34200" x2="21333" y2="26600"/>
                        <a14:foregroundMark x1="20778" y1="43400" x2="18889" y2="36800"/>
                        <a14:foregroundMark x1="18889" y1="36800" x2="18889" y2="36800"/>
                        <a14:foregroundMark x1="10889" y1="37600" x2="13333" y2="36800"/>
                        <a14:foregroundMark x1="11778" y1="45800" x2="9556" y2="45200"/>
                        <a14:foregroundMark x1="5667" y1="35800" x2="5667" y2="35800"/>
                        <a14:foregroundMark x1="4556" y1="41400" x2="4556" y2="41400"/>
                        <a14:foregroundMark x1="3222" y1="42200" x2="16000" y2="43200"/>
                        <a14:foregroundMark x1="10222" y1="51400" x2="11778" y2="57200"/>
                        <a14:foregroundMark x1="17333" y1="53600" x2="17667" y2="65600"/>
                        <a14:foregroundMark x1="23333" y1="56600" x2="30333" y2="56800"/>
                        <a14:foregroundMark x1="22778" y1="66200" x2="25111" y2="66400"/>
                        <a14:foregroundMark x1="41889" y1="58600" x2="41889" y2="58600"/>
                        <a14:foregroundMark x1="50000" y1="56400" x2="50000" y2="56400"/>
                        <a14:foregroundMark x1="59889" y1="51000" x2="59889" y2="51000"/>
                        <a14:foregroundMark x1="65778" y1="51000" x2="65778" y2="51000"/>
                        <a14:foregroundMark x1="76222" y1="49800" x2="76222" y2="49800"/>
                        <a14:foregroundMark x1="91889" y1="47800" x2="91889" y2="47800"/>
                        <a14:foregroundMark x1="95556" y1="53800" x2="95556" y2="53800"/>
                        <a14:foregroundMark x1="29889" y1="51600" x2="31000" y2="44200"/>
                        <a14:foregroundMark x1="31000" y1="44200" x2="31667" y2="43000"/>
                        <a14:foregroundMark x1="28333" y1="55000" x2="28333" y2="55000"/>
                        <a14:foregroundMark x1="28556" y1="55200" x2="28333" y2="55200"/>
                        <a14:foregroundMark x1="29333" y1="55800" x2="28556" y2="55000"/>
                        <a14:foregroundMark x1="29111" y1="55600" x2="29556" y2="56400"/>
                        <a14:foregroundMark x1="31222" y1="58400" x2="31000" y2="58000"/>
                        <a14:foregroundMark x1="31111" y1="58000" x2="31444" y2="58600"/>
                        <a14:backgroundMark x1="49778" y1="67400" x2="36222" y2="69200"/>
                        <a14:backgroundMark x1="28778" y1="54600" x2="28778" y2="54600"/>
                        <a14:backgroundMark x1="29889" y1="55600" x2="29889" y2="55600"/>
                        <a14:backgroundMark x1="31222" y1="57600" x2="31222" y2="57600"/>
                        <a14:backgroundMark x1="22667" y1="43400" x2="22667" y2="43400"/>
                        <a14:backgroundMark x1="26778" y1="35200" x2="26778" y2="35200"/>
                        <a14:backgroundMark x1="25111" y1="37600" x2="25111" y2="37600"/>
                        <a14:backgroundMark x1="22000" y1="45400" x2="22000" y2="45400"/>
                        <a14:backgroundMark x1="18222" y1="42200" x2="18222" y2="4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7" y="4094664"/>
            <a:ext cx="1962139" cy="10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MRAE">
            <a:extLst>
              <a:ext uri="{FF2B5EF4-FFF2-40B4-BE49-F238E27FC236}">
                <a16:creationId xmlns:a16="http://schemas.microsoft.com/office/drawing/2014/main" id="{CD8B6E4D-961F-ACAF-6560-E3D21B25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9" y="4394656"/>
            <a:ext cx="622786" cy="502842"/>
          </a:xfrm>
          <a:prstGeom prst="rect">
            <a:avLst/>
          </a:prstGeom>
          <a:noFill/>
        </p:spPr>
      </p:pic>
      <p:pic>
        <p:nvPicPr>
          <p:cNvPr id="1034" name="Picture 10" descr="University of Iceland(UoI) - AccelWater">
            <a:extLst>
              <a:ext uri="{FF2B5EF4-FFF2-40B4-BE49-F238E27FC236}">
                <a16:creationId xmlns:a16="http://schemas.microsoft.com/office/drawing/2014/main" id="{106DE26D-7D48-3F2D-FBD1-6AEB6349A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4" b="22559"/>
          <a:stretch/>
        </p:blipFill>
        <p:spPr bwMode="auto">
          <a:xfrm>
            <a:off x="423077" y="4972092"/>
            <a:ext cx="2310410" cy="632680"/>
          </a:xfrm>
          <a:prstGeom prst="rect">
            <a:avLst/>
          </a:prstGeom>
          <a:noFill/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0A560CBF-008F-12E4-5E94-9B36B423CD80}"/>
              </a:ext>
            </a:extLst>
          </p:cNvPr>
          <p:cNvSpPr txBox="1">
            <a:spLocks/>
          </p:cNvSpPr>
          <p:nvPr/>
        </p:nvSpPr>
        <p:spPr>
          <a:xfrm>
            <a:off x="0" y="3121303"/>
            <a:ext cx="12179769" cy="87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Lucie Barluet de </a:t>
            </a:r>
            <a:r>
              <a:rPr lang="en-US" sz="20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Beauchesne</a:t>
            </a:r>
            <a:r>
              <a:rPr lang="en-US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Anna </a:t>
            </a:r>
            <a:r>
              <a:rPr lang="en-US" sz="2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Selbmann</a:t>
            </a:r>
            <a:r>
              <a:rPr lang="en-US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Paul </a:t>
            </a:r>
            <a:r>
              <a:rPr lang="en-US" sz="2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Wensveen</a:t>
            </a:r>
            <a:r>
              <a:rPr lang="en-US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Patrick Miller,  Filipa Samarra, </a:t>
            </a:r>
            <a:r>
              <a:rPr lang="en-US" sz="20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Charlotte </a:t>
            </a:r>
            <a:r>
              <a:rPr lang="en-US" sz="20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Curé</a:t>
            </a:r>
            <a:r>
              <a:rPr lang="fr-FR" sz="20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Sea Mammal Research Unit">
            <a:extLst>
              <a:ext uri="{FF2B5EF4-FFF2-40B4-BE49-F238E27FC236}">
                <a16:creationId xmlns:a16="http://schemas.microsoft.com/office/drawing/2014/main" id="{EA9B7C00-90E1-1924-0768-B8DDE0D4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44" y="5587411"/>
            <a:ext cx="2132004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C759DE6-C6FC-3F31-9C72-70A43CECD99F}"/>
              </a:ext>
            </a:extLst>
          </p:cNvPr>
          <p:cNvSpPr txBox="1"/>
          <p:nvPr/>
        </p:nvSpPr>
        <p:spPr>
          <a:xfrm>
            <a:off x="10231046" y="6541064"/>
            <a:ext cx="1948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© Tatiana </a:t>
            </a:r>
            <a:r>
              <a:rPr lang="fr-FR" sz="1600" dirty="0" err="1">
                <a:solidFill>
                  <a:schemeClr val="bg1"/>
                </a:solidFill>
              </a:rPr>
              <a:t>Marchon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5B0756F-CF77-8FC7-884D-30D68746AE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341"/>
          <a:stretch/>
        </p:blipFill>
        <p:spPr>
          <a:xfrm>
            <a:off x="9822257" y="-2699"/>
            <a:ext cx="2428008" cy="8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6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9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1E7D86-750B-FBD2-D712-4BCFD727EE21}"/>
              </a:ext>
            </a:extLst>
          </p:cNvPr>
          <p:cNvSpPr txBox="1"/>
          <p:nvPr/>
        </p:nvSpPr>
        <p:spPr>
          <a:xfrm>
            <a:off x="0" y="2075497"/>
            <a:ext cx="12192000" cy="954107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Objectif: établir un modèle de référence d’un « comportement perturbé » chez l’orque </a:t>
            </a:r>
          </a:p>
        </p:txBody>
      </p:sp>
      <p:pic>
        <p:nvPicPr>
          <p:cNvPr id="2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97DC93E9-2DD8-A1AA-ED87-CC0A712B2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29" r="-2183" b="-1"/>
          <a:stretch/>
        </p:blipFill>
        <p:spPr bwMode="auto">
          <a:xfrm rot="1902120">
            <a:off x="6980561" y="4349061"/>
            <a:ext cx="3112159" cy="16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 descr="Point d'interrogation">
                <a:extLst>
                  <a:ext uri="{FF2B5EF4-FFF2-40B4-BE49-F238E27FC236}">
                    <a16:creationId xmlns:a16="http://schemas.microsoft.com/office/drawing/2014/main" id="{B2A14B94-2C26-70DB-3287-EE65FD2D82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32100" y="3355659"/>
              <a:ext cx="781502" cy="118540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1502" cy="1185409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-211242" ay="1100703" az="-6656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682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 descr="Point d'interrogation">
                <a:extLst>
                  <a:ext uri="{FF2B5EF4-FFF2-40B4-BE49-F238E27FC236}">
                    <a16:creationId xmlns:a16="http://schemas.microsoft.com/office/drawing/2014/main" id="{B2A14B94-2C26-70DB-3287-EE65FD2D82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2100" y="3355659"/>
                <a:ext cx="781502" cy="118540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0AB449E5-FB27-D64B-4E01-9CF523B00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" t="28335" r="4413" b="27717"/>
          <a:stretch/>
        </p:blipFill>
        <p:spPr bwMode="auto">
          <a:xfrm>
            <a:off x="2176304" y="3235570"/>
            <a:ext cx="2833974" cy="130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Volume avec un remplissage uni">
            <a:extLst>
              <a:ext uri="{FF2B5EF4-FFF2-40B4-BE49-F238E27FC236}">
                <a16:creationId xmlns:a16="http://schemas.microsoft.com/office/drawing/2014/main" id="{7ED20DA6-F40A-7F90-7E1B-46BFF78EAF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0000"/>
          <a:stretch/>
        </p:blipFill>
        <p:spPr>
          <a:xfrm>
            <a:off x="5143539" y="3084916"/>
            <a:ext cx="572742" cy="114548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76BF32A-443A-243D-B702-3A7B02587871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3933F03-07D5-5DCD-64FA-293916462214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5B0CB18-83E0-A020-329B-6BA3B25D3341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0F76902-C743-6573-38E9-FEEF3F5A3898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860A0B7-50C4-415A-8C2F-E223E20991C2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159BB425-C0F8-7227-624E-DDA2755AED64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B6022A-5807-CE66-85C7-7119E261074C}"/>
              </a:ext>
            </a:extLst>
          </p:cNvPr>
          <p:cNvSpPr txBox="1"/>
          <p:nvPr/>
        </p:nvSpPr>
        <p:spPr>
          <a:xfrm>
            <a:off x="452369" y="4747034"/>
            <a:ext cx="4634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Diffusion de sons de globicéphales noirs, une espèce compétitrice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F7C8CD-B042-A16E-927E-8BBFB41614A1}"/>
              </a:ext>
            </a:extLst>
          </p:cNvPr>
          <p:cNvSpPr txBox="1"/>
          <p:nvPr/>
        </p:nvSpPr>
        <p:spPr>
          <a:xfrm>
            <a:off x="5848971" y="5370881"/>
            <a:ext cx="4634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Réaction</a:t>
            </a:r>
          </a:p>
        </p:txBody>
      </p:sp>
    </p:spTree>
    <p:extLst>
      <p:ext uri="{BB962C8B-B14F-4D97-AF65-F5344CB8AC3E}">
        <p14:creationId xmlns:p14="http://schemas.microsoft.com/office/powerpoint/2010/main" val="52170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10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E6BAE6-D34A-8751-62C0-3C17A004B7AD}"/>
              </a:ext>
            </a:extLst>
          </p:cNvPr>
          <p:cNvSpPr txBox="1"/>
          <p:nvPr/>
        </p:nvSpPr>
        <p:spPr>
          <a:xfrm>
            <a:off x="-9000" y="844187"/>
            <a:ext cx="515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Méthode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site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d’étude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celand's Westman Islands: Puffins or Bust | sarahmartinhood.com">
            <a:extLst>
              <a:ext uri="{FF2B5EF4-FFF2-40B4-BE49-F238E27FC236}">
                <a16:creationId xmlns:a16="http://schemas.microsoft.com/office/drawing/2014/main" id="{9EB3444C-E260-40BE-D74F-3BD5A4A8E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44" y="1461349"/>
            <a:ext cx="6211882" cy="40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716D8B4-2765-E00D-0E79-2974C3AB7F5E}"/>
              </a:ext>
            </a:extLst>
          </p:cNvPr>
          <p:cNvSpPr txBox="1"/>
          <p:nvPr/>
        </p:nvSpPr>
        <p:spPr>
          <a:xfrm>
            <a:off x="1647196" y="5584805"/>
            <a:ext cx="81702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Iles de </a:t>
            </a:r>
            <a:r>
              <a:rPr lang="fr-FR" sz="28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Vestmann</a:t>
            </a:r>
            <a:endParaRPr lang="fr-FR" sz="28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mois répartis sur 3 ans  2021, 2022, 2023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4D183D7-8BF1-8D73-601C-A60C733B657A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5EA80CF-D7EF-32E1-29D4-F988F521CAAC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7B2C31A-EFC2-0AE2-C408-9EC10B3D4615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E7A07C3-017D-5F90-F981-685AEBE6A7EB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4720566-38CC-9733-0FF7-436FA7417694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9E33C4A-2F58-09C5-D760-099479489497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2969C0-AEB8-E919-849B-464F59AB38F3}"/>
              </a:ext>
            </a:extLst>
          </p:cNvPr>
          <p:cNvSpPr txBox="1"/>
          <p:nvPr/>
        </p:nvSpPr>
        <p:spPr>
          <a:xfrm>
            <a:off x="5732304" y="2844225"/>
            <a:ext cx="20079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ISLANDE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8BA9A45-E3DC-5662-F88A-BEBB27E1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15" y="1509867"/>
            <a:ext cx="1209571" cy="133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rki Rannís | Rannsóknamiðstöð Íslands">
            <a:extLst>
              <a:ext uri="{FF2B5EF4-FFF2-40B4-BE49-F238E27FC236}">
                <a16:creationId xmlns:a16="http://schemas.microsoft.com/office/drawing/2014/main" id="{D2134AF5-AE80-0059-7ACC-352D44082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87" y="1509867"/>
            <a:ext cx="1225648" cy="99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7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11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684FC81-3B2E-9A71-28F1-E2D73D164A66}"/>
              </a:ext>
            </a:extLst>
          </p:cNvPr>
          <p:cNvSpPr txBox="1"/>
          <p:nvPr/>
        </p:nvSpPr>
        <p:spPr>
          <a:xfrm>
            <a:off x="8854590" y="2872611"/>
            <a:ext cx="3242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Récupération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analyse des données</a:t>
            </a:r>
          </a:p>
        </p:txBody>
      </p:sp>
      <p:sp>
        <p:nvSpPr>
          <p:cNvPr id="23" name="Flèche droite 77">
            <a:extLst>
              <a:ext uri="{FF2B5EF4-FFF2-40B4-BE49-F238E27FC236}">
                <a16:creationId xmlns:a16="http://schemas.microsoft.com/office/drawing/2014/main" id="{65B28F30-A8E1-AC85-3864-9592D689DB30}"/>
              </a:ext>
            </a:extLst>
          </p:cNvPr>
          <p:cNvSpPr/>
          <p:nvPr/>
        </p:nvSpPr>
        <p:spPr>
          <a:xfrm>
            <a:off x="4480491" y="2316861"/>
            <a:ext cx="4477277" cy="1907892"/>
          </a:xfrm>
          <a:prstGeom prst="rightArrow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</a:t>
            </a:r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sans diffusion </a:t>
            </a:r>
            <a:r>
              <a:rPr lang="en-CA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prochain playback (minimum : 30 min)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9D7825F-BED3-1D50-EF9E-D36DCE09D402}"/>
              </a:ext>
            </a:extLst>
          </p:cNvPr>
          <p:cNvSpPr txBox="1"/>
          <p:nvPr/>
        </p:nvSpPr>
        <p:spPr>
          <a:xfrm>
            <a:off x="192063" y="2011948"/>
            <a:ext cx="131442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</a:p>
          <a:p>
            <a:pPr algn="ctr"/>
            <a:r>
              <a:rPr lang="en-CA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endParaRPr lang="en-CA" dirty="0">
              <a:solidFill>
                <a:srgbClr val="187297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4E4C91D-9550-E1E5-6FD1-D7A8C9EE62A0}"/>
              </a:ext>
            </a:extLst>
          </p:cNvPr>
          <p:cNvSpPr txBox="1"/>
          <p:nvPr/>
        </p:nvSpPr>
        <p:spPr>
          <a:xfrm>
            <a:off x="638399" y="1335479"/>
            <a:ext cx="909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u="sng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</a:t>
            </a:r>
            <a:r>
              <a:rPr lang="en-CA" sz="2000" u="sng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données: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observations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visuelles</a:t>
            </a:r>
            <a:endParaRPr lang="en-CA" sz="20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09ED67-CC79-AA4A-42A6-8BC59BFAECFC}"/>
              </a:ext>
            </a:extLst>
          </p:cNvPr>
          <p:cNvSpPr/>
          <p:nvPr/>
        </p:nvSpPr>
        <p:spPr>
          <a:xfrm>
            <a:off x="1401520" y="2787429"/>
            <a:ext cx="2083002" cy="966756"/>
          </a:xfrm>
          <a:prstGeom prst="rect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31" name="Accolade ouvrante 30">
            <a:extLst>
              <a:ext uri="{FF2B5EF4-FFF2-40B4-BE49-F238E27FC236}">
                <a16:creationId xmlns:a16="http://schemas.microsoft.com/office/drawing/2014/main" id="{E47D9399-BE2D-AF70-2F73-26036E71C200}"/>
              </a:ext>
            </a:extLst>
          </p:cNvPr>
          <p:cNvSpPr/>
          <p:nvPr/>
        </p:nvSpPr>
        <p:spPr>
          <a:xfrm rot="5400000">
            <a:off x="4593571" y="-1464541"/>
            <a:ext cx="751647" cy="7181226"/>
          </a:xfrm>
          <a:prstGeom prst="leftBrace">
            <a:avLst>
              <a:gd name="adj1" fmla="val 39607"/>
              <a:gd name="adj2" fmla="val 50000"/>
            </a:avLst>
          </a:prstGeom>
          <a:ln w="38100">
            <a:solidFill>
              <a:srgbClr val="1872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C5FB959D-05F9-02C1-472E-D463396F8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6" t="28335" r="4413" b="33539"/>
          <a:stretch/>
        </p:blipFill>
        <p:spPr bwMode="auto">
          <a:xfrm>
            <a:off x="6916116" y="4405074"/>
            <a:ext cx="929850" cy="9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que 32" descr="Volume avec un remplissage uni">
            <a:extLst>
              <a:ext uri="{FF2B5EF4-FFF2-40B4-BE49-F238E27FC236}">
                <a16:creationId xmlns:a16="http://schemas.microsoft.com/office/drawing/2014/main" id="{F0071D60-A015-12D9-4A30-A0FA9E9B44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000"/>
          <a:stretch/>
        </p:blipFill>
        <p:spPr>
          <a:xfrm>
            <a:off x="7800073" y="4222444"/>
            <a:ext cx="572742" cy="1145484"/>
          </a:xfrm>
          <a:prstGeom prst="rect">
            <a:avLst/>
          </a:prstGeom>
        </p:spPr>
      </p:pic>
      <p:pic>
        <p:nvPicPr>
          <p:cNvPr id="34" name="Graphique 33" descr="Volume avec un remplissage uni">
            <a:extLst>
              <a:ext uri="{FF2B5EF4-FFF2-40B4-BE49-F238E27FC236}">
                <a16:creationId xmlns:a16="http://schemas.microsoft.com/office/drawing/2014/main" id="{2003006A-BBFC-72C3-1EDA-8A1D01CD85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000"/>
          <a:stretch/>
        </p:blipFill>
        <p:spPr>
          <a:xfrm>
            <a:off x="10341811" y="4231284"/>
            <a:ext cx="572742" cy="114548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8616F8D-701E-76DF-C6EA-244FFD607D88}"/>
              </a:ext>
            </a:extLst>
          </p:cNvPr>
          <p:cNvSpPr txBox="1"/>
          <p:nvPr/>
        </p:nvSpPr>
        <p:spPr>
          <a:xfrm>
            <a:off x="241556" y="4539091"/>
            <a:ext cx="308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187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Stimuli acoustiques :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6F9AE7C-B54C-BD6A-658A-D08184B8E4D8}"/>
              </a:ext>
            </a:extLst>
          </p:cNvPr>
          <p:cNvSpPr txBox="1"/>
          <p:nvPr/>
        </p:nvSpPr>
        <p:spPr>
          <a:xfrm>
            <a:off x="197222" y="5324609"/>
            <a:ext cx="4651279" cy="99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187297"/>
              </a:buClr>
              <a:buFont typeface="Wingdings" pitchFamily="2" charset="2"/>
              <a:buChar char="§"/>
            </a:pPr>
            <a:r>
              <a:rPr lang="en-CA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Ordre </a:t>
            </a:r>
            <a:r>
              <a:rPr lang="en-CA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aléatoire</a:t>
            </a:r>
            <a:endParaRPr lang="en-CA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187297"/>
              </a:buClr>
              <a:buFont typeface="Wingdings" pitchFamily="2" charset="2"/>
              <a:buChar char="§"/>
            </a:pPr>
            <a:r>
              <a:rPr lang="en-CA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Durée: 15 min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187297"/>
              </a:buClr>
              <a:buFont typeface="Wingdings" pitchFamily="2" charset="2"/>
              <a:buChar char="§"/>
            </a:pPr>
            <a:r>
              <a:rPr lang="en-CA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</a:t>
            </a:r>
            <a:r>
              <a:rPr lang="en-CA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sonore</a:t>
            </a:r>
            <a:r>
              <a:rPr lang="en-CA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(rms): 160 dB re 1</a:t>
            </a:r>
            <a:r>
              <a:rPr lang="el-GR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μPa</a:t>
            </a:r>
            <a:endParaRPr lang="en-CA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ccolade ouvrante 37">
            <a:extLst>
              <a:ext uri="{FF2B5EF4-FFF2-40B4-BE49-F238E27FC236}">
                <a16:creationId xmlns:a16="http://schemas.microsoft.com/office/drawing/2014/main" id="{ECABE9B2-C80D-3CA7-4394-66953DE9553B}"/>
              </a:ext>
            </a:extLst>
          </p:cNvPr>
          <p:cNvSpPr/>
          <p:nvPr/>
        </p:nvSpPr>
        <p:spPr>
          <a:xfrm rot="5400000">
            <a:off x="5664053" y="-1446017"/>
            <a:ext cx="751647" cy="11951048"/>
          </a:xfrm>
          <a:prstGeom prst="leftBrace">
            <a:avLst>
              <a:gd name="adj1" fmla="val 39607"/>
              <a:gd name="adj2" fmla="val 66480"/>
            </a:avLst>
          </a:prstGeom>
          <a:ln w="38100">
            <a:solidFill>
              <a:srgbClr val="1872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F8C2C4-0857-6F46-48F9-BFEF558D67D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784" t="6992" r="8648" b="16380"/>
          <a:stretch/>
        </p:blipFill>
        <p:spPr>
          <a:xfrm rot="5400000">
            <a:off x="3494267" y="2412831"/>
            <a:ext cx="987345" cy="985686"/>
          </a:xfrm>
          <a:prstGeom prst="rect">
            <a:avLst/>
          </a:prstGeom>
          <a:ln w="38100">
            <a:solidFill>
              <a:srgbClr val="187297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AB31E8-1DB4-D70B-E543-A7F463041B4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6954" r="9526" b="6028"/>
          <a:stretch/>
        </p:blipFill>
        <p:spPr>
          <a:xfrm>
            <a:off x="3487575" y="3415303"/>
            <a:ext cx="1000728" cy="788281"/>
          </a:xfrm>
          <a:prstGeom prst="rect">
            <a:avLst/>
          </a:prstGeom>
          <a:ln w="38100" cmpd="sng">
            <a:solidFill>
              <a:srgbClr val="187297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954C5F7-EAD9-4938-A633-56B419723685}"/>
              </a:ext>
            </a:extLst>
          </p:cNvPr>
          <p:cNvSpPr txBox="1"/>
          <p:nvPr/>
        </p:nvSpPr>
        <p:spPr>
          <a:xfrm>
            <a:off x="5159301" y="4551388"/>
            <a:ext cx="1883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Globicéphale</a:t>
            </a:r>
          </a:p>
          <a:p>
            <a:pPr algn="ctr"/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(PW) 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6B13D7-F260-A70A-5FCE-8BE19BF0EED5}"/>
              </a:ext>
            </a:extLst>
          </p:cNvPr>
          <p:cNvSpPr txBox="1"/>
          <p:nvPr/>
        </p:nvSpPr>
        <p:spPr>
          <a:xfrm>
            <a:off x="9050108" y="4551388"/>
            <a:ext cx="16376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 (Ctrl -)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nregistrement de l’écran 2024-05-16 à 09.57.58.mov">
            <a:hlinkClick r:id="" action="ppaction://media"/>
            <a:extLst>
              <a:ext uri="{FF2B5EF4-FFF2-40B4-BE49-F238E27FC236}">
                <a16:creationId xmlns:a16="http://schemas.microsoft.com/office/drawing/2014/main" id="{A7200B6D-F12D-3488-D32E-7D514CAAF0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0.6645" end="4887.0175"/>
                </p14:media>
              </p:ext>
            </p:extLst>
          </p:nvPr>
        </p:nvPicPr>
        <p:blipFill rotWithShape="1">
          <a:blip r:embed="rId15"/>
          <a:srcRect r="26128"/>
          <a:stretch/>
        </p:blipFill>
        <p:spPr>
          <a:xfrm>
            <a:off x="5519166" y="5233765"/>
            <a:ext cx="1921042" cy="1524523"/>
          </a:xfrm>
          <a:prstGeom prst="rect">
            <a:avLst/>
          </a:prstGeom>
        </p:spPr>
      </p:pic>
      <p:pic>
        <p:nvPicPr>
          <p:cNvPr id="9" name="Enregistrement de l’écran 2024-05-16 à 10.04.41.mov">
            <a:hlinkClick r:id="" action="ppaction://media"/>
            <a:extLst>
              <a:ext uri="{FF2B5EF4-FFF2-40B4-BE49-F238E27FC236}">
                <a16:creationId xmlns:a16="http://schemas.microsoft.com/office/drawing/2014/main" id="{2DC4B262-AA6A-288A-8C2B-0C7655AE2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571.7241" end="7404.1433"/>
                </p14:media>
              </p:ext>
            </p:extLst>
          </p:nvPr>
        </p:nvPicPr>
        <p:blipFill rotWithShape="1">
          <a:blip r:embed="rId16"/>
          <a:srcRect r="30442"/>
          <a:stretch/>
        </p:blipFill>
        <p:spPr>
          <a:xfrm>
            <a:off x="9155038" y="5233765"/>
            <a:ext cx="1921042" cy="1526159"/>
          </a:xfrm>
          <a:prstGeom prst="rect">
            <a:avLst/>
          </a:prstGeom>
        </p:spPr>
      </p:pic>
      <p:pic>
        <p:nvPicPr>
          <p:cNvPr id="12" name="Extrait_PWv3_gm21_187a001_2015-07-07a.wav">
            <a:hlinkClick r:id="" action="ppaction://media"/>
            <a:extLst>
              <a:ext uri="{FF2B5EF4-FFF2-40B4-BE49-F238E27FC236}">
                <a16:creationId xmlns:a16="http://schemas.microsoft.com/office/drawing/2014/main" id="{1C3F6F59-0F8E-F202-C566-025BA72232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2860.315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36798" y="6101948"/>
            <a:ext cx="812800" cy="812800"/>
          </a:xfrm>
          <a:prstGeom prst="rect">
            <a:avLst/>
          </a:prstGeom>
        </p:spPr>
      </p:pic>
      <p:pic>
        <p:nvPicPr>
          <p:cNvPr id="16" name="Extrait_Noisev3_2015-07-07.wav">
            <a:hlinkClick r:id="" action="ppaction://media"/>
            <a:extLst>
              <a:ext uri="{FF2B5EF4-FFF2-40B4-BE49-F238E27FC236}">
                <a16:creationId xmlns:a16="http://schemas.microsoft.com/office/drawing/2014/main" id="{997AB045-5104-1327-FB7C-DBE87E8A4E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end="4234.72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91703" y="6023523"/>
            <a:ext cx="812800" cy="812800"/>
          </a:xfrm>
          <a:prstGeom prst="rect">
            <a:avLst/>
          </a:prstGeom>
        </p:spPr>
      </p:pic>
      <p:pic>
        <p:nvPicPr>
          <p:cNvPr id="2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B8E31514-7E46-6DAD-F1FD-6317DB5CB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29" r="42968" b="-1"/>
          <a:stretch/>
        </p:blipFill>
        <p:spPr bwMode="auto">
          <a:xfrm rot="19697880" flipH="1">
            <a:off x="196086" y="2215133"/>
            <a:ext cx="1913221" cy="186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" descr="age15image1762400">
            <a:extLst>
              <a:ext uri="{FF2B5EF4-FFF2-40B4-BE49-F238E27FC236}">
                <a16:creationId xmlns:a16="http://schemas.microsoft.com/office/drawing/2014/main" id="{C672046D-9DA4-B6CD-EADF-BDD27F39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812">
            <a:off x="755930" y="2672674"/>
            <a:ext cx="576053" cy="3998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EE7139-C63B-00C7-3C0E-9F9404741778}"/>
              </a:ext>
            </a:extLst>
          </p:cNvPr>
          <p:cNvSpPr txBox="1"/>
          <p:nvPr/>
        </p:nvSpPr>
        <p:spPr>
          <a:xfrm>
            <a:off x="4765213" y="5699051"/>
            <a:ext cx="85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156082"/>
                </a:solidFill>
              </a:rPr>
              <a:t>22kHz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6E80B5-3B0F-E72F-3D49-F3347CCC5684}"/>
              </a:ext>
            </a:extLst>
          </p:cNvPr>
          <p:cNvSpPr txBox="1"/>
          <p:nvPr/>
        </p:nvSpPr>
        <p:spPr>
          <a:xfrm>
            <a:off x="8367704" y="5691874"/>
            <a:ext cx="85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156082"/>
                </a:solidFill>
              </a:rPr>
              <a:t>22kHz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1C4FAF-F593-0A34-D1A3-9E28D05D9538}"/>
              </a:ext>
            </a:extLst>
          </p:cNvPr>
          <p:cNvSpPr txBox="1"/>
          <p:nvPr/>
        </p:nvSpPr>
        <p:spPr>
          <a:xfrm>
            <a:off x="8342498" y="6439630"/>
            <a:ext cx="85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156082"/>
                </a:solidFill>
              </a:rPr>
              <a:t>0kHz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96434CB-81F6-29EA-33AF-2D00EBDADD05}"/>
              </a:ext>
            </a:extLst>
          </p:cNvPr>
          <p:cNvSpPr txBox="1"/>
          <p:nvPr/>
        </p:nvSpPr>
        <p:spPr>
          <a:xfrm>
            <a:off x="4732815" y="6429923"/>
            <a:ext cx="85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156082"/>
                </a:solidFill>
              </a:rPr>
              <a:t>0kHz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545F023-C77A-1CE1-55B9-8AEE620B6D9D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6D4F7BC7-2D48-BFBC-ACFC-FEF47E0648B0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3EDDEFAA-1AC5-F64C-CB6E-7DBF7267BFE3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F6DF21A5-C0EA-1500-CBFB-B719D0FC61D1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E0794B2F-E517-B25E-B362-1D99004BF484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A5327189-42D6-361B-5AFD-8F082F13C49A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A73C86F-5177-8354-6111-263AB2C236A6}"/>
              </a:ext>
            </a:extLst>
          </p:cNvPr>
          <p:cNvSpPr txBox="1"/>
          <p:nvPr/>
        </p:nvSpPr>
        <p:spPr>
          <a:xfrm>
            <a:off x="-9000" y="844187"/>
            <a:ext cx="515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Méthode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playback</a:t>
            </a:r>
          </a:p>
        </p:txBody>
      </p:sp>
    </p:spTree>
    <p:extLst>
      <p:ext uri="{BB962C8B-B14F-4D97-AF65-F5344CB8AC3E}">
        <p14:creationId xmlns:p14="http://schemas.microsoft.com/office/powerpoint/2010/main" val="87959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4697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54545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12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B167814-AD7A-5653-960C-A29A790B2053}"/>
              </a:ext>
            </a:extLst>
          </p:cNvPr>
          <p:cNvSpPr txBox="1"/>
          <p:nvPr/>
        </p:nvSpPr>
        <p:spPr>
          <a:xfrm>
            <a:off x="0" y="915511"/>
            <a:ext cx="672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Méthode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Quantification de la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 droite 77">
            <a:extLst>
              <a:ext uri="{FF2B5EF4-FFF2-40B4-BE49-F238E27FC236}">
                <a16:creationId xmlns:a16="http://schemas.microsoft.com/office/drawing/2014/main" id="{25053651-CEDB-21B3-B5A0-7395CA8C8A4B}"/>
              </a:ext>
            </a:extLst>
          </p:cNvPr>
          <p:cNvSpPr/>
          <p:nvPr/>
        </p:nvSpPr>
        <p:spPr>
          <a:xfrm>
            <a:off x="5113768" y="1468026"/>
            <a:ext cx="5188875" cy="1907892"/>
          </a:xfrm>
          <a:prstGeom prst="rightArrow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</a:t>
            </a:r>
            <a:r>
              <a:rPr lang="en-C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sans diffusion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29C400-6A71-3C92-CA1A-5E3A4B451AAD}"/>
              </a:ext>
            </a:extLst>
          </p:cNvPr>
          <p:cNvSpPr/>
          <p:nvPr/>
        </p:nvSpPr>
        <p:spPr>
          <a:xfrm>
            <a:off x="2034797" y="1938594"/>
            <a:ext cx="2083002" cy="966756"/>
          </a:xfrm>
          <a:prstGeom prst="rect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2EFF87A-384E-A518-B853-C04639591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4" t="6992" r="8648" b="16380"/>
          <a:stretch/>
        </p:blipFill>
        <p:spPr>
          <a:xfrm rot="5400000">
            <a:off x="4127544" y="1563996"/>
            <a:ext cx="987345" cy="985686"/>
          </a:xfrm>
          <a:prstGeom prst="rect">
            <a:avLst/>
          </a:prstGeom>
          <a:ln w="38100">
            <a:solidFill>
              <a:srgbClr val="187297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1DB74A-DBE8-5ADB-C0FF-4808A1651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6954" r="9526" b="6028"/>
          <a:stretch/>
        </p:blipFill>
        <p:spPr>
          <a:xfrm>
            <a:off x="4120852" y="2566468"/>
            <a:ext cx="1000728" cy="788281"/>
          </a:xfrm>
          <a:prstGeom prst="rect">
            <a:avLst/>
          </a:prstGeom>
          <a:ln w="38100" cmpd="sng">
            <a:solidFill>
              <a:srgbClr val="187297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E1390A1-6376-AEB6-B10D-1E1C912E044D}"/>
              </a:ext>
            </a:extLst>
          </p:cNvPr>
          <p:cNvSpPr txBox="1"/>
          <p:nvPr/>
        </p:nvSpPr>
        <p:spPr>
          <a:xfrm>
            <a:off x="4093905" y="3390926"/>
            <a:ext cx="1048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</a:t>
            </a:r>
          </a:p>
          <a:p>
            <a:pPr algn="ctr"/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15min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85542A4-310A-1EEE-896C-04674D082DF1}"/>
              </a:ext>
            </a:extLst>
          </p:cNvPr>
          <p:cNvSpPr txBox="1"/>
          <p:nvPr/>
        </p:nvSpPr>
        <p:spPr>
          <a:xfrm>
            <a:off x="3093110" y="3390926"/>
            <a:ext cx="1128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</a:p>
          <a:p>
            <a:pPr algn="ctr"/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15min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E219E38-C917-9383-3BDD-29D1407BC21E}"/>
              </a:ext>
            </a:extLst>
          </p:cNvPr>
          <p:cNvSpPr txBox="1"/>
          <p:nvPr/>
        </p:nvSpPr>
        <p:spPr>
          <a:xfrm>
            <a:off x="5119186" y="3390926"/>
            <a:ext cx="1048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</a:p>
          <a:p>
            <a:pPr algn="ctr"/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15min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2254BD-31BD-B672-496E-A3EE9573BA2F}"/>
              </a:ext>
            </a:extLst>
          </p:cNvPr>
          <p:cNvSpPr txBox="1"/>
          <p:nvPr/>
        </p:nvSpPr>
        <p:spPr>
          <a:xfrm>
            <a:off x="1710392" y="3424201"/>
            <a:ext cx="287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périodes :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787BD30-E852-861A-4E95-8F096C3853AF}"/>
              </a:ext>
            </a:extLst>
          </p:cNvPr>
          <p:cNvSpPr txBox="1"/>
          <p:nvPr/>
        </p:nvSpPr>
        <p:spPr>
          <a:xfrm>
            <a:off x="225271" y="5270096"/>
            <a:ext cx="6174100" cy="400110"/>
          </a:xfrm>
          <a:prstGeom prst="rect">
            <a:avLst/>
          </a:prstGeom>
          <a:solidFill>
            <a:srgbClr val="1872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DUR – PRE = changement durant le playback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5ADC264-2F66-E981-8355-9D3B15DF61A3}"/>
              </a:ext>
            </a:extLst>
          </p:cNvPr>
          <p:cNvSpPr txBox="1"/>
          <p:nvPr/>
        </p:nvSpPr>
        <p:spPr>
          <a:xfrm>
            <a:off x="225271" y="5912569"/>
            <a:ext cx="6174099" cy="400110"/>
          </a:xfrm>
          <a:prstGeom prst="rect">
            <a:avLst/>
          </a:prstGeom>
          <a:solidFill>
            <a:srgbClr val="1872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POST – PRE = changement après le playback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A81F3A18-EC55-0E76-DD76-C8560B2B0CD5}"/>
              </a:ext>
            </a:extLst>
          </p:cNvPr>
          <p:cNvCxnSpPr>
            <a:cxnSpLocks/>
          </p:cNvCxnSpPr>
          <p:nvPr/>
        </p:nvCxnSpPr>
        <p:spPr>
          <a:xfrm>
            <a:off x="3268527" y="2905350"/>
            <a:ext cx="0" cy="894367"/>
          </a:xfrm>
          <a:prstGeom prst="line">
            <a:avLst/>
          </a:prstGeom>
          <a:ln>
            <a:solidFill>
              <a:srgbClr val="18729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C4134C3-F82C-546A-7CF5-3BC95411C23A}"/>
              </a:ext>
            </a:extLst>
          </p:cNvPr>
          <p:cNvCxnSpPr>
            <a:cxnSpLocks/>
          </p:cNvCxnSpPr>
          <p:nvPr/>
        </p:nvCxnSpPr>
        <p:spPr>
          <a:xfrm>
            <a:off x="4089223" y="2905350"/>
            <a:ext cx="0" cy="894367"/>
          </a:xfrm>
          <a:prstGeom prst="line">
            <a:avLst/>
          </a:prstGeom>
          <a:ln>
            <a:solidFill>
              <a:srgbClr val="18729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A54D0C8-1028-04A6-DCA6-B26A27DEED09}"/>
              </a:ext>
            </a:extLst>
          </p:cNvPr>
          <p:cNvCxnSpPr>
            <a:cxnSpLocks/>
          </p:cNvCxnSpPr>
          <p:nvPr/>
        </p:nvCxnSpPr>
        <p:spPr>
          <a:xfrm>
            <a:off x="5142267" y="2905350"/>
            <a:ext cx="0" cy="894367"/>
          </a:xfrm>
          <a:prstGeom prst="line">
            <a:avLst/>
          </a:prstGeom>
          <a:ln>
            <a:solidFill>
              <a:srgbClr val="18729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29C4E2DD-647C-CDD2-3B4B-AC2AD2F1BECF}"/>
              </a:ext>
            </a:extLst>
          </p:cNvPr>
          <p:cNvCxnSpPr>
            <a:cxnSpLocks/>
          </p:cNvCxnSpPr>
          <p:nvPr/>
        </p:nvCxnSpPr>
        <p:spPr>
          <a:xfrm>
            <a:off x="6090011" y="2905350"/>
            <a:ext cx="0" cy="894367"/>
          </a:xfrm>
          <a:prstGeom prst="line">
            <a:avLst/>
          </a:prstGeom>
          <a:ln>
            <a:solidFill>
              <a:srgbClr val="18729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21CB5634-4754-4920-014D-E42C223E2134}"/>
              </a:ext>
            </a:extLst>
          </p:cNvPr>
          <p:cNvSpPr txBox="1"/>
          <p:nvPr/>
        </p:nvSpPr>
        <p:spPr>
          <a:xfrm>
            <a:off x="0" y="4523204"/>
            <a:ext cx="1219199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chaque stimulus, pour tous les paramètres comportementaux mesurés 2 scores de réaction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02F434-8083-5F59-4874-4E435C4BE37F}"/>
              </a:ext>
            </a:extLst>
          </p:cNvPr>
          <p:cNvSpPr txBox="1"/>
          <p:nvPr/>
        </p:nvSpPr>
        <p:spPr>
          <a:xfrm>
            <a:off x="-25434" y="6550223"/>
            <a:ext cx="6192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Curé et al.,  2012, 2013, 2015, 2019 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9493EC4-A952-EB4D-3A1B-FF46F992F328}"/>
                  </a:ext>
                </a:extLst>
              </p:cNvPr>
              <p:cNvSpPr txBox="1"/>
              <p:nvPr/>
            </p:nvSpPr>
            <p:spPr>
              <a:xfrm>
                <a:off x="6287763" y="5622207"/>
                <a:ext cx="6088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EEG : R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Stimulus + Période + Ordre + Stimulus*Période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9493EC4-A952-EB4D-3A1B-FF46F992F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763" y="5622207"/>
                <a:ext cx="6088526" cy="369332"/>
              </a:xfrm>
              <a:prstGeom prst="rect">
                <a:avLst/>
              </a:prstGeom>
              <a:blipFill>
                <a:blip r:embed="rId5"/>
                <a:stretch>
                  <a:fillRect l="-624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0911451F-A681-00D5-5573-BC9C6D31867B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7B0981-01B2-F716-F9CE-096803317A88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B5CDB7C-14E3-08EC-6A13-57E7C7E5BED6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55531D5-4CA2-CFED-8B56-753D0C7C1035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38E2A6A-BF66-CC7A-8E36-8CCCF8D6D422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C33CD64-834C-8DA8-0B1F-92D0E651B7C0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52690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21B873F-ED04-0A2A-7E56-1CD5C764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875" y="2817884"/>
            <a:ext cx="6911856" cy="38159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E1450B-D89A-5AB3-7255-A33D41FC4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" y="1333500"/>
            <a:ext cx="7772400" cy="2760917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13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BB55A2-0472-3576-C896-E927CD812A50}"/>
              </a:ext>
            </a:extLst>
          </p:cNvPr>
          <p:cNvSpPr txBox="1"/>
          <p:nvPr/>
        </p:nvSpPr>
        <p:spPr>
          <a:xfrm>
            <a:off x="43014" y="937288"/>
            <a:ext cx="594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trajectoire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A090C45-807B-3AFC-6D03-6066A99F069D}"/>
              </a:ext>
            </a:extLst>
          </p:cNvPr>
          <p:cNvSpPr txBox="1"/>
          <p:nvPr/>
        </p:nvSpPr>
        <p:spPr>
          <a:xfrm>
            <a:off x="8001000" y="1498125"/>
            <a:ext cx="3954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son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l’orque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poursuivi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trajectoire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initiale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99E5AFD-6A72-6981-97DA-80286C458EE4}"/>
              </a:ext>
            </a:extLst>
          </p:cNvPr>
          <p:cNvSpPr txBox="1"/>
          <p:nvPr/>
        </p:nvSpPr>
        <p:spPr>
          <a:xfrm>
            <a:off x="424134" y="5359875"/>
            <a:ext cx="5180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sons de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globicéphale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l’orque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évite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source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sonore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faisant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demi-tour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2B0253-AE36-0D5F-74A3-E860E46652E5}"/>
              </a:ext>
            </a:extLst>
          </p:cNvPr>
          <p:cNvSpPr txBox="1"/>
          <p:nvPr/>
        </p:nvSpPr>
        <p:spPr>
          <a:xfrm>
            <a:off x="6265134" y="4227625"/>
            <a:ext cx="2418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600FF"/>
                </a:solidFill>
              </a:rPr>
              <a:t>Evitement </a:t>
            </a:r>
          </a:p>
          <a:p>
            <a:pPr algn="ctr"/>
            <a:r>
              <a:rPr lang="fr-FR" sz="2000" b="1" dirty="0">
                <a:solidFill>
                  <a:srgbClr val="1600FF"/>
                </a:solidFill>
              </a:rPr>
              <a:t>source sonore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CC211C-2D70-89EB-F995-024E532C5592}"/>
              </a:ext>
            </a:extLst>
          </p:cNvPr>
          <p:cNvSpPr txBox="1"/>
          <p:nvPr/>
        </p:nvSpPr>
        <p:spPr>
          <a:xfrm>
            <a:off x="746296" y="4181458"/>
            <a:ext cx="429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solidFill>
                  <a:schemeClr val="bg1"/>
                </a:solidFill>
              </a:rPr>
              <a:t>Analyse en cours par Anna </a:t>
            </a:r>
            <a:r>
              <a:rPr lang="fr-FR" sz="2000" i="1" dirty="0" err="1">
                <a:solidFill>
                  <a:schemeClr val="bg1"/>
                </a:solidFill>
              </a:rPr>
              <a:t>Selbmann</a:t>
            </a:r>
            <a:endParaRPr lang="fr-FR" sz="2000" i="1" dirty="0">
              <a:solidFill>
                <a:schemeClr val="bg1"/>
              </a:solidFill>
            </a:endParaRPr>
          </a:p>
        </p:txBody>
      </p:sp>
      <p:sp>
        <p:nvSpPr>
          <p:cNvPr id="7" name="Demi-tour 6">
            <a:extLst>
              <a:ext uri="{FF2B5EF4-FFF2-40B4-BE49-F238E27FC236}">
                <a16:creationId xmlns:a16="http://schemas.microsoft.com/office/drawing/2014/main" id="{A61221F7-88C1-9547-4D06-55441BECA552}"/>
              </a:ext>
            </a:extLst>
          </p:cNvPr>
          <p:cNvSpPr/>
          <p:nvPr/>
        </p:nvSpPr>
        <p:spPr>
          <a:xfrm rot="14048441">
            <a:off x="8431434" y="4060061"/>
            <a:ext cx="714367" cy="642904"/>
          </a:xfrm>
          <a:prstGeom prst="uturnArrow">
            <a:avLst/>
          </a:prstGeom>
          <a:solidFill>
            <a:srgbClr val="16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CFE47D-F4B5-B2AE-1CEE-B383C5BA7C26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44A320D-4DCB-D00A-896A-AEDCB80CA3E0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DB03FDD-3978-C16A-29CB-04652223B150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9E824A7-698D-8770-320F-B09E6A83B979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5DB25B6C-06AD-BBA3-459B-CC1B2A8D4025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46F0D5AE-59E9-8AAD-5782-19403273141B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A35B5E5-7B43-20F8-EA56-CA54EC8DA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051811"/>
            <a:ext cx="2799159" cy="9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>
            <a:extLst>
              <a:ext uri="{FF2B5EF4-FFF2-40B4-BE49-F238E27FC236}">
                <a16:creationId xmlns:a16="http://schemas.microsoft.com/office/drawing/2014/main" id="{527E7E14-618A-8FC5-8002-BB31B376C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" r="15297" b="9786"/>
          <a:stretch/>
        </p:blipFill>
        <p:spPr>
          <a:xfrm>
            <a:off x="2874730" y="2238906"/>
            <a:ext cx="6057456" cy="3685218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14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6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FC82BDBC-2720-1EC2-2392-997587D4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9250" y="2195861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65710399-97EA-4EE2-DCF7-D25074593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9250" y="2684682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59B1402C-1959-067F-7DC5-AB3BD93B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972" y="4810523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C6E7B1D7-6074-F781-A820-A6D7F142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9250" y="5436725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C0FDD44-C69D-B107-9C24-9C4827799699}"/>
              </a:ext>
            </a:extLst>
          </p:cNvPr>
          <p:cNvSpPr txBox="1"/>
          <p:nvPr/>
        </p:nvSpPr>
        <p:spPr>
          <a:xfrm>
            <a:off x="3826617" y="1279028"/>
            <a:ext cx="430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GEE: Stimulus: p &lt; 0.01; Période: p &lt; 0.05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9352A22-7AA3-A795-0DDA-A15BAC1F21A2}"/>
              </a:ext>
            </a:extLst>
          </p:cNvPr>
          <p:cNvSpPr txBox="1"/>
          <p:nvPr/>
        </p:nvSpPr>
        <p:spPr>
          <a:xfrm>
            <a:off x="-52216" y="845012"/>
            <a:ext cx="493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cohesion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3E6EE6-8073-A9F3-CB5C-D657F6E39A6F}"/>
              </a:ext>
            </a:extLst>
          </p:cNvPr>
          <p:cNvSpPr txBox="1"/>
          <p:nvPr/>
        </p:nvSpPr>
        <p:spPr>
          <a:xfrm>
            <a:off x="4464806" y="5951940"/>
            <a:ext cx="6705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sons de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globicéphale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induisent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l’augmentation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cohésion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r>
              <a:rPr lang="en-CA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chez les </a:t>
            </a:r>
            <a:r>
              <a:rPr lang="en-CA" sz="20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orques</a:t>
            </a:r>
            <a:endParaRPr lang="en-CA" sz="20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663F6-61FB-7DC6-D2EF-3DA9C5F67740}"/>
              </a:ext>
            </a:extLst>
          </p:cNvPr>
          <p:cNvSpPr/>
          <p:nvPr/>
        </p:nvSpPr>
        <p:spPr>
          <a:xfrm>
            <a:off x="9040761" y="3457398"/>
            <a:ext cx="783774" cy="666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0495B44-2FF1-9E55-BF04-EE87025694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352" t="40300" b="21843"/>
          <a:stretch/>
        </p:blipFill>
        <p:spPr>
          <a:xfrm>
            <a:off x="8982191" y="3894767"/>
            <a:ext cx="1189641" cy="181667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6B1FEF9-768E-90A4-9839-798B0557E353}"/>
              </a:ext>
            </a:extLst>
          </p:cNvPr>
          <p:cNvSpPr txBox="1"/>
          <p:nvPr/>
        </p:nvSpPr>
        <p:spPr>
          <a:xfrm>
            <a:off x="8941779" y="359098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 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621D4CA-721D-FE9C-A557-FCC59CFC2DE1}"/>
                  </a:ext>
                </a:extLst>
              </p:cNvPr>
              <p:cNvSpPr txBox="1"/>
              <p:nvPr/>
            </p:nvSpPr>
            <p:spPr>
              <a:xfrm>
                <a:off x="0" y="6576674"/>
                <a:ext cx="38691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i="1" dirty="0">
                    <a:solidFill>
                      <a:schemeClr val="bg1"/>
                    </a:solidFill>
                  </a:rPr>
                  <a:t>EEG : R </a:t>
                </a:r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200" i="1" dirty="0">
                    <a:solidFill>
                      <a:schemeClr val="bg1"/>
                    </a:solidFill>
                  </a:rPr>
                  <a:t>Stimulus + Période + Ordre + Stimulus*Période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621D4CA-721D-FE9C-A557-FCC59CFC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76674"/>
                <a:ext cx="3869136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2C6718D-33CD-A7AC-35DA-381D0D56CB18}"/>
              </a:ext>
            </a:extLst>
          </p:cNvPr>
          <p:cNvCxnSpPr/>
          <p:nvPr/>
        </p:nvCxnSpPr>
        <p:spPr>
          <a:xfrm>
            <a:off x="6380868" y="1712610"/>
            <a:ext cx="1837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C4C97BEA-402F-8052-4B95-F9CB88F4915B}"/>
              </a:ext>
            </a:extLst>
          </p:cNvPr>
          <p:cNvCxnSpPr/>
          <p:nvPr/>
        </p:nvCxnSpPr>
        <p:spPr>
          <a:xfrm>
            <a:off x="3731639" y="1713355"/>
            <a:ext cx="1837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BDB1398-1531-718D-5ABB-637878CA762B}"/>
              </a:ext>
            </a:extLst>
          </p:cNvPr>
          <p:cNvCxnSpPr>
            <a:cxnSpLocks/>
          </p:cNvCxnSpPr>
          <p:nvPr/>
        </p:nvCxnSpPr>
        <p:spPr>
          <a:xfrm>
            <a:off x="4673611" y="1618666"/>
            <a:ext cx="26271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930E609D-B73E-11CB-5465-A7F726DAE461}"/>
              </a:ext>
            </a:extLst>
          </p:cNvPr>
          <p:cNvSpPr txBox="1"/>
          <p:nvPr/>
        </p:nvSpPr>
        <p:spPr>
          <a:xfrm>
            <a:off x="3336292" y="1863182"/>
            <a:ext cx="123549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DUR - PRE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001F3BF-9803-2CC9-2449-6D6C1E9A02A2}"/>
              </a:ext>
            </a:extLst>
          </p:cNvPr>
          <p:cNvSpPr txBox="1"/>
          <p:nvPr/>
        </p:nvSpPr>
        <p:spPr>
          <a:xfrm>
            <a:off x="4630459" y="1863182"/>
            <a:ext cx="133550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POST - PRE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FEBD99B-817B-BBFB-CCE9-2E25C30595C8}"/>
              </a:ext>
            </a:extLst>
          </p:cNvPr>
          <p:cNvSpPr txBox="1"/>
          <p:nvPr/>
        </p:nvSpPr>
        <p:spPr>
          <a:xfrm>
            <a:off x="6001037" y="1863182"/>
            <a:ext cx="1235492" cy="369332"/>
          </a:xfrm>
          <a:prstGeom prst="rect">
            <a:avLst/>
          </a:prstGeom>
          <a:solidFill>
            <a:srgbClr val="BEBEBE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DUR - PRE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DA00B75-7026-22AC-0C88-2CA01C6E7967}"/>
              </a:ext>
            </a:extLst>
          </p:cNvPr>
          <p:cNvSpPr txBox="1"/>
          <p:nvPr/>
        </p:nvSpPr>
        <p:spPr>
          <a:xfrm>
            <a:off x="7273258" y="1863182"/>
            <a:ext cx="1335507" cy="369332"/>
          </a:xfrm>
          <a:prstGeom prst="rect">
            <a:avLst/>
          </a:prstGeom>
          <a:solidFill>
            <a:srgbClr val="BEBEBE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POST - PRE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6F1E90-A286-4963-2517-5B283AB68B4F}"/>
              </a:ext>
            </a:extLst>
          </p:cNvPr>
          <p:cNvSpPr/>
          <p:nvPr/>
        </p:nvSpPr>
        <p:spPr>
          <a:xfrm>
            <a:off x="8956769" y="2401828"/>
            <a:ext cx="511344" cy="385569"/>
          </a:xfrm>
          <a:prstGeom prst="rect">
            <a:avLst/>
          </a:prstGeom>
          <a:solidFill>
            <a:srgbClr val="BEBE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C57EFC-E86F-83D6-610B-82D1AFA3DBA9}"/>
              </a:ext>
            </a:extLst>
          </p:cNvPr>
          <p:cNvSpPr/>
          <p:nvPr/>
        </p:nvSpPr>
        <p:spPr>
          <a:xfrm>
            <a:off x="8969648" y="2956674"/>
            <a:ext cx="511344" cy="385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7E95DC2-3A10-AEA0-81CB-5EDF43ECD81F}"/>
              </a:ext>
            </a:extLst>
          </p:cNvPr>
          <p:cNvSpPr txBox="1"/>
          <p:nvPr/>
        </p:nvSpPr>
        <p:spPr>
          <a:xfrm>
            <a:off x="9455890" y="2361793"/>
            <a:ext cx="15231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Globicéphale</a:t>
            </a:r>
          </a:p>
          <a:p>
            <a:pPr algn="ctr"/>
            <a:r>
              <a:rPr lang="fr-FR" sz="16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763222A-3295-C472-9448-4C79B3DCDED2}"/>
              </a:ext>
            </a:extLst>
          </p:cNvPr>
          <p:cNvSpPr txBox="1"/>
          <p:nvPr/>
        </p:nvSpPr>
        <p:spPr>
          <a:xfrm>
            <a:off x="9480992" y="2908520"/>
            <a:ext cx="15231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</a:p>
          <a:p>
            <a:pPr algn="ctr"/>
            <a:r>
              <a:rPr lang="fr-FR" sz="16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5)</a:t>
            </a:r>
          </a:p>
        </p:txBody>
      </p:sp>
      <p:pic>
        <p:nvPicPr>
          <p:cNvPr id="53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882A0DF7-C708-C3FA-29EE-592ACBA8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6" t="28335" r="4413" b="33539"/>
          <a:stretch/>
        </p:blipFill>
        <p:spPr bwMode="auto">
          <a:xfrm>
            <a:off x="11022560" y="2220718"/>
            <a:ext cx="666750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Graphique 53" descr="Volume avec un remplissage uni">
            <a:extLst>
              <a:ext uri="{FF2B5EF4-FFF2-40B4-BE49-F238E27FC236}">
                <a16:creationId xmlns:a16="http://schemas.microsoft.com/office/drawing/2014/main" id="{D7719C16-C7A6-32D0-2480-C64C7249F6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0000"/>
          <a:stretch/>
        </p:blipFill>
        <p:spPr>
          <a:xfrm>
            <a:off x="11685252" y="2033778"/>
            <a:ext cx="457200" cy="914400"/>
          </a:xfrm>
          <a:prstGeom prst="rect">
            <a:avLst/>
          </a:prstGeom>
        </p:spPr>
      </p:pic>
      <p:pic>
        <p:nvPicPr>
          <p:cNvPr id="55" name="Graphique 54" descr="Volume avec un remplissage uni">
            <a:extLst>
              <a:ext uri="{FF2B5EF4-FFF2-40B4-BE49-F238E27FC236}">
                <a16:creationId xmlns:a16="http://schemas.microsoft.com/office/drawing/2014/main" id="{FC67CE92-C6B9-94E4-7023-D8B2404935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3569"/>
          <a:stretch/>
        </p:blipFill>
        <p:spPr>
          <a:xfrm>
            <a:off x="11022559" y="2758255"/>
            <a:ext cx="424571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ED40EF-85D6-3C22-08BE-A1CA54A921FF}"/>
              </a:ext>
            </a:extLst>
          </p:cNvPr>
          <p:cNvSpPr txBox="1"/>
          <p:nvPr/>
        </p:nvSpPr>
        <p:spPr>
          <a:xfrm>
            <a:off x="8842125" y="2033405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Stimulus: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39C9284-3313-B0DB-CB77-0752CB559EFF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E756A1-487A-D4AC-47D0-3E41995F6552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1CCD8B7-F056-FBFF-345F-BB044A9ECC24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2BC50B5-24FB-481D-BFEA-981C7A0DACB4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EEAB229-D8AC-86C1-28EF-9DFAFD8809F9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A33C366-BCB2-F31F-6BB8-343627895180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811358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15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6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982FDC5F-1182-98E0-D8BE-29F227C24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336" t="30007" r="4413" b="28255"/>
          <a:stretch/>
        </p:blipFill>
        <p:spPr bwMode="auto">
          <a:xfrm rot="20652677">
            <a:off x="-180270" y="4833365"/>
            <a:ext cx="2299656" cy="9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que 6" descr="Volume avec un remplissage uni">
            <a:extLst>
              <a:ext uri="{FF2B5EF4-FFF2-40B4-BE49-F238E27FC236}">
                <a16:creationId xmlns:a16="http://schemas.microsoft.com/office/drawing/2014/main" id="{E6FBBF37-8DE6-7A14-ABEA-E6E1477D9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266" r="1"/>
          <a:stretch/>
        </p:blipFill>
        <p:spPr>
          <a:xfrm>
            <a:off x="2125133" y="4382250"/>
            <a:ext cx="566348" cy="1186480"/>
          </a:xfrm>
          <a:prstGeom prst="rect">
            <a:avLst/>
          </a:prstGeom>
        </p:spPr>
      </p:pic>
      <p:pic>
        <p:nvPicPr>
          <p:cNvPr id="9" name="Graphique 8" descr="Volume avec un remplissage uni">
            <a:extLst>
              <a:ext uri="{FF2B5EF4-FFF2-40B4-BE49-F238E27FC236}">
                <a16:creationId xmlns:a16="http://schemas.microsoft.com/office/drawing/2014/main" id="{942AB869-F4CA-DB2A-DE85-4610ADB2C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473"/>
          <a:stretch/>
        </p:blipFill>
        <p:spPr>
          <a:xfrm>
            <a:off x="1329267" y="1933669"/>
            <a:ext cx="683140" cy="15005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087D28B-48F6-DC8A-4C49-352278C8CE9E}"/>
              </a:ext>
            </a:extLst>
          </p:cNvPr>
          <p:cNvSpPr txBox="1"/>
          <p:nvPr/>
        </p:nvSpPr>
        <p:spPr>
          <a:xfrm>
            <a:off x="0" y="813562"/>
            <a:ext cx="493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 des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3588564-DE91-D00E-1F0B-B74BC4B7FBB9}"/>
              </a:ext>
            </a:extLst>
          </p:cNvPr>
          <p:cNvSpPr txBox="1"/>
          <p:nvPr/>
        </p:nvSpPr>
        <p:spPr>
          <a:xfrm>
            <a:off x="211916" y="1525998"/>
            <a:ext cx="11194462" cy="400110"/>
          </a:xfrm>
          <a:prstGeom prst="rect">
            <a:avLst/>
          </a:prstGeom>
          <a:solidFill>
            <a:srgbClr val="187297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Son contrôle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CDB8D1-7064-7EB0-A928-105D58D356A0}"/>
              </a:ext>
            </a:extLst>
          </p:cNvPr>
          <p:cNvSpPr txBox="1"/>
          <p:nvPr/>
        </p:nvSpPr>
        <p:spPr>
          <a:xfrm>
            <a:off x="211916" y="3813177"/>
            <a:ext cx="11194462" cy="400110"/>
          </a:xfrm>
          <a:prstGeom prst="rect">
            <a:avLst/>
          </a:prstGeom>
          <a:solidFill>
            <a:srgbClr val="187297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Vocalisations de Globicéphale  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B173E63-48D1-1DCF-D607-19236D32963E}"/>
              </a:ext>
            </a:extLst>
          </p:cNvPr>
          <p:cNvSpPr txBox="1"/>
          <p:nvPr/>
        </p:nvSpPr>
        <p:spPr>
          <a:xfrm>
            <a:off x="8046936" y="2434186"/>
            <a:ext cx="3990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 </a:t>
            </a:r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 de </a:t>
            </a:r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</a:t>
            </a: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</a:t>
            </a:r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  <a:endParaRPr lang="en-CA" sz="24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4AE7C6F-A942-F67B-AE6D-DB687844A933}"/>
              </a:ext>
            </a:extLst>
          </p:cNvPr>
          <p:cNvSpPr txBox="1"/>
          <p:nvPr/>
        </p:nvSpPr>
        <p:spPr>
          <a:xfrm>
            <a:off x="8042656" y="4283553"/>
            <a:ext cx="3994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Evitement</a:t>
            </a:r>
            <a:endParaRPr lang="en-CA" sz="24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9300"/>
              </a:buClr>
            </a:pPr>
            <a:endParaRPr lang="en-CA" sz="24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9300"/>
              </a:buClr>
            </a:pP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de la </a:t>
            </a:r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cohésion</a:t>
            </a: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endParaRPr lang="en-CA" sz="24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AD7D95A-C07B-53AE-8ED4-C3A175ED1C1A}"/>
              </a:ext>
            </a:extLst>
          </p:cNvPr>
          <p:cNvSpPr txBox="1"/>
          <p:nvPr/>
        </p:nvSpPr>
        <p:spPr>
          <a:xfrm>
            <a:off x="6046194" y="6019332"/>
            <a:ext cx="5697222" cy="830997"/>
          </a:xfrm>
          <a:prstGeom prst="rect">
            <a:avLst/>
          </a:prstGeom>
          <a:noFill/>
          <a:ln w="38100">
            <a:solidFill>
              <a:srgbClr val="1872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 aversif en évitant la source sonore + stratégie sociale</a:t>
            </a:r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E5D4F32B-7120-09DC-522E-855A069E8617}"/>
              </a:ext>
            </a:extLst>
          </p:cNvPr>
          <p:cNvSpPr/>
          <p:nvPr/>
        </p:nvSpPr>
        <p:spPr>
          <a:xfrm>
            <a:off x="7636009" y="2526881"/>
            <a:ext cx="410927" cy="308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1633B0F2-55AD-58D4-398C-DC57C80C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6024" y="4281882"/>
            <a:ext cx="2181072" cy="12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892B6DB2-2FDF-FF6A-47B4-EFDA7AD3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3434" y="2444680"/>
            <a:ext cx="2181072" cy="12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CF74DCA5-A2CD-74E9-DF1E-AB82C2F4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98" y="1849404"/>
            <a:ext cx="2181072" cy="12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A457EC36-A4F9-7AA1-63DD-D27420A7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5444" y="5043882"/>
            <a:ext cx="2181072" cy="12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id="{F35FB219-F5DC-FEE2-28FB-F17D9D2CEC93}"/>
              </a:ext>
            </a:extLst>
          </p:cNvPr>
          <p:cNvSpPr/>
          <p:nvPr/>
        </p:nvSpPr>
        <p:spPr>
          <a:xfrm>
            <a:off x="7631730" y="4425308"/>
            <a:ext cx="410927" cy="308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63E95B35-8A57-AE40-AD5D-A34D6148EBFF}"/>
              </a:ext>
            </a:extLst>
          </p:cNvPr>
          <p:cNvSpPr/>
          <p:nvPr/>
        </p:nvSpPr>
        <p:spPr>
          <a:xfrm>
            <a:off x="7631729" y="5092304"/>
            <a:ext cx="410927" cy="3088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C8A9AA-686B-558A-68F0-07F979067D50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23DF992-BCDD-3853-1FE6-64602409E4B7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C7DD03D-BA98-668A-29C8-CD639DF11C7D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FDC19BA-A22E-5615-4D87-5743C445B33A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BEA922A-ACC9-3177-509B-1F420E9E6524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F6F954C-D816-E6DF-E359-C6BD4DB5317A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22553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AD367C3-B615-0A13-CA64-34F3B7D6C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51" y="1654842"/>
            <a:ext cx="7372285" cy="481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3751" y="6430344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16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2DB603-6688-1F39-6083-C91854E7BE6F}"/>
              </a:ext>
            </a:extLst>
          </p:cNvPr>
          <p:cNvSpPr txBox="1"/>
          <p:nvPr/>
        </p:nvSpPr>
        <p:spPr>
          <a:xfrm>
            <a:off x="1" y="813562"/>
            <a:ext cx="261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676166-FD65-C422-F56F-A68CAA40D6E5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0615F9C-0383-3E75-E11D-7F933821C857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0BD116C-70AB-23B7-B56E-7075CF208BC2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008E2D2-FAD6-B69F-06BB-B484E8152F1B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66473A6-1F9F-CB5C-DB60-C081FF2C9C32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AE094E6-28C2-0939-1844-CE10C5A7064E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3ED55B-7960-B83A-D17D-90A409D84C44}"/>
              </a:ext>
            </a:extLst>
          </p:cNvPr>
          <p:cNvSpPr txBox="1"/>
          <p:nvPr/>
        </p:nvSpPr>
        <p:spPr>
          <a:xfrm>
            <a:off x="-45582" y="6591742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Miller et al. 2022</a:t>
            </a:r>
          </a:p>
        </p:txBody>
      </p:sp>
      <p:pic>
        <p:nvPicPr>
          <p:cNvPr id="3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191F1E42-38A0-F2C5-6EDB-769664EC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279" y="3457701"/>
            <a:ext cx="2181072" cy="12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8973374-3577-1BDF-0EDD-28C7E7462D2F}"/>
              </a:ext>
            </a:extLst>
          </p:cNvPr>
          <p:cNvSpPr txBox="1"/>
          <p:nvPr/>
        </p:nvSpPr>
        <p:spPr>
          <a:xfrm>
            <a:off x="7730836" y="1503766"/>
            <a:ext cx="424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L’évaluation de l’impact du sonar a pu être mesurée chez de nombreuses espèce de cétacé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C2E459-BE96-015F-991B-FB7840B172E8}"/>
              </a:ext>
            </a:extLst>
          </p:cNvPr>
          <p:cNvSpPr txBox="1"/>
          <p:nvPr/>
        </p:nvSpPr>
        <p:spPr>
          <a:xfrm>
            <a:off x="7730836" y="4821302"/>
            <a:ext cx="4461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modèle de référence d’un comportement perturbé chez l’orque permettrait de l’inclure dans ces études</a:t>
            </a:r>
          </a:p>
        </p:txBody>
      </p:sp>
    </p:spTree>
    <p:extLst>
      <p:ext uri="{BB962C8B-B14F-4D97-AF65-F5344CB8AC3E}">
        <p14:creationId xmlns:p14="http://schemas.microsoft.com/office/powerpoint/2010/main" val="116739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3751" y="6430344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17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2DB603-6688-1F39-6083-C91854E7BE6F}"/>
              </a:ext>
            </a:extLst>
          </p:cNvPr>
          <p:cNvSpPr txBox="1"/>
          <p:nvPr/>
        </p:nvSpPr>
        <p:spPr>
          <a:xfrm>
            <a:off x="1" y="813562"/>
            <a:ext cx="261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676166-FD65-C422-F56F-A68CAA40D6E5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0615F9C-0383-3E75-E11D-7F933821C857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0BD116C-70AB-23B7-B56E-7075CF208BC2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008E2D2-FAD6-B69F-06BB-B484E8152F1B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66473A6-1F9F-CB5C-DB60-C081FF2C9C32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AE094E6-28C2-0939-1844-CE10C5A7064E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9" name="Picture 2" descr="Ocean Noise | NOAA Fisheries">
            <a:extLst>
              <a:ext uri="{FF2B5EF4-FFF2-40B4-BE49-F238E27FC236}">
                <a16:creationId xmlns:a16="http://schemas.microsoft.com/office/drawing/2014/main" id="{F945E6F0-2E57-EA6B-56FC-044371BC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8" y="1450237"/>
            <a:ext cx="7490580" cy="49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93C7ADC-A2E8-49C8-AECC-C613DA3547A0}"/>
              </a:ext>
            </a:extLst>
          </p:cNvPr>
          <p:cNvSpPr txBox="1"/>
          <p:nvPr/>
        </p:nvSpPr>
        <p:spPr>
          <a:xfrm>
            <a:off x="7760558" y="2392824"/>
            <a:ext cx="4413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nombreuse sources de bruit anthropique restent à tester pour évaluer leur impact sur le comportement des cétacés</a:t>
            </a:r>
          </a:p>
        </p:txBody>
      </p:sp>
      <p:pic>
        <p:nvPicPr>
          <p:cNvPr id="3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8BDAFEFC-B3E9-19B3-3EE1-B60AA140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6879" flipH="1">
            <a:off x="1969105" y="5027063"/>
            <a:ext cx="2181072" cy="12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45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3B21815-CE90-A84B-9EBA-C09145794E25}"/>
              </a:ext>
            </a:extLst>
          </p:cNvPr>
          <p:cNvSpPr txBox="1"/>
          <p:nvPr/>
        </p:nvSpPr>
        <p:spPr>
          <a:xfrm>
            <a:off x="0" y="13491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i="1" dirty="0">
                <a:solidFill>
                  <a:srgbClr val="187297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Merci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4F20A6-69CB-A154-8F1A-187E6E94E4A7}"/>
              </a:ext>
            </a:extLst>
          </p:cNvPr>
          <p:cNvSpPr txBox="1"/>
          <p:nvPr/>
        </p:nvSpPr>
        <p:spPr>
          <a:xfrm>
            <a:off x="0" y="1726941"/>
            <a:ext cx="365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7297"/>
              </a:buClr>
              <a:buSzPct val="110000"/>
            </a:pP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Remerciement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Tatiana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Marchon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Babsi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Neubarth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Giorgia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Giovannini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Mathilde Massenet	</a:t>
            </a:r>
          </a:p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Lise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Pernel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FEC5420-CC67-8B30-7CAC-A407C583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00" r="95556">
                        <a14:foregroundMark x1="24778" y1="43800" x2="28889" y2="40200"/>
                        <a14:foregroundMark x1="28889" y1="40200" x2="30000" y2="36800"/>
                        <a14:foregroundMark x1="24000" y1="34200" x2="21333" y2="26600"/>
                        <a14:foregroundMark x1="20778" y1="43400" x2="18889" y2="36800"/>
                        <a14:foregroundMark x1="18889" y1="36800" x2="18889" y2="36800"/>
                        <a14:foregroundMark x1="10889" y1="37600" x2="13333" y2="36800"/>
                        <a14:foregroundMark x1="11778" y1="45800" x2="9556" y2="45200"/>
                        <a14:foregroundMark x1="5667" y1="35800" x2="5667" y2="35800"/>
                        <a14:foregroundMark x1="4556" y1="41400" x2="4556" y2="41400"/>
                        <a14:foregroundMark x1="3222" y1="42200" x2="16000" y2="43200"/>
                        <a14:foregroundMark x1="10222" y1="51400" x2="11778" y2="57200"/>
                        <a14:foregroundMark x1="17333" y1="53600" x2="17667" y2="65600"/>
                        <a14:foregroundMark x1="23333" y1="56600" x2="30333" y2="56800"/>
                        <a14:foregroundMark x1="22778" y1="66200" x2="25111" y2="66400"/>
                        <a14:foregroundMark x1="41889" y1="58600" x2="41889" y2="58600"/>
                        <a14:foregroundMark x1="50000" y1="56400" x2="50000" y2="56400"/>
                        <a14:foregroundMark x1="59889" y1="51000" x2="59889" y2="51000"/>
                        <a14:foregroundMark x1="65778" y1="51000" x2="65778" y2="51000"/>
                        <a14:foregroundMark x1="76222" y1="49800" x2="76222" y2="49800"/>
                        <a14:foregroundMark x1="91889" y1="47800" x2="91889" y2="47800"/>
                        <a14:foregroundMark x1="95556" y1="53800" x2="95556" y2="53800"/>
                        <a14:foregroundMark x1="29889" y1="51600" x2="31000" y2="44200"/>
                        <a14:foregroundMark x1="31000" y1="44200" x2="31667" y2="43000"/>
                        <a14:foregroundMark x1="28333" y1="55000" x2="28333" y2="55000"/>
                        <a14:foregroundMark x1="28556" y1="55200" x2="28333" y2="55200"/>
                        <a14:foregroundMark x1="29333" y1="55800" x2="28556" y2="55000"/>
                        <a14:foregroundMark x1="29111" y1="55600" x2="29556" y2="56400"/>
                        <a14:foregroundMark x1="31222" y1="58400" x2="31000" y2="58000"/>
                        <a14:foregroundMark x1="31111" y1="58000" x2="31444" y2="58600"/>
                        <a14:backgroundMark x1="49778" y1="67400" x2="36222" y2="69200"/>
                        <a14:backgroundMark x1="28778" y1="54600" x2="28778" y2="54600"/>
                        <a14:backgroundMark x1="29889" y1="55600" x2="29889" y2="55600"/>
                        <a14:backgroundMark x1="31222" y1="57600" x2="31222" y2="57600"/>
                        <a14:backgroundMark x1="22667" y1="43400" x2="22667" y2="43400"/>
                        <a14:backgroundMark x1="26778" y1="35200" x2="26778" y2="35200"/>
                        <a14:backgroundMark x1="25111" y1="37600" x2="25111" y2="37600"/>
                        <a14:backgroundMark x1="22000" y1="45400" x2="22000" y2="45400"/>
                        <a14:backgroundMark x1="18222" y1="42200" x2="18222" y2="4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27" y="5296956"/>
            <a:ext cx="2018743" cy="112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UMRAE">
            <a:extLst>
              <a:ext uri="{FF2B5EF4-FFF2-40B4-BE49-F238E27FC236}">
                <a16:creationId xmlns:a16="http://schemas.microsoft.com/office/drawing/2014/main" id="{63DB8A49-9EC0-539A-AA3A-5F73210F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73" y="5541378"/>
            <a:ext cx="719868" cy="581227"/>
          </a:xfrm>
          <a:prstGeom prst="rect">
            <a:avLst/>
          </a:prstGeom>
          <a:noFill/>
        </p:spPr>
      </p:pic>
      <p:pic>
        <p:nvPicPr>
          <p:cNvPr id="7" name="Picture 10" descr="University of Iceland(UoI) - AccelWater">
            <a:extLst>
              <a:ext uri="{FF2B5EF4-FFF2-40B4-BE49-F238E27FC236}">
                <a16:creationId xmlns:a16="http://schemas.microsoft.com/office/drawing/2014/main" id="{F871B352-DE8C-D635-1A27-B4463AB79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4" b="22559"/>
          <a:stretch/>
        </p:blipFill>
        <p:spPr bwMode="auto">
          <a:xfrm>
            <a:off x="6590494" y="5541378"/>
            <a:ext cx="2310410" cy="632680"/>
          </a:xfrm>
          <a:prstGeom prst="rect">
            <a:avLst/>
          </a:prstGeom>
          <a:noFill/>
        </p:spPr>
      </p:pic>
      <p:pic>
        <p:nvPicPr>
          <p:cNvPr id="8" name="Picture 14" descr="Sea Mammal Research Unit">
            <a:extLst>
              <a:ext uri="{FF2B5EF4-FFF2-40B4-BE49-F238E27FC236}">
                <a16:creationId xmlns:a16="http://schemas.microsoft.com/office/drawing/2014/main" id="{E119519E-EDDA-1CC9-BDAC-BB296049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410" y="5433124"/>
            <a:ext cx="2132004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F7D13BB-B691-90D8-8EFB-0E75C42C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49" y="4240450"/>
            <a:ext cx="1209571" cy="133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3ED0F9A-9793-2255-2EF6-F66F5409BCCB}"/>
              </a:ext>
            </a:extLst>
          </p:cNvPr>
          <p:cNvSpPr txBox="1"/>
          <p:nvPr/>
        </p:nvSpPr>
        <p:spPr>
          <a:xfrm>
            <a:off x="10238282" y="6545206"/>
            <a:ext cx="1948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</a:rPr>
              <a:t>© Tatiana </a:t>
            </a:r>
            <a:r>
              <a:rPr lang="fr-FR" sz="1400" dirty="0" err="1">
                <a:solidFill>
                  <a:schemeClr val="bg1"/>
                </a:solidFill>
              </a:rPr>
              <a:t>Marchon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Merki Rannís | Rannsóknamiðstöð Íslands">
            <a:extLst>
              <a:ext uri="{FF2B5EF4-FFF2-40B4-BE49-F238E27FC236}">
                <a16:creationId xmlns:a16="http://schemas.microsoft.com/office/drawing/2014/main" id="{82C37B41-D134-F29B-81B2-23CEA2F8B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1" y="4409623"/>
            <a:ext cx="1225648" cy="99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AD6B45-4CA1-9416-64CC-4C599EF650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341"/>
          <a:stretch/>
        </p:blipFill>
        <p:spPr>
          <a:xfrm>
            <a:off x="9758997" y="14932"/>
            <a:ext cx="2428008" cy="8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4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1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7620B01-D108-30E4-8A6A-FDE8C8E65EF6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FD06ED3-966A-E332-90BA-21B19D3D2C26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8BDD842-AA92-E18B-30F7-5F29C462A382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D3611C2-9ECD-F7E9-4609-13F3956A2E3F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47C299C-3DEE-A6A9-15BC-68D6F55B56B7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992CAFA6-A213-AB5A-459D-7DC6BA55E34B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3" name="Picture 6" descr="UMRAE">
            <a:extLst>
              <a:ext uri="{FF2B5EF4-FFF2-40B4-BE49-F238E27FC236}">
                <a16:creationId xmlns:a16="http://schemas.microsoft.com/office/drawing/2014/main" id="{366DDADD-C9AD-52A3-19A1-C294354A4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4" y="2932448"/>
            <a:ext cx="1621288" cy="1309040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847F5F-352D-A0EB-6C74-5BECB91B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00" r="95556">
                        <a14:foregroundMark x1="24778" y1="43800" x2="28889" y2="40200"/>
                        <a14:foregroundMark x1="28889" y1="40200" x2="30000" y2="36800"/>
                        <a14:foregroundMark x1="24000" y1="34200" x2="21333" y2="26600"/>
                        <a14:foregroundMark x1="20778" y1="43400" x2="18889" y2="36800"/>
                        <a14:foregroundMark x1="18889" y1="36800" x2="18889" y2="36800"/>
                        <a14:foregroundMark x1="10889" y1="37600" x2="13333" y2="36800"/>
                        <a14:foregroundMark x1="11778" y1="45800" x2="9556" y2="45200"/>
                        <a14:foregroundMark x1="5667" y1="35800" x2="5667" y2="35800"/>
                        <a14:foregroundMark x1="4556" y1="41400" x2="4556" y2="41400"/>
                        <a14:foregroundMark x1="3222" y1="42200" x2="16000" y2="43200"/>
                        <a14:foregroundMark x1="10222" y1="51400" x2="11778" y2="57200"/>
                        <a14:foregroundMark x1="17333" y1="53600" x2="17667" y2="65600"/>
                        <a14:foregroundMark x1="23333" y1="56600" x2="30333" y2="56800"/>
                        <a14:foregroundMark x1="22778" y1="66200" x2="25111" y2="66400"/>
                        <a14:foregroundMark x1="41889" y1="58600" x2="41889" y2="58600"/>
                        <a14:foregroundMark x1="50000" y1="56400" x2="50000" y2="56400"/>
                        <a14:foregroundMark x1="59889" y1="51000" x2="59889" y2="51000"/>
                        <a14:foregroundMark x1="65778" y1="51000" x2="65778" y2="51000"/>
                        <a14:foregroundMark x1="76222" y1="49800" x2="76222" y2="49800"/>
                        <a14:foregroundMark x1="91889" y1="47800" x2="91889" y2="47800"/>
                        <a14:foregroundMark x1="95556" y1="53800" x2="95556" y2="53800"/>
                        <a14:foregroundMark x1="29889" y1="51600" x2="31000" y2="44200"/>
                        <a14:foregroundMark x1="31000" y1="44200" x2="31667" y2="43000"/>
                        <a14:foregroundMark x1="28333" y1="55000" x2="28333" y2="55000"/>
                        <a14:foregroundMark x1="28556" y1="55200" x2="28333" y2="55200"/>
                        <a14:foregroundMark x1="29333" y1="55800" x2="28556" y2="55000"/>
                        <a14:foregroundMark x1="29111" y1="55600" x2="29556" y2="56400"/>
                        <a14:foregroundMark x1="31222" y1="58400" x2="31000" y2="58000"/>
                        <a14:foregroundMark x1="31111" y1="58000" x2="31444" y2="58600"/>
                        <a14:backgroundMark x1="49778" y1="67400" x2="36222" y2="69200"/>
                        <a14:backgroundMark x1="28778" y1="54600" x2="28778" y2="54600"/>
                        <a14:backgroundMark x1="29889" y1="55600" x2="29889" y2="55600"/>
                        <a14:backgroundMark x1="31222" y1="57600" x2="31222" y2="57600"/>
                        <a14:backgroundMark x1="22667" y1="43400" x2="22667" y2="43400"/>
                        <a14:backgroundMark x1="26778" y1="35200" x2="26778" y2="35200"/>
                        <a14:backgroundMark x1="25111" y1="37600" x2="25111" y2="37600"/>
                        <a14:backgroundMark x1="22000" y1="45400" x2="22000" y2="45400"/>
                        <a14:backgroundMark x1="18222" y1="42200" x2="18222" y2="4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76" y="1993582"/>
            <a:ext cx="2716363" cy="150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039E62F-25EE-CB18-7BE1-05BD37C689BB}"/>
              </a:ext>
            </a:extLst>
          </p:cNvPr>
          <p:cNvSpPr txBox="1"/>
          <p:nvPr/>
        </p:nvSpPr>
        <p:spPr>
          <a:xfrm>
            <a:off x="-28135" y="813562"/>
            <a:ext cx="1240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7297"/>
              </a:buClr>
              <a:buSzPct val="110000"/>
            </a:pP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Thématique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recherche: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B4E73F-58B3-2C24-4574-3CD4F26B921D}"/>
              </a:ext>
            </a:extLst>
          </p:cNvPr>
          <p:cNvSpPr txBox="1"/>
          <p:nvPr/>
        </p:nvSpPr>
        <p:spPr>
          <a:xfrm>
            <a:off x="7599977" y="1937228"/>
            <a:ext cx="45920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87297"/>
              </a:buClr>
              <a:buSzPct val="110000"/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de bruit dans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l’environnement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87297"/>
              </a:buClr>
              <a:buSzPct val="110000"/>
              <a:buFont typeface="Arial" panose="020B0604020202020204" pitchFamily="34" charset="0"/>
              <a:buChar char="•"/>
            </a:pP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87297"/>
              </a:buClr>
              <a:buSzPct val="110000"/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Propagation du bruit dans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l’environnement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87297"/>
              </a:buClr>
              <a:buSzPct val="110000"/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du bruit sur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l’homme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biodiversité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19E18C4-9872-713F-B2DF-CB3C916E1B77}"/>
              </a:ext>
            </a:extLst>
          </p:cNvPr>
          <p:cNvCxnSpPr>
            <a:cxnSpLocks/>
            <a:stCxn id="4" idx="1"/>
            <a:endCxn id="3" idx="3"/>
          </p:cNvCxnSpPr>
          <p:nvPr/>
        </p:nvCxnSpPr>
        <p:spPr>
          <a:xfrm flipH="1">
            <a:off x="2218462" y="2748127"/>
            <a:ext cx="1530514" cy="8388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A7856A1-3ACB-B050-FACF-EB3D7609EC73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2218462" y="3586968"/>
            <a:ext cx="1530514" cy="4760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CEF52F3-F5C4-E5B3-CB6F-11C7155080BD}"/>
              </a:ext>
            </a:extLst>
          </p:cNvPr>
          <p:cNvCxnSpPr>
            <a:cxnSpLocks/>
          </p:cNvCxnSpPr>
          <p:nvPr/>
        </p:nvCxnSpPr>
        <p:spPr>
          <a:xfrm flipH="1">
            <a:off x="6767384" y="2320790"/>
            <a:ext cx="832593" cy="838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419E0B3-10F1-479E-EAB3-864EF073C04A}"/>
              </a:ext>
            </a:extLst>
          </p:cNvPr>
          <p:cNvCxnSpPr>
            <a:cxnSpLocks/>
          </p:cNvCxnSpPr>
          <p:nvPr/>
        </p:nvCxnSpPr>
        <p:spPr>
          <a:xfrm flipH="1">
            <a:off x="6767384" y="3237888"/>
            <a:ext cx="8614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D93C868-B4D9-8F53-9872-6510D3763EBD}"/>
              </a:ext>
            </a:extLst>
          </p:cNvPr>
          <p:cNvCxnSpPr>
            <a:cxnSpLocks/>
          </p:cNvCxnSpPr>
          <p:nvPr/>
        </p:nvCxnSpPr>
        <p:spPr>
          <a:xfrm flipH="1" flipV="1">
            <a:off x="6767384" y="3408540"/>
            <a:ext cx="832593" cy="8329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8779F00-3670-3D0C-2049-86C10C533618}"/>
              </a:ext>
            </a:extLst>
          </p:cNvPr>
          <p:cNvSpPr/>
          <p:nvPr/>
        </p:nvSpPr>
        <p:spPr>
          <a:xfrm>
            <a:off x="7599977" y="4112488"/>
            <a:ext cx="4410791" cy="92115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A6673AF-8733-DBD7-2C14-F000CF68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98" y="3719261"/>
            <a:ext cx="3096491" cy="6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15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799C7-65E9-DC16-8CE6-0CE1244C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91376E-143B-C813-2655-4F170D3FA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E114DE-B18D-6457-8A89-5D5FA5C0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88CA-ADF6-F544-A43C-DD81261753C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635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528BA74C-213C-430B-38F7-7C7E6C0F5358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12191999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Supplementary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20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2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CAADFBAA-70F7-6A1C-50B3-E8D6B3B2A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85" r="4413" b="33539"/>
          <a:stretch/>
        </p:blipFill>
        <p:spPr bwMode="auto">
          <a:xfrm rot="20877145">
            <a:off x="151756" y="2683633"/>
            <a:ext cx="2281324" cy="8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4F8FCE83-8E99-4425-94D9-16EAB9BD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675">
            <a:off x="9180842" y="2605757"/>
            <a:ext cx="3045640" cy="168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B2CAD8-6E45-1E34-B51F-6904CC48D6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0025" b="-10675"/>
          <a:stretch/>
        </p:blipFill>
        <p:spPr>
          <a:xfrm>
            <a:off x="3101886" y="1673788"/>
            <a:ext cx="6161225" cy="3770689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1B7E8A-1F5E-B7D6-6847-45667D5F5CBC}"/>
              </a:ext>
            </a:extLst>
          </p:cNvPr>
          <p:cNvSpPr txBox="1"/>
          <p:nvPr/>
        </p:nvSpPr>
        <p:spPr>
          <a:xfrm>
            <a:off x="4026361" y="4880227"/>
            <a:ext cx="429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https://</a:t>
            </a:r>
            <a:r>
              <a:rPr lang="fr-FR" sz="1200" dirty="0" err="1">
                <a:solidFill>
                  <a:schemeClr val="bg1"/>
                </a:solidFill>
              </a:rPr>
              <a:t>www.fisheries.noaa.gov</a:t>
            </a:r>
            <a:r>
              <a:rPr lang="fr-FR" sz="12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47B0F9-51A5-0E81-8089-AD4BB677F472}"/>
              </a:ext>
            </a:extLst>
          </p:cNvPr>
          <p:cNvSpPr txBox="1"/>
          <p:nvPr/>
        </p:nvSpPr>
        <p:spPr>
          <a:xfrm>
            <a:off x="9263110" y="1944974"/>
            <a:ext cx="3015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Killer </a:t>
            </a:r>
            <a:r>
              <a:rPr lang="fr-FR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whale</a:t>
            </a:r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b="1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Orcinus</a:t>
            </a:r>
            <a:r>
              <a:rPr lang="fr-FR" b="1" i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orca</a:t>
            </a:r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6056E2-C480-5970-71DD-719D52889A37}"/>
              </a:ext>
            </a:extLst>
          </p:cNvPr>
          <p:cNvSpPr txBox="1"/>
          <p:nvPr/>
        </p:nvSpPr>
        <p:spPr>
          <a:xfrm>
            <a:off x="89513" y="1984227"/>
            <a:ext cx="3012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</a:t>
            </a:r>
            <a:r>
              <a:rPr lang="fr-FR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finned</a:t>
            </a:r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Pilot </a:t>
            </a:r>
            <a:r>
              <a:rPr lang="fr-FR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whale</a:t>
            </a:r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b="1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Globicephala</a:t>
            </a:r>
            <a:r>
              <a:rPr lang="fr-FR" b="1" i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melas</a:t>
            </a:r>
            <a:r>
              <a:rPr lang="fr-FR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F2C7FF-E515-7971-A4F9-90F6B00EA613}"/>
              </a:ext>
            </a:extLst>
          </p:cNvPr>
          <p:cNvSpPr/>
          <p:nvPr/>
        </p:nvSpPr>
        <p:spPr>
          <a:xfrm>
            <a:off x="3086762" y="2106560"/>
            <a:ext cx="212035" cy="175463"/>
          </a:xfrm>
          <a:prstGeom prst="rect">
            <a:avLst/>
          </a:prstGeom>
          <a:solidFill>
            <a:srgbClr val="0083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EBBADD-0855-7419-138F-1A59D23AAF98}"/>
              </a:ext>
            </a:extLst>
          </p:cNvPr>
          <p:cNvSpPr/>
          <p:nvPr/>
        </p:nvSpPr>
        <p:spPr>
          <a:xfrm>
            <a:off x="9559928" y="2092676"/>
            <a:ext cx="212035" cy="175463"/>
          </a:xfrm>
          <a:prstGeom prst="rect">
            <a:avLst/>
          </a:prstGeom>
          <a:solidFill>
            <a:srgbClr val="D5A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6312A1-E427-5882-8B6F-D4F7848EC2B6}"/>
              </a:ext>
            </a:extLst>
          </p:cNvPr>
          <p:cNvSpPr/>
          <p:nvPr/>
        </p:nvSpPr>
        <p:spPr>
          <a:xfrm>
            <a:off x="4696379" y="5302517"/>
            <a:ext cx="212035" cy="175463"/>
          </a:xfrm>
          <a:prstGeom prst="rect">
            <a:avLst/>
          </a:prstGeom>
          <a:solidFill>
            <a:srgbClr val="5B73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B690F04-3547-FD6D-B3F1-762DF5E0F80A}"/>
              </a:ext>
            </a:extLst>
          </p:cNvPr>
          <p:cNvSpPr txBox="1"/>
          <p:nvPr/>
        </p:nvSpPr>
        <p:spPr>
          <a:xfrm>
            <a:off x="4965076" y="5196510"/>
            <a:ext cx="335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fr-FR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fr-FR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ultiplication 3">
            <a:extLst>
              <a:ext uri="{FF2B5EF4-FFF2-40B4-BE49-F238E27FC236}">
                <a16:creationId xmlns:a16="http://schemas.microsoft.com/office/drawing/2014/main" id="{5B9AE7FE-2D1C-F258-161D-EDF1F4F19169}"/>
              </a:ext>
            </a:extLst>
          </p:cNvPr>
          <p:cNvSpPr/>
          <p:nvPr/>
        </p:nvSpPr>
        <p:spPr>
          <a:xfrm>
            <a:off x="6174892" y="2177769"/>
            <a:ext cx="274997" cy="276999"/>
          </a:xfrm>
          <a:prstGeom prst="mathMultiply">
            <a:avLst>
              <a:gd name="adj1" fmla="val 108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cation 7">
            <a:extLst>
              <a:ext uri="{FF2B5EF4-FFF2-40B4-BE49-F238E27FC236}">
                <a16:creationId xmlns:a16="http://schemas.microsoft.com/office/drawing/2014/main" id="{2A2ACF40-90C2-20E1-4543-3E140FA551DE}"/>
              </a:ext>
            </a:extLst>
          </p:cNvPr>
          <p:cNvSpPr/>
          <p:nvPr/>
        </p:nvSpPr>
        <p:spPr>
          <a:xfrm>
            <a:off x="5786402" y="2249673"/>
            <a:ext cx="274997" cy="276999"/>
          </a:xfrm>
          <a:prstGeom prst="mathMultiply">
            <a:avLst>
              <a:gd name="adj1" fmla="val 108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cation 10">
            <a:extLst>
              <a:ext uri="{FF2B5EF4-FFF2-40B4-BE49-F238E27FC236}">
                <a16:creationId xmlns:a16="http://schemas.microsoft.com/office/drawing/2014/main" id="{2E465E57-2167-1A5C-CF3F-D9593A40B52F}"/>
              </a:ext>
            </a:extLst>
          </p:cNvPr>
          <p:cNvSpPr/>
          <p:nvPr/>
        </p:nvSpPr>
        <p:spPr>
          <a:xfrm>
            <a:off x="5993230" y="2735188"/>
            <a:ext cx="274997" cy="276999"/>
          </a:xfrm>
          <a:prstGeom prst="mathMultiply">
            <a:avLst>
              <a:gd name="adj1" fmla="val 108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Multiplication 12">
            <a:extLst>
              <a:ext uri="{FF2B5EF4-FFF2-40B4-BE49-F238E27FC236}">
                <a16:creationId xmlns:a16="http://schemas.microsoft.com/office/drawing/2014/main" id="{067B56CD-E020-ED03-1F62-F2E6225E283F}"/>
              </a:ext>
            </a:extLst>
          </p:cNvPr>
          <p:cNvSpPr/>
          <p:nvPr/>
        </p:nvSpPr>
        <p:spPr>
          <a:xfrm>
            <a:off x="4664897" y="5644247"/>
            <a:ext cx="274997" cy="276999"/>
          </a:xfrm>
          <a:prstGeom prst="mathMultiply">
            <a:avLst>
              <a:gd name="adj1" fmla="val 108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3D44E4-3925-B57B-944F-5F008BF30E1F}"/>
              </a:ext>
            </a:extLst>
          </p:cNvPr>
          <p:cNvSpPr txBox="1"/>
          <p:nvPr/>
        </p:nvSpPr>
        <p:spPr>
          <a:xfrm>
            <a:off x="4908414" y="5598080"/>
            <a:ext cx="335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of interaction</a:t>
            </a:r>
          </a:p>
        </p:txBody>
      </p:sp>
    </p:spTree>
    <p:extLst>
      <p:ext uri="{BB962C8B-B14F-4D97-AF65-F5344CB8AC3E}">
        <p14:creationId xmlns:p14="http://schemas.microsoft.com/office/powerpoint/2010/main" val="3701160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528BA74C-213C-430B-38F7-7C7E6C0F5358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12191999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Supplementary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21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F2CCFE-27FA-ED7C-CC5D-5F4662088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" r="18787" b="9591"/>
          <a:stretch/>
        </p:blipFill>
        <p:spPr>
          <a:xfrm>
            <a:off x="2193019" y="1856196"/>
            <a:ext cx="6514883" cy="49021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CC8BE2-C3CE-5B0D-0E59-32DF51E5473E}"/>
              </a:ext>
            </a:extLst>
          </p:cNvPr>
          <p:cNvSpPr/>
          <p:nvPr/>
        </p:nvSpPr>
        <p:spPr>
          <a:xfrm>
            <a:off x="8939367" y="3748459"/>
            <a:ext cx="783774" cy="666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C5086A-DC89-AE1A-7327-9C07897B4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52" t="40300" b="21843"/>
          <a:stretch/>
        </p:blipFill>
        <p:spPr>
          <a:xfrm>
            <a:off x="8880797" y="4185828"/>
            <a:ext cx="1189641" cy="18166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870AF3-2DCB-3FCA-1090-6875B6AD7053}"/>
              </a:ext>
            </a:extLst>
          </p:cNvPr>
          <p:cNvSpPr txBox="1"/>
          <p:nvPr/>
        </p:nvSpPr>
        <p:spPr>
          <a:xfrm>
            <a:off x="8840385" y="388204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 group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F43F34-0903-B0A0-37BC-D252590A40D2}"/>
              </a:ext>
            </a:extLst>
          </p:cNvPr>
          <p:cNvSpPr txBox="1"/>
          <p:nvPr/>
        </p:nvSpPr>
        <p:spPr>
          <a:xfrm>
            <a:off x="3728036" y="1306677"/>
            <a:ext cx="4345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solidFill>
                  <a:schemeClr val="bg1"/>
                </a:solidFill>
              </a:rPr>
              <a:t>On-</a:t>
            </a:r>
            <a:r>
              <a:rPr lang="fr-FR" sz="2000" i="1" dirty="0" err="1">
                <a:solidFill>
                  <a:schemeClr val="bg1"/>
                </a:solidFill>
              </a:rPr>
              <a:t>going</a:t>
            </a:r>
            <a:r>
              <a:rPr lang="fr-FR" sz="2000" i="1" dirty="0">
                <a:solidFill>
                  <a:schemeClr val="bg1"/>
                </a:solidFill>
              </a:rPr>
              <a:t> analyses by Anna </a:t>
            </a:r>
            <a:r>
              <a:rPr lang="fr-FR" sz="2000" i="1" dirty="0" err="1">
                <a:solidFill>
                  <a:schemeClr val="bg1"/>
                </a:solidFill>
              </a:rPr>
              <a:t>Selbmann</a:t>
            </a:r>
            <a:endParaRPr lang="fr-FR" sz="2000" i="1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8DA481-0ECA-798E-CFC8-819992E076B3}"/>
              </a:ext>
            </a:extLst>
          </p:cNvPr>
          <p:cNvSpPr txBox="1"/>
          <p:nvPr/>
        </p:nvSpPr>
        <p:spPr>
          <a:xfrm>
            <a:off x="-52216" y="845012"/>
            <a:ext cx="790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duration of social sounds over the period</a:t>
            </a:r>
          </a:p>
        </p:txBody>
      </p:sp>
      <p:pic>
        <p:nvPicPr>
          <p:cNvPr id="18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3D7C4DDF-8606-95DB-E02A-76FC652E0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272" y="6072819"/>
            <a:ext cx="1258282" cy="69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que 18" descr="Volume avec un remplissage uni">
            <a:extLst>
              <a:ext uri="{FF2B5EF4-FFF2-40B4-BE49-F238E27FC236}">
                <a16:creationId xmlns:a16="http://schemas.microsoft.com/office/drawing/2014/main" id="{025E4F09-9056-3BDD-1CCC-8CD5E7342A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000"/>
          <a:stretch/>
        </p:blipFill>
        <p:spPr>
          <a:xfrm>
            <a:off x="2333559" y="1618924"/>
            <a:ext cx="530000" cy="1059999"/>
          </a:xfrm>
          <a:prstGeom prst="rect">
            <a:avLst/>
          </a:prstGeom>
        </p:spPr>
      </p:pic>
      <p:pic>
        <p:nvPicPr>
          <p:cNvPr id="20" name="Graphique 19" descr="Volume avec un remplissage uni">
            <a:extLst>
              <a:ext uri="{FF2B5EF4-FFF2-40B4-BE49-F238E27FC236}">
                <a16:creationId xmlns:a16="http://schemas.microsoft.com/office/drawing/2014/main" id="{77CA7D79-73C8-E181-3568-C5F22B330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000"/>
          <a:stretch/>
        </p:blipFill>
        <p:spPr>
          <a:xfrm>
            <a:off x="1994480" y="5903472"/>
            <a:ext cx="530000" cy="1059999"/>
          </a:xfrm>
          <a:prstGeom prst="rect">
            <a:avLst/>
          </a:prstGeom>
        </p:spPr>
      </p:pic>
      <p:sp>
        <p:nvSpPr>
          <p:cNvPr id="21" name="Multiplication 20">
            <a:extLst>
              <a:ext uri="{FF2B5EF4-FFF2-40B4-BE49-F238E27FC236}">
                <a16:creationId xmlns:a16="http://schemas.microsoft.com/office/drawing/2014/main" id="{C7D082AA-ABA4-5175-9A7B-8F54064DE73C}"/>
              </a:ext>
            </a:extLst>
          </p:cNvPr>
          <p:cNvSpPr/>
          <p:nvPr/>
        </p:nvSpPr>
        <p:spPr>
          <a:xfrm>
            <a:off x="2021208" y="6162100"/>
            <a:ext cx="452024" cy="54274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E9E6A88E-5FE4-ED44-9C44-C252B1BC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62" y="1800648"/>
            <a:ext cx="1258282" cy="69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0AD460-B321-F5F7-F0FE-14DD8C9152C2}"/>
              </a:ext>
            </a:extLst>
          </p:cNvPr>
          <p:cNvSpPr/>
          <p:nvPr/>
        </p:nvSpPr>
        <p:spPr>
          <a:xfrm>
            <a:off x="8956769" y="2401828"/>
            <a:ext cx="511344" cy="385569"/>
          </a:xfrm>
          <a:prstGeom prst="rect">
            <a:avLst/>
          </a:prstGeom>
          <a:solidFill>
            <a:srgbClr val="BEBE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87297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AD4914-4DE1-3907-6C63-435A2A4DA4B7}"/>
              </a:ext>
            </a:extLst>
          </p:cNvPr>
          <p:cNvSpPr/>
          <p:nvPr/>
        </p:nvSpPr>
        <p:spPr>
          <a:xfrm>
            <a:off x="8969648" y="2956674"/>
            <a:ext cx="511344" cy="385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87297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16D77B-EB13-DDC1-4DC5-4F1C4A29BFFF}"/>
              </a:ext>
            </a:extLst>
          </p:cNvPr>
          <p:cNvSpPr txBox="1"/>
          <p:nvPr/>
        </p:nvSpPr>
        <p:spPr>
          <a:xfrm>
            <a:off x="9480992" y="2361793"/>
            <a:ext cx="14729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87297"/>
                </a:solidFill>
              </a:rPr>
              <a:t>PW playback</a:t>
            </a:r>
          </a:p>
          <a:p>
            <a:pPr algn="ctr"/>
            <a:r>
              <a:rPr lang="fr-FR" sz="1600" dirty="0">
                <a:solidFill>
                  <a:srgbClr val="187297"/>
                </a:solidFill>
              </a:rPr>
              <a:t>(n = 8)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E370AC-C49A-4B2F-4C72-859E63BA68FA}"/>
              </a:ext>
            </a:extLst>
          </p:cNvPr>
          <p:cNvSpPr txBox="1"/>
          <p:nvPr/>
        </p:nvSpPr>
        <p:spPr>
          <a:xfrm>
            <a:off x="9480992" y="2908520"/>
            <a:ext cx="15068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87297"/>
                </a:solidFill>
              </a:rPr>
              <a:t>Ctrl playback</a:t>
            </a:r>
          </a:p>
          <a:p>
            <a:pPr algn="ctr"/>
            <a:r>
              <a:rPr lang="fr-FR" sz="1600" dirty="0">
                <a:solidFill>
                  <a:srgbClr val="187297"/>
                </a:solidFill>
              </a:rPr>
              <a:t>(n = 5)</a:t>
            </a:r>
          </a:p>
        </p:txBody>
      </p:sp>
      <p:pic>
        <p:nvPicPr>
          <p:cNvPr id="26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076BC7B2-270E-938D-26AA-E9A76C3FD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6" t="28335" r="4413" b="33539"/>
          <a:stretch/>
        </p:blipFill>
        <p:spPr bwMode="auto">
          <a:xfrm>
            <a:off x="11022560" y="2220718"/>
            <a:ext cx="666750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que 26" descr="Volume avec un remplissage uni">
            <a:extLst>
              <a:ext uri="{FF2B5EF4-FFF2-40B4-BE49-F238E27FC236}">
                <a16:creationId xmlns:a16="http://schemas.microsoft.com/office/drawing/2014/main" id="{D0A0A541-C085-6E2A-3970-10CD769879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000"/>
          <a:stretch/>
        </p:blipFill>
        <p:spPr>
          <a:xfrm>
            <a:off x="11685252" y="2033778"/>
            <a:ext cx="457200" cy="914400"/>
          </a:xfrm>
          <a:prstGeom prst="rect">
            <a:avLst/>
          </a:prstGeom>
        </p:spPr>
      </p:pic>
      <p:pic>
        <p:nvPicPr>
          <p:cNvPr id="28" name="Graphique 27" descr="Volume avec un remplissage uni">
            <a:extLst>
              <a:ext uri="{FF2B5EF4-FFF2-40B4-BE49-F238E27FC236}">
                <a16:creationId xmlns:a16="http://schemas.microsoft.com/office/drawing/2014/main" id="{5D355885-870B-B799-82D8-B0A4AB244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3569"/>
          <a:stretch/>
        </p:blipFill>
        <p:spPr>
          <a:xfrm>
            <a:off x="11022559" y="2758255"/>
            <a:ext cx="4245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26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528BA74C-213C-430B-38F7-7C7E6C0F5358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12191999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Supplementary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22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75B088-48C2-9EDC-FA8C-1E9F0313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98" y="841288"/>
            <a:ext cx="8350348" cy="25877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07D34C-A5FF-3C42-8978-70E7289741DA}"/>
              </a:ext>
            </a:extLst>
          </p:cNvPr>
          <p:cNvSpPr txBox="1"/>
          <p:nvPr/>
        </p:nvSpPr>
        <p:spPr>
          <a:xfrm>
            <a:off x="7151183" y="3588687"/>
            <a:ext cx="439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</a:t>
            </a:r>
            <a:r>
              <a:rPr lang="fr-FR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killer </a:t>
            </a:r>
            <a:r>
              <a:rPr lang="fr-FR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whale</a:t>
            </a: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</a:t>
            </a:r>
            <a:endParaRPr lang="fr-FR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8E0CC4-C66B-11D1-AF21-4BB2CE0450EC}"/>
              </a:ext>
            </a:extLst>
          </p:cNvPr>
          <p:cNvSpPr txBox="1"/>
          <p:nvPr/>
        </p:nvSpPr>
        <p:spPr>
          <a:xfrm>
            <a:off x="756240" y="3588687"/>
            <a:ext cx="4511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Mammal</a:t>
            </a: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killer </a:t>
            </a:r>
            <a:r>
              <a:rPr lang="fr-FR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whale</a:t>
            </a: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</a:t>
            </a:r>
            <a:endParaRPr lang="fr-FR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7833A198-0141-967E-B80E-E0508A093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6" t="28335" r="4413" b="33539"/>
          <a:stretch/>
        </p:blipFill>
        <p:spPr bwMode="auto">
          <a:xfrm>
            <a:off x="141510" y="4754685"/>
            <a:ext cx="1008565" cy="9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3221C5-1EFD-2904-6823-CB2011BBC86F}"/>
              </a:ext>
            </a:extLst>
          </p:cNvPr>
          <p:cNvSpPr txBox="1"/>
          <p:nvPr/>
        </p:nvSpPr>
        <p:spPr>
          <a:xfrm>
            <a:off x="1814731" y="4754685"/>
            <a:ext cx="345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56082"/>
                </a:solidFill>
              </a:rPr>
              <a:t>Cessation of </a:t>
            </a:r>
            <a:r>
              <a:rPr lang="fr-FR" sz="2400" dirty="0" err="1">
                <a:solidFill>
                  <a:srgbClr val="156082"/>
                </a:solidFill>
              </a:rPr>
              <a:t>feeding</a:t>
            </a:r>
            <a:endParaRPr lang="fr-FR" sz="2400" dirty="0">
              <a:solidFill>
                <a:srgbClr val="15608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156082"/>
                </a:solidFill>
              </a:rPr>
              <a:t>Tightening</a:t>
            </a:r>
            <a:r>
              <a:rPr lang="fr-FR" sz="2400" dirty="0">
                <a:solidFill>
                  <a:srgbClr val="156082"/>
                </a:solidFill>
              </a:rPr>
              <a:t> of </a:t>
            </a:r>
            <a:r>
              <a:rPr lang="fr-FR" sz="2400" dirty="0" err="1">
                <a:solidFill>
                  <a:srgbClr val="156082"/>
                </a:solidFill>
              </a:rPr>
              <a:t>animals</a:t>
            </a:r>
            <a:endParaRPr lang="fr-FR" sz="2400" dirty="0">
              <a:solidFill>
                <a:srgbClr val="156082"/>
              </a:solidFill>
            </a:endParaRPr>
          </a:p>
          <a:p>
            <a:pPr marL="285750" indent="-285750">
              <a:buFontTx/>
              <a:buChar char="-"/>
            </a:pPr>
            <a:endParaRPr lang="fr-FR" sz="2400" dirty="0">
              <a:solidFill>
                <a:srgbClr val="15608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BEF616-19D3-9690-B3D0-D966519612A8}"/>
              </a:ext>
            </a:extLst>
          </p:cNvPr>
          <p:cNvSpPr txBox="1"/>
          <p:nvPr/>
        </p:nvSpPr>
        <p:spPr>
          <a:xfrm>
            <a:off x="7690340" y="5124017"/>
            <a:ext cx="4160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56082"/>
                </a:solidFill>
              </a:rPr>
              <a:t>No cessation of </a:t>
            </a:r>
            <a:r>
              <a:rPr lang="fr-FR" sz="2400" dirty="0" err="1">
                <a:solidFill>
                  <a:srgbClr val="156082"/>
                </a:solidFill>
              </a:rPr>
              <a:t>feeding</a:t>
            </a:r>
            <a:endParaRPr lang="fr-FR" sz="2400" dirty="0">
              <a:solidFill>
                <a:srgbClr val="15608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156082"/>
                </a:solidFill>
              </a:rPr>
              <a:t>Grouping</a:t>
            </a:r>
            <a:r>
              <a:rPr lang="fr-FR" sz="2400" dirty="0">
                <a:solidFill>
                  <a:srgbClr val="156082"/>
                </a:solidFill>
              </a:rPr>
              <a:t> but no </a:t>
            </a:r>
            <a:r>
              <a:rPr lang="fr-FR" sz="2400" dirty="0" err="1">
                <a:solidFill>
                  <a:srgbClr val="156082"/>
                </a:solidFill>
              </a:rPr>
              <a:t>tightening</a:t>
            </a:r>
            <a:endParaRPr lang="fr-FR" sz="2400" dirty="0">
              <a:solidFill>
                <a:srgbClr val="156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0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23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BB29C2-EDDC-EA8A-04F9-B6FB4F3DA966}"/>
              </a:ext>
            </a:extLst>
          </p:cNvPr>
          <p:cNvSpPr txBox="1"/>
          <p:nvPr/>
        </p:nvSpPr>
        <p:spPr>
          <a:xfrm>
            <a:off x="5049" y="6573900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Curé et al. 2019</a:t>
            </a:r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F86CC97A-2FCB-E040-BA89-18BFBEF4B8E9}"/>
              </a:ext>
            </a:extLst>
          </p:cNvPr>
          <p:cNvSpPr/>
          <p:nvPr/>
        </p:nvSpPr>
        <p:spPr>
          <a:xfrm>
            <a:off x="7772264" y="4988673"/>
            <a:ext cx="437321" cy="31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6422E-8D7D-CE4A-A51E-3895D2D59A4B}"/>
              </a:ext>
            </a:extLst>
          </p:cNvPr>
          <p:cNvSpPr/>
          <p:nvPr/>
        </p:nvSpPr>
        <p:spPr>
          <a:xfrm>
            <a:off x="7024771" y="4449482"/>
            <a:ext cx="4765103" cy="43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Mobbing </a:t>
            </a:r>
            <a:r>
              <a:rPr lang="fr-FR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</a:t>
            </a:r>
            <a:r>
              <a:rPr lang="fr-FR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fr-FR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2C0900-9C67-9590-4113-A65F64B982AA}"/>
              </a:ext>
            </a:extLst>
          </p:cNvPr>
          <p:cNvSpPr txBox="1"/>
          <p:nvPr/>
        </p:nvSpPr>
        <p:spPr>
          <a:xfrm>
            <a:off x="-17204" y="1067470"/>
            <a:ext cx="12154957" cy="461665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of pilot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whales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to playback of killer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whale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sounds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52698-4838-E118-5823-064D9CA118A3}"/>
              </a:ext>
            </a:extLst>
          </p:cNvPr>
          <p:cNvSpPr/>
          <p:nvPr/>
        </p:nvSpPr>
        <p:spPr>
          <a:xfrm>
            <a:off x="8209586" y="5408543"/>
            <a:ext cx="2738888" cy="395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Grouping</a:t>
            </a:r>
            <a:endParaRPr lang="fr-FR" sz="24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FF47E088-309E-14D0-1782-21096FF1FB84}"/>
              </a:ext>
            </a:extLst>
          </p:cNvPr>
          <p:cNvSpPr/>
          <p:nvPr/>
        </p:nvSpPr>
        <p:spPr>
          <a:xfrm>
            <a:off x="7772264" y="5454792"/>
            <a:ext cx="437321" cy="31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FC4FDD-437C-4DA2-3E10-AA7EFFF608BA}"/>
              </a:ext>
            </a:extLst>
          </p:cNvPr>
          <p:cNvSpPr/>
          <p:nvPr/>
        </p:nvSpPr>
        <p:spPr>
          <a:xfrm>
            <a:off x="8225938" y="5853070"/>
            <a:ext cx="3327144" cy="395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calling</a:t>
            </a:r>
            <a:endParaRPr lang="fr-FR" sz="24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èche vers la droite 29">
            <a:extLst>
              <a:ext uri="{FF2B5EF4-FFF2-40B4-BE49-F238E27FC236}">
                <a16:creationId xmlns:a16="http://schemas.microsoft.com/office/drawing/2014/main" id="{ADB6244F-B635-08BD-4D4B-D8C3AF65C9A2}"/>
              </a:ext>
            </a:extLst>
          </p:cNvPr>
          <p:cNvSpPr/>
          <p:nvPr/>
        </p:nvSpPr>
        <p:spPr>
          <a:xfrm>
            <a:off x="7772264" y="5920911"/>
            <a:ext cx="437321" cy="31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droite 77">
            <a:extLst>
              <a:ext uri="{FF2B5EF4-FFF2-40B4-BE49-F238E27FC236}">
                <a16:creationId xmlns:a16="http://schemas.microsoft.com/office/drawing/2014/main" id="{A74A15C5-6376-627E-22AC-CAB00A26CDB7}"/>
              </a:ext>
            </a:extLst>
          </p:cNvPr>
          <p:cNvSpPr/>
          <p:nvPr/>
        </p:nvSpPr>
        <p:spPr>
          <a:xfrm>
            <a:off x="5631469" y="2085831"/>
            <a:ext cx="3039215" cy="1907892"/>
          </a:xfrm>
          <a:prstGeom prst="rightArrow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period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6527DA-12A6-1332-E5C0-80C8271CAC24}"/>
              </a:ext>
            </a:extLst>
          </p:cNvPr>
          <p:cNvSpPr/>
          <p:nvPr/>
        </p:nvSpPr>
        <p:spPr>
          <a:xfrm>
            <a:off x="2552498" y="2556399"/>
            <a:ext cx="2083002" cy="966756"/>
          </a:xfrm>
          <a:prstGeom prst="rect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024B136F-A702-624C-57C5-E82BF6E23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4" t="6992" r="8648" b="16380"/>
          <a:stretch/>
        </p:blipFill>
        <p:spPr>
          <a:xfrm rot="5400000">
            <a:off x="4645245" y="2181801"/>
            <a:ext cx="987345" cy="985686"/>
          </a:xfrm>
          <a:prstGeom prst="rect">
            <a:avLst/>
          </a:prstGeom>
          <a:ln w="38100">
            <a:solidFill>
              <a:srgbClr val="187297"/>
            </a:solidFill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9C57B8A-331F-63B2-7B4B-C3947F09B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6954" r="9526" b="6028"/>
          <a:stretch/>
        </p:blipFill>
        <p:spPr>
          <a:xfrm>
            <a:off x="4638553" y="3184273"/>
            <a:ext cx="1000728" cy="788281"/>
          </a:xfrm>
          <a:prstGeom prst="rect">
            <a:avLst/>
          </a:prstGeom>
          <a:ln w="38100" cmpd="sng">
            <a:solidFill>
              <a:srgbClr val="187297"/>
            </a:solidFill>
          </a:ln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E0965D32-FEA3-2F5A-9085-8CFA602A8BD0}"/>
              </a:ext>
            </a:extLst>
          </p:cNvPr>
          <p:cNvGrpSpPr/>
          <p:nvPr/>
        </p:nvGrpSpPr>
        <p:grpSpPr>
          <a:xfrm>
            <a:off x="435704" y="2409462"/>
            <a:ext cx="2844693" cy="1043894"/>
            <a:chOff x="435704" y="2409462"/>
            <a:chExt cx="2844693" cy="1043894"/>
          </a:xfrm>
        </p:grpSpPr>
        <p:pic>
          <p:nvPicPr>
            <p:cNvPr id="39" name="Picture 6" descr="Sperm whale Short-finned pilot whale Long-finned pilot whale Cetacea Killer  whale, toy, marine Mammal, mammal png | PNGEgg">
              <a:extLst>
                <a:ext uri="{FF2B5EF4-FFF2-40B4-BE49-F238E27FC236}">
                  <a16:creationId xmlns:a16="http://schemas.microsoft.com/office/drawing/2014/main" id="{FE0977E9-4136-E808-561D-E20143A22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778" r="90889">
                          <a14:foregroundMark x1="8111" y1="43444" x2="8111" y2="43444"/>
                          <a14:foregroundMark x1="3778" y1="44333" x2="3778" y2="44333"/>
                          <a14:foregroundMark x1="90889" y1="43444" x2="90889" y2="43444"/>
                          <a14:backgroundMark x1="68667" y1="61111" x2="68667" y2="61111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85" r="4413" b="33539"/>
            <a:stretch/>
          </p:blipFill>
          <p:spPr bwMode="auto">
            <a:xfrm rot="20877145">
              <a:off x="435704" y="2409462"/>
              <a:ext cx="2844693" cy="104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" descr="age15image1762400">
              <a:extLst>
                <a:ext uri="{FF2B5EF4-FFF2-40B4-BE49-F238E27FC236}">
                  <a16:creationId xmlns:a16="http://schemas.microsoft.com/office/drawing/2014/main" id="{4246349F-9860-459A-556A-37895C2E1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67209">
              <a:off x="1920621" y="2525292"/>
              <a:ext cx="533767" cy="370518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87543132-F607-1301-CF59-ABBDE6454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29" r="45531" b="-1"/>
          <a:stretch/>
        </p:blipFill>
        <p:spPr bwMode="auto">
          <a:xfrm rot="2396669">
            <a:off x="4556326" y="3796764"/>
            <a:ext cx="1658946" cy="16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 descr="Volume avec un remplissage uni">
            <a:extLst>
              <a:ext uri="{FF2B5EF4-FFF2-40B4-BE49-F238E27FC236}">
                <a16:creationId xmlns:a16="http://schemas.microsoft.com/office/drawing/2014/main" id="{8A776C48-4B38-6486-813B-E4A60CAC25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000"/>
          <a:stretch/>
        </p:blipFill>
        <p:spPr>
          <a:xfrm rot="1274043" flipH="1">
            <a:off x="3869486" y="3560408"/>
            <a:ext cx="572742" cy="11454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èle 3D 6" descr="Point d'interrogation">
                <a:extLst>
                  <a:ext uri="{FF2B5EF4-FFF2-40B4-BE49-F238E27FC236}">
                    <a16:creationId xmlns:a16="http://schemas.microsoft.com/office/drawing/2014/main" id="{054F74CC-E114-E4FC-CFDD-B07CBD793A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3246004"/>
                  </p:ext>
                </p:extLst>
              </p:nvPr>
            </p:nvGraphicFramePr>
            <p:xfrm>
              <a:off x="3008991" y="1729138"/>
              <a:ext cx="781501" cy="1185408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781501" cy="1185408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-211242" ay="1100703" az="-66569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3682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èle 3D 6" descr="Point d'interrogation">
                <a:extLst>
                  <a:ext uri="{FF2B5EF4-FFF2-40B4-BE49-F238E27FC236}">
                    <a16:creationId xmlns:a16="http://schemas.microsoft.com/office/drawing/2014/main" id="{054F74CC-E114-E4FC-CFDD-B07CBD793A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08991" y="1729138"/>
                <a:ext cx="781501" cy="1185408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ZoneTexte 43">
            <a:extLst>
              <a:ext uri="{FF2B5EF4-FFF2-40B4-BE49-F238E27FC236}">
                <a16:creationId xmlns:a16="http://schemas.microsoft.com/office/drawing/2014/main" id="{7A74934D-A028-5928-69B7-0724599D2090}"/>
              </a:ext>
            </a:extLst>
          </p:cNvPr>
          <p:cNvSpPr txBox="1"/>
          <p:nvPr/>
        </p:nvSpPr>
        <p:spPr>
          <a:xfrm>
            <a:off x="8578648" y="2614828"/>
            <a:ext cx="3242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recovery and data analysis </a:t>
            </a:r>
          </a:p>
        </p:txBody>
      </p:sp>
      <p:pic>
        <p:nvPicPr>
          <p:cNvPr id="45" name="Picture 1" descr="age15image1762400">
            <a:extLst>
              <a:ext uri="{FF2B5EF4-FFF2-40B4-BE49-F238E27FC236}">
                <a16:creationId xmlns:a16="http://schemas.microsoft.com/office/drawing/2014/main" id="{48D798A8-407E-4B79-BA71-165298C5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7209">
            <a:off x="9176909" y="3586278"/>
            <a:ext cx="809129" cy="56166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Modèle 3D 45" descr="Jumelles">
                <a:extLst>
                  <a:ext uri="{FF2B5EF4-FFF2-40B4-BE49-F238E27FC236}">
                    <a16:creationId xmlns:a16="http://schemas.microsoft.com/office/drawing/2014/main" id="{D556E68E-07FA-8B30-8251-BBF9EF2BEF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2331557"/>
                  </p:ext>
                </p:extLst>
              </p:nvPr>
            </p:nvGraphicFramePr>
            <p:xfrm rot="11302706">
              <a:off x="10229524" y="3457010"/>
              <a:ext cx="978239" cy="791098"/>
            </p:xfrm>
            <a:graphic>
              <a:graphicData uri="http://schemas.microsoft.com/office/drawing/2017/model3d">
                <am3d:model3d r:embed="rId14">
                  <am3d:spPr>
                    <a:xfrm rot="11302706">
                      <a:off x="0" y="0"/>
                      <a:ext cx="978239" cy="791098"/>
                    </a:xfrm>
                    <a:prstGeom prst="rect">
                      <a:avLst/>
                    </a:prstGeom>
                  </am3d:spPr>
                  <am3d:camera>
                    <am3d:pos x="0" y="0" z="617608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23076" d="1000000"/>
                    <am3d:preTrans dx="34615385" dy="-6170237" dz="-562501"/>
                    <am3d:scale>
                      <am3d:sx n="1000000" d="1000000"/>
                      <am3d:sy n="1000000" d="1000000"/>
                      <am3d:sz n="1000000" d="1000000"/>
                    </am3d:scale>
                    <am3d:rot ax="8945352" ay="1442227" az="-822305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1313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Modèle 3D 45" descr="Jumelles">
                <a:extLst>
                  <a:ext uri="{FF2B5EF4-FFF2-40B4-BE49-F238E27FC236}">
                    <a16:creationId xmlns:a16="http://schemas.microsoft.com/office/drawing/2014/main" id="{D556E68E-07FA-8B30-8251-BBF9EF2BEF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1302706">
                <a:off x="10229524" y="3457010"/>
                <a:ext cx="978239" cy="791098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ZoneTexte 47">
            <a:extLst>
              <a:ext uri="{FF2B5EF4-FFF2-40B4-BE49-F238E27FC236}">
                <a16:creationId xmlns:a16="http://schemas.microsoft.com/office/drawing/2014/main" id="{D00E3A92-E331-73A9-634B-6FFD0A36A61B}"/>
              </a:ext>
            </a:extLst>
          </p:cNvPr>
          <p:cNvSpPr txBox="1"/>
          <p:nvPr/>
        </p:nvSpPr>
        <p:spPr>
          <a:xfrm>
            <a:off x="8209586" y="4897974"/>
            <a:ext cx="3241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Attraction</a:t>
            </a:r>
          </a:p>
        </p:txBody>
      </p:sp>
      <p:pic>
        <p:nvPicPr>
          <p:cNvPr id="49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693E6BD2-3D96-880D-2C24-09B6B0970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85" r="4413" b="33539"/>
          <a:stretch/>
        </p:blipFill>
        <p:spPr bwMode="auto">
          <a:xfrm rot="20877145">
            <a:off x="-309838" y="3546086"/>
            <a:ext cx="2844693" cy="1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CD01D96B-A1E3-5599-92EC-2C5C3B24C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85" r="4413" b="33539"/>
          <a:stretch/>
        </p:blipFill>
        <p:spPr bwMode="auto">
          <a:xfrm rot="20877145">
            <a:off x="-80095" y="4829991"/>
            <a:ext cx="2844693" cy="1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raphique 51" descr="Volume avec un remplissage uni">
            <a:extLst>
              <a:ext uri="{FF2B5EF4-FFF2-40B4-BE49-F238E27FC236}">
                <a16:creationId xmlns:a16="http://schemas.microsoft.com/office/drawing/2014/main" id="{B9126DB7-667B-EE04-7633-CBF41FA559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000"/>
          <a:stretch/>
        </p:blipFill>
        <p:spPr>
          <a:xfrm rot="255585">
            <a:off x="3135433" y="4381709"/>
            <a:ext cx="572742" cy="11454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6F53FCA-9148-B512-19B8-5D351D9E90D0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C9D0A3-BAC5-E236-CF4D-DC2B8BE4CBEE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44B7C73-F1B0-2AD5-6B48-4DF999DDEFC0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B4F6133-C266-7EA4-1874-F9572CC9CA50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7853DAC-8904-E5F2-492A-368E321B4D5A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response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E501625B-5D6F-E370-AF68-7FABC1093826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2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-0.01851 L 0.06198 0.189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0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6" grpId="0"/>
      <p:bldP spid="28" grpId="0" animBg="1"/>
      <p:bldP spid="29" grpId="0"/>
      <p:bldP spid="30" grpId="0" animBg="1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24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1026" name="Picture 2" descr="Uko Gorter Killer Whale eco-types">
            <a:extLst>
              <a:ext uri="{FF2B5EF4-FFF2-40B4-BE49-F238E27FC236}">
                <a16:creationId xmlns:a16="http://schemas.microsoft.com/office/drawing/2014/main" id="{73D83BBB-CCB7-C146-FE34-4DDC3D488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2268" r="14759" b="9426"/>
          <a:stretch/>
        </p:blipFill>
        <p:spPr bwMode="auto">
          <a:xfrm>
            <a:off x="806118" y="1667860"/>
            <a:ext cx="6148701" cy="450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E27F4C6D-510F-577E-3FE4-025B323722F9}"/>
              </a:ext>
            </a:extLst>
          </p:cNvPr>
          <p:cNvSpPr/>
          <p:nvPr/>
        </p:nvSpPr>
        <p:spPr>
          <a:xfrm>
            <a:off x="3491329" y="4174327"/>
            <a:ext cx="3614315" cy="1282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A2B9D3-3F49-B02C-21CE-BC9DDAEF87D8}"/>
              </a:ext>
            </a:extLst>
          </p:cNvPr>
          <p:cNvSpPr txBox="1"/>
          <p:nvPr/>
        </p:nvSpPr>
        <p:spPr>
          <a:xfrm>
            <a:off x="37042" y="976478"/>
            <a:ext cx="12154956" cy="461665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Killer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whale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ecotypes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C29733A-F937-1837-620A-5F97193CDE22}"/>
              </a:ext>
            </a:extLst>
          </p:cNvPr>
          <p:cNvSpPr txBox="1"/>
          <p:nvPr/>
        </p:nvSpPr>
        <p:spPr>
          <a:xfrm>
            <a:off x="7518400" y="3006719"/>
            <a:ext cx="3867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187297"/>
                </a:solidFill>
              </a:rPr>
              <a:t>Eastern</a:t>
            </a:r>
            <a:r>
              <a:rPr lang="fr-FR" sz="2400" b="1" dirty="0">
                <a:solidFill>
                  <a:srgbClr val="187297"/>
                </a:solidFill>
              </a:rPr>
              <a:t> </a:t>
            </a:r>
            <a:r>
              <a:rPr lang="fr-FR" sz="2400" b="1" dirty="0" err="1">
                <a:solidFill>
                  <a:srgbClr val="187297"/>
                </a:solidFill>
              </a:rPr>
              <a:t>north</a:t>
            </a:r>
            <a:r>
              <a:rPr lang="fr-FR" sz="2400" b="1" dirty="0">
                <a:solidFill>
                  <a:srgbClr val="187297"/>
                </a:solidFill>
              </a:rPr>
              <a:t> </a:t>
            </a:r>
            <a:r>
              <a:rPr lang="fr-FR" sz="2400" b="1" dirty="0" err="1">
                <a:solidFill>
                  <a:srgbClr val="187297"/>
                </a:solidFill>
              </a:rPr>
              <a:t>atlantic</a:t>
            </a:r>
            <a:endParaRPr lang="fr-FR" sz="2400" b="1" dirty="0">
              <a:solidFill>
                <a:srgbClr val="18729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87297"/>
                </a:solidFill>
              </a:rPr>
              <a:t>Fish </a:t>
            </a:r>
            <a:r>
              <a:rPr lang="fr-FR" sz="2400" dirty="0" err="1">
                <a:solidFill>
                  <a:srgbClr val="187297"/>
                </a:solidFill>
              </a:rPr>
              <a:t>eating</a:t>
            </a:r>
            <a:r>
              <a:rPr lang="fr-FR" sz="2400" dirty="0">
                <a:solidFill>
                  <a:srgbClr val="187297"/>
                </a:solidFill>
              </a:rPr>
              <a:t> killer </a:t>
            </a:r>
            <a:r>
              <a:rPr lang="fr-FR" sz="2400" dirty="0" err="1">
                <a:solidFill>
                  <a:srgbClr val="187297"/>
                </a:solidFill>
              </a:rPr>
              <a:t>whale</a:t>
            </a:r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65EDDCA-18B0-D5DA-31E7-561F0B398264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12191999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Supplementary</a:t>
            </a:r>
          </a:p>
        </p:txBody>
      </p:sp>
    </p:spTree>
    <p:extLst>
      <p:ext uri="{BB962C8B-B14F-4D97-AF65-F5344CB8AC3E}">
        <p14:creationId xmlns:p14="http://schemas.microsoft.com/office/powerpoint/2010/main" val="3567074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25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D96F70-87C5-80A1-8837-259DA1BF1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" b="9549"/>
          <a:stretch/>
        </p:blipFill>
        <p:spPr>
          <a:xfrm>
            <a:off x="1609577" y="2853614"/>
            <a:ext cx="5966178" cy="3067098"/>
          </a:xfrm>
          <a:prstGeom prst="rect">
            <a:avLst/>
          </a:prstGeom>
        </p:spPr>
      </p:pic>
      <p:pic>
        <p:nvPicPr>
          <p:cNvPr id="12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BBCA5253-A887-A5FC-3A8F-C6BBA009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066" y="2168140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457315C6-9F64-2AE2-F4D5-7F3C8A057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065" y="2777872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1D64B47A-E5BC-A808-1381-71A9E219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985" y="5347152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51FCC2E4-3CD3-7298-5B20-A8D0D2A74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159" y="5491378"/>
            <a:ext cx="1176231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140B6EB-99A2-E96F-7BC9-6002FE7FB721}"/>
              </a:ext>
            </a:extLst>
          </p:cNvPr>
          <p:cNvCxnSpPr/>
          <p:nvPr/>
        </p:nvCxnSpPr>
        <p:spPr>
          <a:xfrm>
            <a:off x="4657567" y="2103835"/>
            <a:ext cx="1837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B2A08A3-7C65-2C7C-21CB-DF4D856391A8}"/>
              </a:ext>
            </a:extLst>
          </p:cNvPr>
          <p:cNvCxnSpPr/>
          <p:nvPr/>
        </p:nvCxnSpPr>
        <p:spPr>
          <a:xfrm>
            <a:off x="2064606" y="2104580"/>
            <a:ext cx="1837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5EA6B41-0CBD-8FEF-C799-CDF3EBBA3832}"/>
              </a:ext>
            </a:extLst>
          </p:cNvPr>
          <p:cNvCxnSpPr>
            <a:cxnSpLocks/>
          </p:cNvCxnSpPr>
          <p:nvPr/>
        </p:nvCxnSpPr>
        <p:spPr>
          <a:xfrm>
            <a:off x="3034713" y="2009891"/>
            <a:ext cx="26271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CC10FC7E-3FB1-3F36-204A-73A095F70C96}"/>
              </a:ext>
            </a:extLst>
          </p:cNvPr>
          <p:cNvSpPr txBox="1"/>
          <p:nvPr/>
        </p:nvSpPr>
        <p:spPr>
          <a:xfrm>
            <a:off x="3034713" y="1687079"/>
            <a:ext cx="2627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6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0.05</a:t>
            </a:r>
          </a:p>
        </p:txBody>
      </p:sp>
      <p:pic>
        <p:nvPicPr>
          <p:cNvPr id="34" name="Graphique 33" descr="Volume avec un remplissage uni">
            <a:extLst>
              <a:ext uri="{FF2B5EF4-FFF2-40B4-BE49-F238E27FC236}">
                <a16:creationId xmlns:a16="http://schemas.microsoft.com/office/drawing/2014/main" id="{E6B926BA-BCDE-0087-5CF1-1160885165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0000"/>
          <a:stretch/>
        </p:blipFill>
        <p:spPr>
          <a:xfrm>
            <a:off x="3377479" y="2094926"/>
            <a:ext cx="457200" cy="914400"/>
          </a:xfrm>
          <a:prstGeom prst="rect">
            <a:avLst/>
          </a:prstGeom>
        </p:spPr>
      </p:pic>
      <p:pic>
        <p:nvPicPr>
          <p:cNvPr id="35" name="Graphique 34" descr="Volume avec un remplissage uni">
            <a:extLst>
              <a:ext uri="{FF2B5EF4-FFF2-40B4-BE49-F238E27FC236}">
                <a16:creationId xmlns:a16="http://schemas.microsoft.com/office/drawing/2014/main" id="{928052B0-2138-31D8-6D5A-BA3B6C09B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0000"/>
          <a:stretch/>
        </p:blipFill>
        <p:spPr>
          <a:xfrm>
            <a:off x="6110550" y="2050410"/>
            <a:ext cx="457200" cy="914400"/>
          </a:xfrm>
          <a:prstGeom prst="rect">
            <a:avLst/>
          </a:prstGeom>
        </p:spPr>
      </p:pic>
      <p:pic>
        <p:nvPicPr>
          <p:cNvPr id="36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99E3BF59-0280-8197-D03F-144A407FA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6" t="28335" r="4413" b="33539"/>
          <a:stretch/>
        </p:blipFill>
        <p:spPr bwMode="auto">
          <a:xfrm>
            <a:off x="4369841" y="2234535"/>
            <a:ext cx="666750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que 36" descr="Volume avec un remplissage uni">
            <a:extLst>
              <a:ext uri="{FF2B5EF4-FFF2-40B4-BE49-F238E27FC236}">
                <a16:creationId xmlns:a16="http://schemas.microsoft.com/office/drawing/2014/main" id="{69615C1A-46C6-1190-CDF9-898D34BDA6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0000"/>
          <a:stretch/>
        </p:blipFill>
        <p:spPr>
          <a:xfrm>
            <a:off x="2194733" y="2099282"/>
            <a:ext cx="457200" cy="914400"/>
          </a:xfrm>
          <a:prstGeom prst="rect">
            <a:avLst/>
          </a:prstGeom>
        </p:spPr>
      </p:pic>
      <p:pic>
        <p:nvPicPr>
          <p:cNvPr id="38" name="Picture 6" descr="Sperm whale Short-finned pilot whale Long-finned pilot whale Cetacea Killer  whale, toy, marine Mammal, mammal png | PNGEgg">
            <a:extLst>
              <a:ext uri="{FF2B5EF4-FFF2-40B4-BE49-F238E27FC236}">
                <a16:creationId xmlns:a16="http://schemas.microsoft.com/office/drawing/2014/main" id="{78083039-E9DF-9819-D9EC-754EE8D9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778" r="90889">
                        <a14:foregroundMark x1="8111" y1="43444" x2="8111" y2="43444"/>
                        <a14:foregroundMark x1="3778" y1="44333" x2="3778" y2="44333"/>
                        <a14:foregroundMark x1="90889" y1="43444" x2="90889" y2="43444"/>
                        <a14:backgroundMark x1="68667" y1="61111" x2="68667" y2="611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6" t="28335" r="4413" b="33539"/>
          <a:stretch/>
        </p:blipFill>
        <p:spPr bwMode="auto">
          <a:xfrm>
            <a:off x="5523339" y="2206315"/>
            <a:ext cx="666750" cy="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Multiplication 38">
            <a:extLst>
              <a:ext uri="{FF2B5EF4-FFF2-40B4-BE49-F238E27FC236}">
                <a16:creationId xmlns:a16="http://schemas.microsoft.com/office/drawing/2014/main" id="{53DA62E5-8EC7-24A3-0B51-9FC1AA2C51BC}"/>
              </a:ext>
            </a:extLst>
          </p:cNvPr>
          <p:cNvSpPr/>
          <p:nvPr/>
        </p:nvSpPr>
        <p:spPr>
          <a:xfrm>
            <a:off x="6151566" y="2322578"/>
            <a:ext cx="374955" cy="35932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Multiplication 39">
            <a:extLst>
              <a:ext uri="{FF2B5EF4-FFF2-40B4-BE49-F238E27FC236}">
                <a16:creationId xmlns:a16="http://schemas.microsoft.com/office/drawing/2014/main" id="{4B6A0A97-6C5E-FFF8-441F-C124C9F336E6}"/>
              </a:ext>
            </a:extLst>
          </p:cNvPr>
          <p:cNvSpPr/>
          <p:nvPr/>
        </p:nvSpPr>
        <p:spPr>
          <a:xfrm>
            <a:off x="3397198" y="2322578"/>
            <a:ext cx="478497" cy="41460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Graphique 40" descr="Volume avec un remplissage uni">
            <a:extLst>
              <a:ext uri="{FF2B5EF4-FFF2-40B4-BE49-F238E27FC236}">
                <a16:creationId xmlns:a16="http://schemas.microsoft.com/office/drawing/2014/main" id="{34FE6948-1687-27B3-CC62-1D56D8885F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0000"/>
          <a:stretch/>
        </p:blipFill>
        <p:spPr>
          <a:xfrm>
            <a:off x="4971767" y="2099282"/>
            <a:ext cx="457200" cy="914400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B52602B6-D0AF-1B65-F5D9-F2FC396BF676}"/>
              </a:ext>
            </a:extLst>
          </p:cNvPr>
          <p:cNvSpPr txBox="1"/>
          <p:nvPr/>
        </p:nvSpPr>
        <p:spPr>
          <a:xfrm>
            <a:off x="43014" y="937288"/>
            <a:ext cx="493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horizontal spacing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46A2A1-01C9-7DFD-6564-593780C63279}"/>
              </a:ext>
            </a:extLst>
          </p:cNvPr>
          <p:cNvSpPr txBox="1"/>
          <p:nvPr/>
        </p:nvSpPr>
        <p:spPr>
          <a:xfrm>
            <a:off x="7889955" y="2964810"/>
            <a:ext cx="3977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9300"/>
              </a:buClr>
            </a:pP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response to PW, killer whales 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tighter </a:t>
            </a: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in response to Ctrl</a:t>
            </a:r>
          </a:p>
          <a:p>
            <a:pPr>
              <a:buClr>
                <a:srgbClr val="FF9300"/>
              </a:buClr>
            </a:pP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high variability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BEB6CF3-E408-08E8-8EAF-B45F5FD3A995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12191999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Supplementary</a:t>
            </a:r>
          </a:p>
        </p:txBody>
      </p:sp>
    </p:spTree>
    <p:extLst>
      <p:ext uri="{BB962C8B-B14F-4D97-AF65-F5344CB8AC3E}">
        <p14:creationId xmlns:p14="http://schemas.microsoft.com/office/powerpoint/2010/main" val="145951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2</a:t>
            </a:fld>
            <a:endParaRPr lang="fr-FR" sz="2400" dirty="0">
              <a:solidFill>
                <a:srgbClr val="187297"/>
              </a:solidFill>
            </a:endParaRPr>
          </a:p>
        </p:txBody>
      </p:sp>
      <p:pic>
        <p:nvPicPr>
          <p:cNvPr id="1026" name="Picture 2" descr="Ocean Noise | NOAA Fisheries">
            <a:extLst>
              <a:ext uri="{FF2B5EF4-FFF2-40B4-BE49-F238E27FC236}">
                <a16:creationId xmlns:a16="http://schemas.microsoft.com/office/drawing/2014/main" id="{7E11F8D4-EF88-4C9D-D861-10DCD5F60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9" y="1379625"/>
            <a:ext cx="7252363" cy="48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687A2F3-3150-410D-3627-E6656E410592}"/>
              </a:ext>
            </a:extLst>
          </p:cNvPr>
          <p:cNvSpPr txBox="1"/>
          <p:nvPr/>
        </p:nvSpPr>
        <p:spPr>
          <a:xfrm>
            <a:off x="-28135" y="813562"/>
            <a:ext cx="1240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7297"/>
              </a:buClr>
              <a:buSzPct val="110000"/>
            </a:pP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milieu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un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environnement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bruyant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dans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lequel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communiquent</a:t>
            </a:r>
            <a:r>
              <a:rPr lang="en-CA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CA" sz="24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cétacés</a:t>
            </a:r>
            <a:endParaRPr lang="en-CA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7620B01-D108-30E4-8A6A-FDE8C8E65EF6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FD06ED3-966A-E332-90BA-21B19D3D2C26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8BDD842-AA92-E18B-30F7-5F29C462A382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D3611C2-9ECD-F7E9-4609-13F3956A2E3F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47C299C-3DEE-A6A9-15BC-68D6F55B56B7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992CAFA6-A213-AB5A-459D-7DC6BA55E34B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7C7C55-116B-A022-5A0A-110A5AB21177}"/>
              </a:ext>
            </a:extLst>
          </p:cNvPr>
          <p:cNvSpPr txBox="1"/>
          <p:nvPr/>
        </p:nvSpPr>
        <p:spPr>
          <a:xfrm>
            <a:off x="7408883" y="2013378"/>
            <a:ext cx="422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des bruits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anthropiques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cétacés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9D65A4-54AE-6A04-9657-F9F6D33C90AB}"/>
              </a:ext>
            </a:extLst>
          </p:cNvPr>
          <p:cNvSpPr txBox="1"/>
          <p:nvPr/>
        </p:nvSpPr>
        <p:spPr>
          <a:xfrm>
            <a:off x="7806266" y="2915059"/>
            <a:ext cx="4385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87297"/>
              </a:buClr>
              <a:buSzPct val="110000"/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physiologique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Analyse post-mortem sur des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cétacés</a:t>
            </a: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échoués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87297"/>
              </a:buClr>
              <a:buSzPct val="110000"/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sur le </a:t>
            </a:r>
            <a:r>
              <a:rPr lang="en-CA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87297"/>
              </a:buClr>
              <a:buSzPct val="110000"/>
            </a:pPr>
            <a:endParaRPr lang="en-CA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283FCD-74D7-B27A-4776-23EB8FC5D312}"/>
              </a:ext>
            </a:extLst>
          </p:cNvPr>
          <p:cNvSpPr txBox="1"/>
          <p:nvPr/>
        </p:nvSpPr>
        <p:spPr>
          <a:xfrm>
            <a:off x="5049" y="6573900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Hildebrand 2009; Dolman et al. 2011;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Weilgart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2013; Erb et al. 2016;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Castellote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B85B4-F716-D168-8F95-08B34DD5658E}"/>
              </a:ext>
            </a:extLst>
          </p:cNvPr>
          <p:cNvSpPr/>
          <p:nvPr/>
        </p:nvSpPr>
        <p:spPr>
          <a:xfrm>
            <a:off x="7806266" y="4397033"/>
            <a:ext cx="3979723" cy="50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89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3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1E7D86-750B-FBD2-D712-4BCFD727EE21}"/>
              </a:ext>
            </a:extLst>
          </p:cNvPr>
          <p:cNvSpPr txBox="1"/>
          <p:nvPr/>
        </p:nvSpPr>
        <p:spPr>
          <a:xfrm>
            <a:off x="0" y="2075497"/>
            <a:ext cx="12192000" cy="523220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Comment évaluer le degré de perturbation du bruit sur les cétacés 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 descr="Point d'interrogation">
                <a:extLst>
                  <a:ext uri="{FF2B5EF4-FFF2-40B4-BE49-F238E27FC236}">
                    <a16:creationId xmlns:a16="http://schemas.microsoft.com/office/drawing/2014/main" id="{B2A14B94-2C26-70DB-3287-EE65FD2D82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5327214"/>
                  </p:ext>
                </p:extLst>
              </p:nvPr>
            </p:nvGraphicFramePr>
            <p:xfrm>
              <a:off x="5606597" y="3122954"/>
              <a:ext cx="1103125" cy="16090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03125" cy="1609005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-202460" ay="479187" az="-2817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913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 descr="Point d'interrogation">
                <a:extLst>
                  <a:ext uri="{FF2B5EF4-FFF2-40B4-BE49-F238E27FC236}">
                    <a16:creationId xmlns:a16="http://schemas.microsoft.com/office/drawing/2014/main" id="{B2A14B94-2C26-70DB-3287-EE65FD2D82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6597" y="3122954"/>
                <a:ext cx="1103125" cy="160900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771BA2D0-27D7-2E0F-C3DC-088E49B527A9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1255127-7AE6-08E4-F861-141CE78EFB0C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9BB34E1-E904-34EB-E085-5DA1A75A94BD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2FD22CE-D99D-1F85-5B68-B9BCB06ECFE3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35D9191-4FED-14EA-ED65-27F5C5AC8BEC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EA850A6-65D9-0361-64D2-D5BEC348D5FF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14" name="Picture 4" descr="Humpback Whale | NOAA Fisheries">
            <a:extLst>
              <a:ext uri="{FF2B5EF4-FFF2-40B4-BE49-F238E27FC236}">
                <a16:creationId xmlns:a16="http://schemas.microsoft.com/office/drawing/2014/main" id="{A49BEEB2-7C77-6E88-5F4D-39C4BC07B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6750" r="94500">
                        <a14:foregroundMark x1="9875" y1="38577" x2="6750" y2="37453"/>
                        <a14:foregroundMark x1="88625" y1="32397" x2="91500" y2="29963"/>
                        <a14:foregroundMark x1="90125" y1="42509" x2="94500" y2="44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2" r="1943" b="15697"/>
          <a:stretch/>
        </p:blipFill>
        <p:spPr bwMode="auto">
          <a:xfrm>
            <a:off x="7518165" y="2891570"/>
            <a:ext cx="4235685" cy="17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10" descr="cachalot (1).jpg">
            <a:extLst>
              <a:ext uri="{FF2B5EF4-FFF2-40B4-BE49-F238E27FC236}">
                <a16:creationId xmlns:a16="http://schemas.microsoft.com/office/drawing/2014/main" id="{C03A37AC-C3FA-139D-21DA-8F59E21E28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7"/>
              </a:clrFrom>
              <a:clrTo>
                <a:srgbClr val="FEFF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003">
            <a:off x="1231868" y="4259284"/>
            <a:ext cx="3920690" cy="14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Hyperoodon ampullatus">
            <a:extLst>
              <a:ext uri="{FF2B5EF4-FFF2-40B4-BE49-F238E27FC236}">
                <a16:creationId xmlns:a16="http://schemas.microsoft.com/office/drawing/2014/main" id="{6267B641-2152-6E01-A938-C5380BC2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207" flipH="1">
            <a:off x="6922574" y="4699611"/>
            <a:ext cx="3183995" cy="8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0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5D51481-B4A5-701B-2ADF-42CC75CA6ABE}"/>
              </a:ext>
            </a:extLst>
          </p:cNvPr>
          <p:cNvSpPr/>
          <p:nvPr/>
        </p:nvSpPr>
        <p:spPr>
          <a:xfrm>
            <a:off x="2973767" y="3752736"/>
            <a:ext cx="2083002" cy="966756"/>
          </a:xfrm>
          <a:prstGeom prst="rect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  <a:latin typeface="+mj-lt"/>
                <a:cs typeface="Arial" panose="020B0604020202020204" pitchFamily="34" charset="0"/>
              </a:rPr>
              <a:t>4</a:t>
            </a:fld>
            <a:endParaRPr lang="fr-FR" sz="2400" dirty="0">
              <a:solidFill>
                <a:srgbClr val="18729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03F370-E271-0990-C80E-0227B06D282C}"/>
              </a:ext>
            </a:extLst>
          </p:cNvPr>
          <p:cNvSpPr txBox="1"/>
          <p:nvPr/>
        </p:nvSpPr>
        <p:spPr>
          <a:xfrm>
            <a:off x="-45582" y="6591742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Deecke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A2B9D3-3F49-B02C-21CE-BC9DDAEF87D8}"/>
              </a:ext>
            </a:extLst>
          </p:cNvPr>
          <p:cNvSpPr txBox="1"/>
          <p:nvPr/>
        </p:nvSpPr>
        <p:spPr>
          <a:xfrm>
            <a:off x="37042" y="976478"/>
            <a:ext cx="12154956" cy="461665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Principe des expériences de playback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4DBF325-EA4E-2E76-B211-A0CDFE55539F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CFAD5F-4DCF-516C-6065-5020C994FEF7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36B7F63-7E73-A5A9-F522-F8B58B841D5B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7AFA171-EF1D-C565-4E53-739E07A898C0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BD716E97-35AF-4A09-52F2-61A3C543F751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72C1047E-EC8A-D305-71CD-1E978E1A65AC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7" name="Graphique 6" descr="Volume avec un remplissage uni">
            <a:extLst>
              <a:ext uri="{FF2B5EF4-FFF2-40B4-BE49-F238E27FC236}">
                <a16:creationId xmlns:a16="http://schemas.microsoft.com/office/drawing/2014/main" id="{7F62A96C-C1FD-5513-0050-8D94C1427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 rot="2028312">
            <a:off x="6198009" y="4624737"/>
            <a:ext cx="618805" cy="1237610"/>
          </a:xfrm>
          <a:prstGeom prst="rect">
            <a:avLst/>
          </a:prstGeom>
        </p:spPr>
      </p:pic>
      <p:sp>
        <p:nvSpPr>
          <p:cNvPr id="9" name="Flèche droite 77">
            <a:extLst>
              <a:ext uri="{FF2B5EF4-FFF2-40B4-BE49-F238E27FC236}">
                <a16:creationId xmlns:a16="http://schemas.microsoft.com/office/drawing/2014/main" id="{87418192-5EE3-A95A-83AB-D4C244D5E76D}"/>
              </a:ext>
            </a:extLst>
          </p:cNvPr>
          <p:cNvSpPr/>
          <p:nvPr/>
        </p:nvSpPr>
        <p:spPr>
          <a:xfrm>
            <a:off x="6052738" y="3282168"/>
            <a:ext cx="3238225" cy="1907892"/>
          </a:xfrm>
          <a:prstGeom prst="rightArrow">
            <a:avLst/>
          </a:prstGeom>
          <a:solidFill>
            <a:srgbClr val="187297"/>
          </a:solidFill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D7EE875E-A6A9-AAD2-6087-C7941ADAF679}"/>
              </a:ext>
            </a:extLst>
          </p:cNvPr>
          <p:cNvSpPr/>
          <p:nvPr/>
        </p:nvSpPr>
        <p:spPr>
          <a:xfrm rot="5400000">
            <a:off x="5672435" y="-5849"/>
            <a:ext cx="751647" cy="6194460"/>
          </a:xfrm>
          <a:prstGeom prst="leftBrace">
            <a:avLst>
              <a:gd name="adj1" fmla="val 39607"/>
              <a:gd name="adj2" fmla="val 50000"/>
            </a:avLst>
          </a:prstGeom>
          <a:ln w="38100">
            <a:solidFill>
              <a:srgbClr val="1872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F097FA-E46E-CB99-3FC7-C730A8E89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84" t="6992" r="8648" b="16380"/>
          <a:stretch/>
        </p:blipFill>
        <p:spPr>
          <a:xfrm rot="5400000">
            <a:off x="5066514" y="3378138"/>
            <a:ext cx="987345" cy="985686"/>
          </a:xfrm>
          <a:prstGeom prst="rect">
            <a:avLst/>
          </a:prstGeom>
          <a:ln w="38100">
            <a:solidFill>
              <a:srgbClr val="187297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5B15E4-9BE5-F993-E67F-DBDAA8C23B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6954" r="9526" b="6028"/>
          <a:stretch/>
        </p:blipFill>
        <p:spPr>
          <a:xfrm>
            <a:off x="5060752" y="4430472"/>
            <a:ext cx="1000728" cy="788281"/>
          </a:xfrm>
          <a:prstGeom prst="rect">
            <a:avLst/>
          </a:prstGeom>
          <a:ln w="38100" cmpd="sng">
            <a:solidFill>
              <a:srgbClr val="187297"/>
            </a:solidFill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E7559A6-24F9-6D99-D7A4-4E321D525091}"/>
              </a:ext>
            </a:extLst>
          </p:cNvPr>
          <p:cNvSpPr txBox="1"/>
          <p:nvPr/>
        </p:nvSpPr>
        <p:spPr>
          <a:xfrm>
            <a:off x="1506115" y="1499699"/>
            <a:ext cx="909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u="sng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</a:t>
            </a:r>
            <a:r>
              <a:rPr lang="en-CA" sz="2400" u="sng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données </a:t>
            </a:r>
            <a:r>
              <a:rPr lang="en-CA" sz="2400" u="sng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comportementales</a:t>
            </a:r>
            <a:r>
              <a:rPr lang="en-CA" sz="2400" u="sng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balises</a:t>
            </a:r>
            <a:r>
              <a:rPr lang="en-CA" sz="24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et observations </a:t>
            </a:r>
            <a:r>
              <a:rPr lang="en-CA" sz="2400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visuelles</a:t>
            </a:r>
            <a:endParaRPr lang="en-CA" sz="2400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Humpback Whale | NOAA Fisheries">
            <a:extLst>
              <a:ext uri="{FF2B5EF4-FFF2-40B4-BE49-F238E27FC236}">
                <a16:creationId xmlns:a16="http://schemas.microsoft.com/office/drawing/2014/main" id="{C2577DC0-6370-79F7-0A22-DA7B61A71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8" b="89888" l="6750" r="94500">
                        <a14:foregroundMark x1="9875" y1="38577" x2="6750" y2="37453"/>
                        <a14:foregroundMark x1="88625" y1="32397" x2="91500" y2="29963"/>
                        <a14:foregroundMark x1="90125" y1="42509" x2="94500" y2="44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2" r="1943" b="15697"/>
          <a:stretch/>
        </p:blipFill>
        <p:spPr bwMode="auto">
          <a:xfrm rot="749084">
            <a:off x="7770209" y="5283541"/>
            <a:ext cx="4235685" cy="17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age15image1762400">
            <a:extLst>
              <a:ext uri="{FF2B5EF4-FFF2-40B4-BE49-F238E27FC236}">
                <a16:creationId xmlns:a16="http://schemas.microsoft.com/office/drawing/2014/main" id="{E723019A-84C6-B0A8-83B9-F0F25B88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89182">
            <a:off x="9271438" y="5188198"/>
            <a:ext cx="576053" cy="3998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B6C97A-FA1D-65D2-97F3-9AF7BA7B8C76}"/>
              </a:ext>
            </a:extLst>
          </p:cNvPr>
          <p:cNvSpPr txBox="1"/>
          <p:nvPr/>
        </p:nvSpPr>
        <p:spPr>
          <a:xfrm>
            <a:off x="9145489" y="4536333"/>
            <a:ext cx="2473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Réaction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C58F1C-D395-8315-58EC-071902DBCB07}"/>
              </a:ext>
            </a:extLst>
          </p:cNvPr>
          <p:cNvSpPr txBox="1"/>
          <p:nvPr/>
        </p:nvSpPr>
        <p:spPr>
          <a:xfrm>
            <a:off x="3919768" y="5482080"/>
            <a:ext cx="3280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Bruit anthropique</a:t>
            </a:r>
          </a:p>
        </p:txBody>
      </p:sp>
      <p:pic>
        <p:nvPicPr>
          <p:cNvPr id="6" name="Picture 1" descr="age15image1762400">
            <a:extLst>
              <a:ext uri="{FF2B5EF4-FFF2-40B4-BE49-F238E27FC236}">
                <a16:creationId xmlns:a16="http://schemas.microsoft.com/office/drawing/2014/main" id="{F35E8668-FB53-1C5A-C085-88C4B2B97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70726" y="2052133"/>
            <a:ext cx="1116201" cy="77481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èle 3D 21" descr="Point d'interrogation">
                <a:extLst>
                  <a:ext uri="{FF2B5EF4-FFF2-40B4-BE49-F238E27FC236}">
                    <a16:creationId xmlns:a16="http://schemas.microsoft.com/office/drawing/2014/main" id="{0F27E3C8-0989-C5A2-BE25-DD3FC69C41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6292313"/>
                  </p:ext>
                </p:extLst>
              </p:nvPr>
            </p:nvGraphicFramePr>
            <p:xfrm>
              <a:off x="11414670" y="4320666"/>
              <a:ext cx="777330" cy="1136059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777330" cy="1136059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-202460" ay="479187" az="-2817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348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èle 3D 21" descr="Point d'interrogation">
                <a:extLst>
                  <a:ext uri="{FF2B5EF4-FFF2-40B4-BE49-F238E27FC236}">
                    <a16:creationId xmlns:a16="http://schemas.microsoft.com/office/drawing/2014/main" id="{0F27E3C8-0989-C5A2-BE25-DD3FC69C41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14670" y="4320666"/>
                <a:ext cx="777330" cy="1136059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3" descr="\\138.251.144.231\Final\3S\-- Documents --\Tag photos\2009\sw141a\SK210509_140.JPG">
            <a:extLst>
              <a:ext uri="{FF2B5EF4-FFF2-40B4-BE49-F238E27FC236}">
                <a16:creationId xmlns:a16="http://schemas.microsoft.com/office/drawing/2014/main" id="{098B1945-EE1F-29F6-B14C-28C482A3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869" y="3428824"/>
            <a:ext cx="2001324" cy="166825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997E592-1C68-25B9-36E6-F0648088515B}"/>
              </a:ext>
            </a:extLst>
          </p:cNvPr>
          <p:cNvSpPr txBox="1"/>
          <p:nvPr/>
        </p:nvSpPr>
        <p:spPr>
          <a:xfrm>
            <a:off x="-1" y="2444681"/>
            <a:ext cx="341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 d’une balise multi capteurs à l’aide d’une perche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èle 3D 27" descr="Jumelles">
                <a:extLst>
                  <a:ext uri="{FF2B5EF4-FFF2-40B4-BE49-F238E27FC236}">
                    <a16:creationId xmlns:a16="http://schemas.microsoft.com/office/drawing/2014/main" id="{D9740FB1-2F6A-FA42-3236-523DA5FEE8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4718190"/>
                  </p:ext>
                </p:extLst>
              </p:nvPr>
            </p:nvGraphicFramePr>
            <p:xfrm rot="11302706">
              <a:off x="8684962" y="1759078"/>
              <a:ext cx="1147757" cy="941749"/>
            </p:xfrm>
            <a:graphic>
              <a:graphicData uri="http://schemas.microsoft.com/office/drawing/2017/model3d">
                <am3d:model3d r:embed="rId13">
                  <am3d:spPr>
                    <a:xfrm rot="11302706">
                      <a:off x="0" y="0"/>
                      <a:ext cx="1147757" cy="941749"/>
                    </a:xfrm>
                    <a:prstGeom prst="rect">
                      <a:avLst/>
                    </a:prstGeom>
                  </am3d:spPr>
                  <am3d:camera>
                    <am3d:pos x="0" y="0" z="617608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23076" d="1000000"/>
                    <am3d:preTrans dx="34615385" dy="-6170237" dz="-562501"/>
                    <am3d:scale>
                      <am3d:sx n="1000000" d="1000000"/>
                      <am3d:sy n="1000000" d="1000000"/>
                      <am3d:sz n="1000000" d="1000000"/>
                    </am3d:scale>
                    <am3d:rot ax="8945352" ay="1442227" az="-822306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3243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èle 3D 27" descr="Jumelles">
                <a:extLst>
                  <a:ext uri="{FF2B5EF4-FFF2-40B4-BE49-F238E27FC236}">
                    <a16:creationId xmlns:a16="http://schemas.microsoft.com/office/drawing/2014/main" id="{D9740FB1-2F6A-FA42-3236-523DA5FEE8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1302706">
                <a:off x="8684962" y="1759078"/>
                <a:ext cx="1147757" cy="9417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89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1">
            <a:extLst>
              <a:ext uri="{FF2B5EF4-FFF2-40B4-BE49-F238E27FC236}">
                <a16:creationId xmlns:a16="http://schemas.microsoft.com/office/drawing/2014/main" id="{70BCBFC4-F424-2FF5-6373-C89C0D5D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36923" r="39661" b="40941"/>
          <a:stretch>
            <a:fillRect/>
          </a:stretch>
        </p:blipFill>
        <p:spPr bwMode="auto">
          <a:xfrm>
            <a:off x="525742" y="2828582"/>
            <a:ext cx="6000251" cy="163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4BDDE6-9B87-A3EE-3BE7-CBF35A9E2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6954" r="9526" b="6028"/>
          <a:stretch/>
        </p:blipFill>
        <p:spPr>
          <a:xfrm>
            <a:off x="3102761" y="1564936"/>
            <a:ext cx="1000728" cy="788281"/>
          </a:xfrm>
          <a:prstGeom prst="rect">
            <a:avLst/>
          </a:prstGeom>
          <a:ln w="38100" cmpd="sng">
            <a:solidFill>
              <a:srgbClr val="187297"/>
            </a:solidFill>
          </a:ln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  <a:latin typeface="+mj-lt"/>
                <a:cs typeface="Arial" panose="020B0604020202020204" pitchFamily="34" charset="0"/>
              </a:rPr>
              <a:t>5</a:t>
            </a:fld>
            <a:endParaRPr lang="fr-FR" sz="2400" dirty="0">
              <a:solidFill>
                <a:srgbClr val="18729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A2B9D3-3F49-B02C-21CE-BC9DDAEF87D8}"/>
              </a:ext>
            </a:extLst>
          </p:cNvPr>
          <p:cNvSpPr txBox="1"/>
          <p:nvPr/>
        </p:nvSpPr>
        <p:spPr>
          <a:xfrm>
            <a:off x="37042" y="976478"/>
            <a:ext cx="12154956" cy="461665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Comparaison avec le modèle d’anti-prédation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4DBF325-EA4E-2E76-B211-A0CDFE55539F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CFAD5F-4DCF-516C-6065-5020C994FEF7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36B7F63-7E73-A5A9-F522-F8B58B841D5B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7AFA171-EF1D-C565-4E53-739E07A898C0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BD716E97-35AF-4A09-52F2-61A3C543F751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72C1047E-EC8A-D305-71CD-1E978E1A65AC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C8F27094-A463-014A-7D4B-6984D1885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50" y="2483323"/>
            <a:ext cx="25010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600" dirty="0">
                <a:solidFill>
                  <a:srgbClr val="15356D"/>
                </a:solidFill>
              </a:rPr>
              <a:t>Indication </a:t>
            </a:r>
            <a:r>
              <a:rPr lang="en-US" altLang="fr-FR" sz="1600" dirty="0" err="1">
                <a:solidFill>
                  <a:srgbClr val="15356D"/>
                </a:solidFill>
              </a:rPr>
              <a:t>nourrissage</a:t>
            </a:r>
            <a:r>
              <a:rPr lang="en-US" altLang="fr-FR" sz="1600" dirty="0">
                <a:solidFill>
                  <a:srgbClr val="15356D"/>
                </a:solidFill>
              </a:rPr>
              <a:t> (  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498D65-3631-E055-D66F-C2BBA069DB64}"/>
              </a:ext>
            </a:extLst>
          </p:cNvPr>
          <p:cNvSpPr/>
          <p:nvPr/>
        </p:nvSpPr>
        <p:spPr>
          <a:xfrm>
            <a:off x="2580312" y="2627289"/>
            <a:ext cx="96837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B854641B-BDB3-6E80-1760-C296A9192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866" y="459389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187297"/>
                </a:solidFill>
              </a:rPr>
              <a:t>Temps (T0+Xmin)</a:t>
            </a: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7CB155F8-E815-EFA6-5D69-B0626F972D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94125" y="3444814"/>
            <a:ext cx="1736725" cy="369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dirty="0" err="1">
                <a:solidFill>
                  <a:srgbClr val="187297"/>
                </a:solidFill>
              </a:rPr>
              <a:t>Profondeur</a:t>
            </a:r>
            <a:r>
              <a:rPr lang="en-US" altLang="fr-FR" dirty="0">
                <a:solidFill>
                  <a:srgbClr val="187297"/>
                </a:solidFill>
              </a:rPr>
              <a:t> (m)</a:t>
            </a:r>
          </a:p>
        </p:txBody>
      </p:sp>
      <p:pic>
        <p:nvPicPr>
          <p:cNvPr id="44" name="Picture 4" descr="Humpback Whale | NOAA Fisheries">
            <a:extLst>
              <a:ext uri="{FF2B5EF4-FFF2-40B4-BE49-F238E27FC236}">
                <a16:creationId xmlns:a16="http://schemas.microsoft.com/office/drawing/2014/main" id="{8703EF0B-3AA1-0B30-66BE-5A72E0ED0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6750" r="94500">
                        <a14:foregroundMark x1="9875" y1="38577" x2="6750" y2="37453"/>
                        <a14:foregroundMark x1="88625" y1="32397" x2="91500" y2="29963"/>
                        <a14:foregroundMark x1="90125" y1="42509" x2="94500" y2="44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2" r="1943" b="15697"/>
          <a:stretch/>
        </p:blipFill>
        <p:spPr bwMode="auto">
          <a:xfrm rot="20850916" flipH="1">
            <a:off x="935719" y="5211750"/>
            <a:ext cx="4235685" cy="17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" descr="age15image1762400">
            <a:extLst>
              <a:ext uri="{FF2B5EF4-FFF2-40B4-BE49-F238E27FC236}">
                <a16:creationId xmlns:a16="http://schemas.microsoft.com/office/drawing/2014/main" id="{0D290DE0-62B4-5B3A-AD28-3DE27A06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0818" flipH="1">
            <a:off x="3104174" y="5107672"/>
            <a:ext cx="576053" cy="3998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que 1" descr="Volume avec un remplissage uni">
            <a:extLst>
              <a:ext uri="{FF2B5EF4-FFF2-40B4-BE49-F238E27FC236}">
                <a16:creationId xmlns:a16="http://schemas.microsoft.com/office/drawing/2014/main" id="{26FB8EA9-42F9-3D2E-7DC4-2928918623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0000"/>
          <a:stretch/>
        </p:blipFill>
        <p:spPr>
          <a:xfrm rot="2176958">
            <a:off x="3749914" y="1572230"/>
            <a:ext cx="662089" cy="13241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162EF4-4CD4-8A68-D60F-012E78145F77}"/>
              </a:ext>
            </a:extLst>
          </p:cNvPr>
          <p:cNvSpPr txBox="1"/>
          <p:nvPr/>
        </p:nvSpPr>
        <p:spPr>
          <a:xfrm>
            <a:off x="5049" y="6573900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Miller et al. 2022;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2016; Curé et al. 2015; 2016; 2020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DAE847-D98F-CB7E-2F14-95A66527EA91}"/>
              </a:ext>
            </a:extLst>
          </p:cNvPr>
          <p:cNvSpPr txBox="1"/>
          <p:nvPr/>
        </p:nvSpPr>
        <p:spPr>
          <a:xfrm>
            <a:off x="6191747" y="1847504"/>
            <a:ext cx="6000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187297"/>
              </a:buClr>
              <a:buSzPct val="110000"/>
            </a:pP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Interprétation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>
                <a:srgbClr val="187297"/>
              </a:buClr>
              <a:buSzPct val="110000"/>
            </a:pP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buClr>
                <a:srgbClr val="187297"/>
              </a:buClr>
              <a:buSzPct val="110000"/>
            </a:pP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induit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le bruit?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èle 3D 12" descr="Point d'interrogation">
                <a:extLst>
                  <a:ext uri="{FF2B5EF4-FFF2-40B4-BE49-F238E27FC236}">
                    <a16:creationId xmlns:a16="http://schemas.microsoft.com/office/drawing/2014/main" id="{07D68D3A-BB16-4868-5B69-B5539F62A0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9152266"/>
                  </p:ext>
                </p:extLst>
              </p:nvPr>
            </p:nvGraphicFramePr>
            <p:xfrm>
              <a:off x="8716488" y="3203852"/>
              <a:ext cx="777330" cy="1136059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777330" cy="1136059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-202460" ay="479187" az="-2817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348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èle 3D 12" descr="Point d'interrogation">
                <a:extLst>
                  <a:ext uri="{FF2B5EF4-FFF2-40B4-BE49-F238E27FC236}">
                    <a16:creationId xmlns:a16="http://schemas.microsoft.com/office/drawing/2014/main" id="{07D68D3A-BB16-4868-5B69-B5539F62A0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16488" y="3203852"/>
                <a:ext cx="777330" cy="1136059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1E8BFC78-068E-CF25-3C64-C22AFE5C019A}"/>
              </a:ext>
            </a:extLst>
          </p:cNvPr>
          <p:cNvSpPr txBox="1"/>
          <p:nvPr/>
        </p:nvSpPr>
        <p:spPr>
          <a:xfrm>
            <a:off x="6158161" y="4723895"/>
            <a:ext cx="6033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87297"/>
              </a:buClr>
              <a:buSzPct val="110000"/>
              <a:buFont typeface="Wingdings" pitchFamily="2" charset="2"/>
              <a:buChar char="Ø"/>
            </a:pP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Comparaison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reaction face à un </a:t>
            </a: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prédateur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</a:t>
            </a: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degré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 de perturbation)</a:t>
            </a:r>
          </a:p>
        </p:txBody>
      </p:sp>
    </p:spTree>
    <p:extLst>
      <p:ext uri="{BB962C8B-B14F-4D97-AF65-F5344CB8AC3E}">
        <p14:creationId xmlns:p14="http://schemas.microsoft.com/office/powerpoint/2010/main" val="27664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1">
            <a:extLst>
              <a:ext uri="{FF2B5EF4-FFF2-40B4-BE49-F238E27FC236}">
                <a16:creationId xmlns:a16="http://schemas.microsoft.com/office/drawing/2014/main" id="{70BCBFC4-F424-2FF5-6373-C89C0D5D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36923" r="39661" b="40941"/>
          <a:stretch>
            <a:fillRect/>
          </a:stretch>
        </p:blipFill>
        <p:spPr bwMode="auto">
          <a:xfrm>
            <a:off x="525742" y="2828582"/>
            <a:ext cx="6000251" cy="163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4B2BD7-C999-FFB7-3764-64524516B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6954" r="9526" b="6028"/>
          <a:stretch/>
        </p:blipFill>
        <p:spPr>
          <a:xfrm>
            <a:off x="8615212" y="3626418"/>
            <a:ext cx="1000728" cy="788281"/>
          </a:xfrm>
          <a:prstGeom prst="rect">
            <a:avLst/>
          </a:prstGeom>
          <a:ln w="38100" cmpd="sng">
            <a:solidFill>
              <a:srgbClr val="187297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4BDDE6-9B87-A3EE-3BE7-CBF35A9E2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56954" r="9526" b="6028"/>
          <a:stretch/>
        </p:blipFill>
        <p:spPr>
          <a:xfrm>
            <a:off x="3102761" y="1564936"/>
            <a:ext cx="1000728" cy="788281"/>
          </a:xfrm>
          <a:prstGeom prst="rect">
            <a:avLst/>
          </a:prstGeom>
          <a:ln w="38100" cmpd="sng">
            <a:solidFill>
              <a:srgbClr val="187297"/>
            </a:solidFill>
          </a:ln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  <a:latin typeface="+mj-lt"/>
                <a:cs typeface="Arial" panose="020B0604020202020204" pitchFamily="34" charset="0"/>
              </a:rPr>
              <a:t>6</a:t>
            </a:fld>
            <a:endParaRPr lang="fr-FR" sz="2400" dirty="0">
              <a:solidFill>
                <a:srgbClr val="18729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A2B9D3-3F49-B02C-21CE-BC9DDAEF87D8}"/>
              </a:ext>
            </a:extLst>
          </p:cNvPr>
          <p:cNvSpPr txBox="1"/>
          <p:nvPr/>
        </p:nvSpPr>
        <p:spPr>
          <a:xfrm>
            <a:off x="37042" y="976478"/>
            <a:ext cx="12154956" cy="461665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Comparaison avec le modèle d’anti-prédation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4DBF325-EA4E-2E76-B211-A0CDFE55539F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CFAD5F-4DCF-516C-6065-5020C994FEF7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36B7F63-7E73-A5A9-F522-F8B58B841D5B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7AFA171-EF1D-C565-4E53-739E07A898C0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BD716E97-35AF-4A09-52F2-61A3C543F751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72C1047E-EC8A-D305-71CD-1E978E1A65AC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22" name="Picture 2" descr="Killer Whale PNG, Clipart, Animals, Biological, Blog, Blue Whale, Cartoon  Whale Free PNG Download">
            <a:extLst>
              <a:ext uri="{FF2B5EF4-FFF2-40B4-BE49-F238E27FC236}">
                <a16:creationId xmlns:a16="http://schemas.microsoft.com/office/drawing/2014/main" id="{A1B207FD-85F6-A48F-E852-D7DDB8FB0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804" l="0" r="97253">
                        <a14:foregroundMark x1="14973" y1="58065" x2="8242" y2="57816"/>
                        <a14:foregroundMark x1="8242" y1="57816" x2="3984" y2="54839"/>
                        <a14:foregroundMark x1="3709" y1="57568" x2="687" y2="58065"/>
                        <a14:foregroundMark x1="86813" y1="25062" x2="93407" y2="32010"/>
                        <a14:foregroundMark x1="23626" y1="87841" x2="24313" y2="93548"/>
                        <a14:foregroundMark x1="27885" y1="78908" x2="29121" y2="81390"/>
                        <a14:foregroundMark x1="38462" y1="11911" x2="38462" y2="5211"/>
                        <a14:foregroundMark x1="39973" y1="9181" x2="40797" y2="248"/>
                        <a14:foregroundMark x1="96154" y1="34243" x2="97390" y2="35732"/>
                        <a14:foregroundMark x1="87363" y1="27295" x2="84203" y2="28040"/>
                        <a14:foregroundMark x1="0" y1="54094" x2="0" y2="54094"/>
                        <a14:backgroundMark x1="2060" y1="61290" x2="2060" y2="61290"/>
                        <a14:backgroundMark x1="2198" y1="61538" x2="2198" y2="61538"/>
                        <a14:backgroundMark x1="137" y1="59057" x2="137" y2="59057"/>
                        <a14:backgroundMark x1="0" y1="57320" x2="0" y2="57320"/>
                        <a14:backgroundMark x1="275" y1="58313" x2="275" y2="58313"/>
                        <a14:backgroundMark x1="687" y1="59057" x2="687" y2="59057"/>
                        <a14:backgroundMark x1="687" y1="59057" x2="687" y2="59057"/>
                        <a14:backgroundMark x1="687" y1="58809" x2="687" y2="58809"/>
                        <a14:backgroundMark x1="549" y1="58561" x2="549" y2="58561"/>
                        <a14:backgroundMark x1="549" y1="58561" x2="549" y2="58561"/>
                        <a14:backgroundMark x1="412" y1="58313" x2="412" y2="58313"/>
                        <a14:backgroundMark x1="412" y1="58065" x2="412" y2="58065"/>
                        <a14:backgroundMark x1="824" y1="59057" x2="824" y2="5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29" r="67946" b="-1"/>
          <a:stretch/>
        </p:blipFill>
        <p:spPr bwMode="auto">
          <a:xfrm rot="588932" flipH="1">
            <a:off x="9220916" y="3376555"/>
            <a:ext cx="749660" cy="130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que 7" descr="Volume avec un remplissage uni">
            <a:extLst>
              <a:ext uri="{FF2B5EF4-FFF2-40B4-BE49-F238E27FC236}">
                <a16:creationId xmlns:a16="http://schemas.microsoft.com/office/drawing/2014/main" id="{13FE8CA6-AF4C-97EF-D350-91280A5B62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000"/>
          <a:stretch/>
        </p:blipFill>
        <p:spPr>
          <a:xfrm rot="2176958">
            <a:off x="9765229" y="3936700"/>
            <a:ext cx="446191" cy="89238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A810ECC-F161-EB0D-D313-4C7A7E19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32281" r="21774" b="29523"/>
          <a:stretch>
            <a:fillRect/>
          </a:stretch>
        </p:blipFill>
        <p:spPr bwMode="auto">
          <a:xfrm>
            <a:off x="6090030" y="4711945"/>
            <a:ext cx="6072845" cy="186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4">
            <a:extLst>
              <a:ext uri="{FF2B5EF4-FFF2-40B4-BE49-F238E27FC236}">
                <a16:creationId xmlns:a16="http://schemas.microsoft.com/office/drawing/2014/main" id="{C8F27094-A463-014A-7D4B-6984D1885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50" y="2483323"/>
            <a:ext cx="25010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600" dirty="0">
                <a:solidFill>
                  <a:srgbClr val="15356D"/>
                </a:solidFill>
              </a:rPr>
              <a:t>Indication </a:t>
            </a:r>
            <a:r>
              <a:rPr lang="en-US" altLang="fr-FR" sz="1600" dirty="0" err="1">
                <a:solidFill>
                  <a:srgbClr val="15356D"/>
                </a:solidFill>
              </a:rPr>
              <a:t>nourrissage</a:t>
            </a:r>
            <a:r>
              <a:rPr lang="en-US" altLang="fr-FR" sz="1600" dirty="0">
                <a:solidFill>
                  <a:srgbClr val="15356D"/>
                </a:solidFill>
              </a:rPr>
              <a:t> (  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498D65-3631-E055-D66F-C2BBA069DB64}"/>
              </a:ext>
            </a:extLst>
          </p:cNvPr>
          <p:cNvSpPr/>
          <p:nvPr/>
        </p:nvSpPr>
        <p:spPr>
          <a:xfrm>
            <a:off x="2580312" y="2627289"/>
            <a:ext cx="96837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CF09792A-CE93-8E5A-A1E4-2BFF9A563DF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342763" y="5361244"/>
            <a:ext cx="1736725" cy="369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dirty="0" err="1">
                <a:solidFill>
                  <a:srgbClr val="187297"/>
                </a:solidFill>
              </a:rPr>
              <a:t>Profondeur</a:t>
            </a:r>
            <a:r>
              <a:rPr lang="en-US" altLang="fr-FR" dirty="0">
                <a:solidFill>
                  <a:srgbClr val="187297"/>
                </a:solidFill>
              </a:rPr>
              <a:t> (m)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B854641B-BDB3-6E80-1760-C296A9192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866" y="459389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187297"/>
                </a:solidFill>
              </a:rPr>
              <a:t>Temps (T0+Xmin)</a:t>
            </a: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7CB155F8-E815-EFA6-5D69-B0626F972D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94125" y="3444814"/>
            <a:ext cx="1736725" cy="369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dirty="0" err="1">
                <a:solidFill>
                  <a:srgbClr val="187297"/>
                </a:solidFill>
              </a:rPr>
              <a:t>Profondeur</a:t>
            </a:r>
            <a:r>
              <a:rPr lang="en-US" altLang="fr-FR" dirty="0">
                <a:solidFill>
                  <a:srgbClr val="187297"/>
                </a:solidFill>
              </a:rPr>
              <a:t> (m)</a:t>
            </a:r>
          </a:p>
        </p:txBody>
      </p:sp>
      <p:pic>
        <p:nvPicPr>
          <p:cNvPr id="44" name="Picture 4" descr="Humpback Whale | NOAA Fisheries">
            <a:extLst>
              <a:ext uri="{FF2B5EF4-FFF2-40B4-BE49-F238E27FC236}">
                <a16:creationId xmlns:a16="http://schemas.microsoft.com/office/drawing/2014/main" id="{8703EF0B-3AA1-0B30-66BE-5A72E0ED0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8" b="89888" l="6750" r="94500">
                        <a14:foregroundMark x1="9875" y1="38577" x2="6750" y2="37453"/>
                        <a14:foregroundMark x1="88625" y1="32397" x2="91500" y2="29963"/>
                        <a14:foregroundMark x1="90125" y1="42509" x2="94500" y2="44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2" r="1943" b="15697"/>
          <a:stretch/>
        </p:blipFill>
        <p:spPr bwMode="auto">
          <a:xfrm rot="20850916" flipH="1">
            <a:off x="935719" y="5211750"/>
            <a:ext cx="4235685" cy="17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" descr="age15image1762400">
            <a:extLst>
              <a:ext uri="{FF2B5EF4-FFF2-40B4-BE49-F238E27FC236}">
                <a16:creationId xmlns:a16="http://schemas.microsoft.com/office/drawing/2014/main" id="{0D290DE0-62B4-5B3A-AD28-3DE27A06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0818" flipH="1">
            <a:off x="3104174" y="5107672"/>
            <a:ext cx="576053" cy="3998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que 1" descr="Volume avec un remplissage uni">
            <a:extLst>
              <a:ext uri="{FF2B5EF4-FFF2-40B4-BE49-F238E27FC236}">
                <a16:creationId xmlns:a16="http://schemas.microsoft.com/office/drawing/2014/main" id="{26FB8EA9-42F9-3D2E-7DC4-2928918623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000"/>
          <a:stretch/>
        </p:blipFill>
        <p:spPr>
          <a:xfrm rot="2176958">
            <a:off x="3749914" y="1572230"/>
            <a:ext cx="662089" cy="132417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740B34-437F-C021-7AB5-601C6E5272D6}"/>
              </a:ext>
            </a:extLst>
          </p:cNvPr>
          <p:cNvSpPr txBox="1"/>
          <p:nvPr/>
        </p:nvSpPr>
        <p:spPr>
          <a:xfrm>
            <a:off x="5049" y="6573900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Miller et al. 2022;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2016; Curé et al. 2015; 2016; 2020 </a:t>
            </a:r>
          </a:p>
        </p:txBody>
      </p:sp>
      <p:cxnSp>
        <p:nvCxnSpPr>
          <p:cNvPr id="23" name="Connecteur en arc 22">
            <a:extLst>
              <a:ext uri="{FF2B5EF4-FFF2-40B4-BE49-F238E27FC236}">
                <a16:creationId xmlns:a16="http://schemas.microsoft.com/office/drawing/2014/main" id="{B0AF85BE-8C8B-F373-5A06-1692D066080C}"/>
              </a:ext>
            </a:extLst>
          </p:cNvPr>
          <p:cNvCxnSpPr/>
          <p:nvPr/>
        </p:nvCxnSpPr>
        <p:spPr>
          <a:xfrm>
            <a:off x="5465618" y="2234318"/>
            <a:ext cx="2951018" cy="1656873"/>
          </a:xfrm>
          <a:prstGeom prst="curvedConnector3">
            <a:avLst>
              <a:gd name="adj1" fmla="val 66197"/>
            </a:avLst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9CBA7AC4-6D5C-D4FC-C240-F499EFD7899B}"/>
              </a:ext>
            </a:extLst>
          </p:cNvPr>
          <p:cNvSpPr txBox="1"/>
          <p:nvPr/>
        </p:nvSpPr>
        <p:spPr>
          <a:xfrm>
            <a:off x="6396070" y="1803699"/>
            <a:ext cx="60002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187297"/>
              </a:buClr>
              <a:buSzPct val="110000"/>
            </a:pP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</a:t>
            </a:r>
            <a:r>
              <a:rPr lang="en-CA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perturbation </a:t>
            </a:r>
            <a:r>
              <a:rPr lang="en-CA" sz="28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similaire</a:t>
            </a:r>
            <a:endParaRPr lang="en-CA" sz="28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187297"/>
              </a:buClr>
              <a:buSzPct val="110000"/>
            </a:pPr>
            <a:r>
              <a:rPr lang="en-CA" sz="4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❗️</a:t>
            </a:r>
          </a:p>
        </p:txBody>
      </p:sp>
    </p:spTree>
    <p:extLst>
      <p:ext uri="{BB962C8B-B14F-4D97-AF65-F5344CB8AC3E}">
        <p14:creationId xmlns:p14="http://schemas.microsoft.com/office/powerpoint/2010/main" val="3032163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  <a:latin typeface="+mj-lt"/>
                <a:cs typeface="Arial" panose="020B0604020202020204" pitchFamily="34" charset="0"/>
              </a:rPr>
              <a:t>7</a:t>
            </a:fld>
            <a:endParaRPr lang="fr-FR" sz="2400" dirty="0">
              <a:solidFill>
                <a:srgbClr val="18729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03F370-E271-0990-C80E-0227B06D282C}"/>
              </a:ext>
            </a:extLst>
          </p:cNvPr>
          <p:cNvSpPr txBox="1"/>
          <p:nvPr/>
        </p:nvSpPr>
        <p:spPr>
          <a:xfrm>
            <a:off x="5049" y="6573900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UICN France, MNHN &amp; TAAF (2015); Reeves et al. 2006; De Bruyn et al. 2013; Jefferson et al. 1991;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A2B9D3-3F49-B02C-21CE-BC9DDAEF87D8}"/>
              </a:ext>
            </a:extLst>
          </p:cNvPr>
          <p:cNvSpPr txBox="1"/>
          <p:nvPr/>
        </p:nvSpPr>
        <p:spPr>
          <a:xfrm>
            <a:off x="37042" y="976478"/>
            <a:ext cx="1215495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 d’orque prédatrices utilisés comme stimulus perturbateur de « référence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FE9AB0-CFD7-C536-AB80-7D520D1807DC}"/>
              </a:ext>
            </a:extLst>
          </p:cNvPr>
          <p:cNvSpPr txBox="1"/>
          <p:nvPr/>
        </p:nvSpPr>
        <p:spPr>
          <a:xfrm>
            <a:off x="6158160" y="2247624"/>
            <a:ext cx="5762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Espèce menacée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Sensible au bruit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 vocale</a:t>
            </a:r>
          </a:p>
          <a:p>
            <a:pPr marL="342900" indent="-342900">
              <a:buFontTx/>
              <a:buChar char="-"/>
            </a:pPr>
            <a:endParaRPr lang="fr-FR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N’a pas de prédateur!</a:t>
            </a:r>
          </a:p>
          <a:p>
            <a:endParaRPr lang="fr-FR" sz="24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4DBF325-EA4E-2E76-B211-A0CDFE55539F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CFAD5F-4DCF-516C-6065-5020C994FEF7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36B7F63-7E73-A5A9-F522-F8B58B841D5B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7AFA171-EF1D-C565-4E53-739E07A898C0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BD716E97-35AF-4A09-52F2-61A3C543F751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72C1047E-EC8A-D305-71CD-1E978E1A65AC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7A5C08-F059-BA0B-DEED-E0F92B51E2BD}"/>
              </a:ext>
            </a:extLst>
          </p:cNvPr>
          <p:cNvSpPr txBox="1"/>
          <p:nvPr/>
        </p:nvSpPr>
        <p:spPr>
          <a:xfrm>
            <a:off x="-2" y="5125594"/>
            <a:ext cx="12192000" cy="954107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Quelle référence utiliser pour évaluer le niveau de perturbation au bruit chez l’orque ? </a:t>
            </a:r>
          </a:p>
        </p:txBody>
      </p:sp>
      <p:pic>
        <p:nvPicPr>
          <p:cNvPr id="8" name="Image 7" descr="Une image contenant mammifère, mammifère aquatiques, dauphin, eau&#10;&#10;Description générée automatiquement">
            <a:extLst>
              <a:ext uri="{FF2B5EF4-FFF2-40B4-BE49-F238E27FC236}">
                <a16:creationId xmlns:a16="http://schemas.microsoft.com/office/drawing/2014/main" id="{6831A891-174C-8487-6F78-3D9E37FB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4" y="1514303"/>
            <a:ext cx="5147656" cy="343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9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D4DCE20-053F-DAEF-6A92-AE24BAB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noFill/>
          <a:ln>
            <a:noFill/>
          </a:ln>
        </p:spPr>
        <p:txBody>
          <a:bodyPr/>
          <a:lstStyle/>
          <a:p>
            <a:fld id="{C63B88CA-ADF6-F544-A43C-DD81261753C5}" type="slidenum">
              <a:rPr lang="fr-FR" sz="2400" smtClean="0">
                <a:solidFill>
                  <a:srgbClr val="187297"/>
                </a:solidFill>
              </a:rPr>
              <a:t>8</a:t>
            </a:fld>
            <a:endParaRPr lang="fr-FR" sz="2400" dirty="0">
              <a:solidFill>
                <a:srgbClr val="187297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DBD597-C715-B1AB-1EED-A832A2EBC434}"/>
              </a:ext>
            </a:extLst>
          </p:cNvPr>
          <p:cNvSpPr txBox="1"/>
          <p:nvPr/>
        </p:nvSpPr>
        <p:spPr>
          <a:xfrm>
            <a:off x="6541739" y="1658884"/>
            <a:ext cx="3553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Orque</a:t>
            </a:r>
          </a:p>
          <a:p>
            <a:pPr algn="ctr"/>
            <a:r>
              <a:rPr lang="fr-FR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2000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Orcinus</a:t>
            </a:r>
            <a:r>
              <a:rPr lang="fr-FR" sz="2000" i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orca</a:t>
            </a:r>
            <a:r>
              <a:rPr lang="fr-FR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A3F3B65-94FD-4CD1-FC31-35A4D5CD357E}"/>
              </a:ext>
            </a:extLst>
          </p:cNvPr>
          <p:cNvSpPr txBox="1"/>
          <p:nvPr/>
        </p:nvSpPr>
        <p:spPr>
          <a:xfrm>
            <a:off x="2394861" y="1648745"/>
            <a:ext cx="3553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Globicéphale noir</a:t>
            </a:r>
          </a:p>
          <a:p>
            <a:pPr algn="ctr"/>
            <a:r>
              <a:rPr lang="fr-FR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2000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Globicephala</a:t>
            </a:r>
            <a:r>
              <a:rPr lang="fr-FR" sz="2000" i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melas</a:t>
            </a:r>
            <a:r>
              <a:rPr lang="fr-FR" sz="20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BB29C2-EDDC-EA8A-04F9-B6FB4F3DA966}"/>
              </a:ext>
            </a:extLst>
          </p:cNvPr>
          <p:cNvSpPr txBox="1"/>
          <p:nvPr/>
        </p:nvSpPr>
        <p:spPr>
          <a:xfrm>
            <a:off x="5049" y="6573900"/>
            <a:ext cx="1008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Olson 2018;  Ford 2018;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Stenersen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Similä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2004; de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Stephanis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2014;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Selbmann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3C30D19-6D1E-098D-6AF8-173C18EAC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0" b="26958"/>
          <a:stretch/>
        </p:blipFill>
        <p:spPr>
          <a:xfrm>
            <a:off x="1897259" y="2470294"/>
            <a:ext cx="8434522" cy="18743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64665B-E589-5A18-73A9-AC81DC9EF889}"/>
              </a:ext>
            </a:extLst>
          </p:cNvPr>
          <p:cNvSpPr/>
          <p:nvPr/>
        </p:nvSpPr>
        <p:spPr>
          <a:xfrm>
            <a:off x="1855629" y="3952396"/>
            <a:ext cx="8476152" cy="1402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SzPct val="111000"/>
              <a:buFont typeface="Wingdings" pitchFamily="2" charset="2"/>
              <a:buChar char="Ø"/>
            </a:pPr>
            <a:r>
              <a:rPr lang="fr-FR" sz="28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globicéphales chassent les orques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BFBF00-F5CC-40B4-42CB-0A62B07518E4}"/>
              </a:ext>
            </a:extLst>
          </p:cNvPr>
          <p:cNvSpPr txBox="1"/>
          <p:nvPr/>
        </p:nvSpPr>
        <p:spPr>
          <a:xfrm>
            <a:off x="1855629" y="4076531"/>
            <a:ext cx="1888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Katarína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Klementisová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F217DA-CDC6-07AD-F2DF-7462942DB2E1}"/>
              </a:ext>
            </a:extLst>
          </p:cNvPr>
          <p:cNvSpPr txBox="1"/>
          <p:nvPr/>
        </p:nvSpPr>
        <p:spPr>
          <a:xfrm>
            <a:off x="6201183" y="4076531"/>
            <a:ext cx="1888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©Curt Hanson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AB2F2A-D9BD-19C6-BBE8-8535D4F87C0E}"/>
              </a:ext>
            </a:extLst>
          </p:cNvPr>
          <p:cNvSpPr txBox="1"/>
          <p:nvPr/>
        </p:nvSpPr>
        <p:spPr>
          <a:xfrm>
            <a:off x="37042" y="976478"/>
            <a:ext cx="12154956" cy="461665"/>
          </a:xfrm>
          <a:prstGeom prst="rect">
            <a:avLst/>
          </a:prstGeom>
          <a:solidFill>
            <a:srgbClr val="187297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Une espèce compétitrice, le globicéphale noir :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189DCE9-0043-F4D4-D4F6-939566F89F84}"/>
              </a:ext>
            </a:extLst>
          </p:cNvPr>
          <p:cNvSpPr txBox="1">
            <a:spLocks/>
          </p:cNvSpPr>
          <p:nvPr/>
        </p:nvSpPr>
        <p:spPr>
          <a:xfrm>
            <a:off x="1" y="-4"/>
            <a:ext cx="2142192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A066B5B-47AE-2D5C-79FA-068CB12A6C0D}"/>
              </a:ext>
            </a:extLst>
          </p:cNvPr>
          <p:cNvSpPr txBox="1">
            <a:spLocks/>
          </p:cNvSpPr>
          <p:nvPr/>
        </p:nvSpPr>
        <p:spPr>
          <a:xfrm>
            <a:off x="10044162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3C16D8C-BF86-99F5-9FB8-28EAD6763D67}"/>
              </a:ext>
            </a:extLst>
          </p:cNvPr>
          <p:cNvSpPr txBox="1">
            <a:spLocks/>
          </p:cNvSpPr>
          <p:nvPr/>
        </p:nvSpPr>
        <p:spPr>
          <a:xfrm>
            <a:off x="6023251" y="-2"/>
            <a:ext cx="2142893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C869E31-A04F-3128-1BF5-DBCB6CB3CAC7}"/>
              </a:ext>
            </a:extLst>
          </p:cNvPr>
          <p:cNvSpPr txBox="1">
            <a:spLocks/>
          </p:cNvSpPr>
          <p:nvPr/>
        </p:nvSpPr>
        <p:spPr>
          <a:xfrm>
            <a:off x="2007284" y="-4"/>
            <a:ext cx="2142893" cy="7467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8AC50C0-0674-FF9D-6008-EA86DF6D6E3C}"/>
              </a:ext>
            </a:extLst>
          </p:cNvPr>
          <p:cNvSpPr txBox="1">
            <a:spLocks/>
          </p:cNvSpPr>
          <p:nvPr/>
        </p:nvSpPr>
        <p:spPr>
          <a:xfrm>
            <a:off x="4015268" y="-3"/>
            <a:ext cx="2142892" cy="746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2000" b="1" dirty="0" err="1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GB" sz="2000" b="1" dirty="0">
              <a:solidFill>
                <a:srgbClr val="1872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D7A7B17-240D-BE53-C804-5FB7E3C363BF}"/>
              </a:ext>
            </a:extLst>
          </p:cNvPr>
          <p:cNvSpPr txBox="1">
            <a:spLocks/>
          </p:cNvSpPr>
          <p:nvPr/>
        </p:nvSpPr>
        <p:spPr>
          <a:xfrm>
            <a:off x="8031235" y="-2"/>
            <a:ext cx="2147837" cy="746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289C62-A35D-49C9-1FCE-B2B84684FAD3}"/>
              </a:ext>
            </a:extLst>
          </p:cNvPr>
          <p:cNvSpPr txBox="1"/>
          <p:nvPr/>
        </p:nvSpPr>
        <p:spPr>
          <a:xfrm>
            <a:off x="37041" y="5258693"/>
            <a:ext cx="12154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11000"/>
            </a:pPr>
            <a:r>
              <a:rPr lang="fr-FR" sz="28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 </a:t>
            </a:r>
            <a:r>
              <a:rPr lang="fr-FR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 de globicéphales </a:t>
            </a:r>
            <a:r>
              <a:rPr lang="fr-FR" sz="2800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candidat pour définir une </a:t>
            </a:r>
            <a:r>
              <a:rPr lang="fr-FR" sz="2800" b="1" dirty="0">
                <a:solidFill>
                  <a:srgbClr val="1872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 de « comportement perturbé » chez l’orque</a:t>
            </a:r>
          </a:p>
        </p:txBody>
      </p:sp>
    </p:spTree>
    <p:extLst>
      <p:ext uri="{BB962C8B-B14F-4D97-AF65-F5344CB8AC3E}">
        <p14:creationId xmlns:p14="http://schemas.microsoft.com/office/powerpoint/2010/main" val="18524461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7071</TotalTime>
  <Words>1256</Words>
  <Application>Microsoft Macintosh PowerPoint</Application>
  <PresentationFormat>Grand écran</PresentationFormat>
  <Paragraphs>370</Paragraphs>
  <Slides>26</Slides>
  <Notes>16</Notes>
  <HiddenSlides>2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APPLE CHANCERY</vt:lpstr>
      <vt:lpstr>Aptos</vt:lpstr>
      <vt:lpstr>Aptos Display</vt:lpstr>
      <vt:lpstr>Arial</vt:lpstr>
      <vt:lpstr>Cambria Math</vt:lpstr>
      <vt:lpstr>Wingdings</vt:lpstr>
      <vt:lpstr>Thème Office</vt:lpstr>
      <vt:lpstr>Evaluation des impacts du bruits sous-marin chez les mammifères marins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 of acoustic mediated interspecific interaction in cetaceans</dc:title>
  <dc:creator>Lucie Barluet</dc:creator>
  <cp:lastModifiedBy>Lucie Barluet</cp:lastModifiedBy>
  <cp:revision>226</cp:revision>
  <dcterms:created xsi:type="dcterms:W3CDTF">2024-04-29T07:03:37Z</dcterms:created>
  <dcterms:modified xsi:type="dcterms:W3CDTF">2024-06-06T07:18:33Z</dcterms:modified>
</cp:coreProperties>
</file>