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1" r:id="rId3"/>
    <p:sldId id="335" r:id="rId4"/>
    <p:sldId id="332" r:id="rId5"/>
    <p:sldId id="333" r:id="rId6"/>
    <p:sldId id="336" r:id="rId7"/>
    <p:sldId id="338" r:id="rId8"/>
    <p:sldId id="325" r:id="rId9"/>
    <p:sldId id="326" r:id="rId10"/>
    <p:sldId id="328" r:id="rId11"/>
    <p:sldId id="340" r:id="rId12"/>
    <p:sldId id="339" r:id="rId13"/>
    <p:sldId id="308" r:id="rId14"/>
    <p:sldId id="32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caël Picaut" initials="JP" lastIdx="2" clrIdx="0">
    <p:extLst>
      <p:ext uri="{19B8F6BF-5375-455C-9EA6-DF929625EA0E}">
        <p15:presenceInfo xmlns:p15="http://schemas.microsoft.com/office/powerpoint/2012/main" userId="203015aa7c990a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9F9F9"/>
    <a:srgbClr val="F2F2F2"/>
    <a:srgbClr val="C55A11"/>
    <a:srgbClr val="FFFFFF"/>
    <a:srgbClr val="7BBED9"/>
    <a:srgbClr val="F4F4F4"/>
    <a:srgbClr val="FFC3A8"/>
    <a:srgbClr val="2E5597"/>
    <a:srgbClr val="3B7B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2" autoAdjust="0"/>
    <p:restoredTop sz="83382"/>
  </p:normalViewPr>
  <p:slideViewPr>
    <p:cSldViewPr>
      <p:cViewPr>
        <p:scale>
          <a:sx n="66" d="100"/>
          <a:sy n="66" d="100"/>
        </p:scale>
        <p:origin x="656" y="2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02A1-44EB-4F1E-910E-3A631B67CCA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2DFDF-CB89-4F68-B785-24CDA9045E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37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E692C-3626-478B-9C36-0464EA60ED8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C74DE-AA82-437E-9BEF-9F3E9F13D97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2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solidFill>
            <a:srgbClr val="7BBE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</a:p>
          <a:p>
            <a:endParaRPr lang="en-US" dirty="0"/>
          </a:p>
        </p:txBody>
      </p:sp>
      <p:pic>
        <p:nvPicPr>
          <p:cNvPr id="17" name="Picture 2" descr="http://umrae.ifsttar.fr/fileadmin/satellite/UMRAE/UMRAE-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400387"/>
            <a:ext cx="1301418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RSTV - Institut de Recherche en Sciences et Techniques de la Vill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665" y="6329506"/>
            <a:ext cx="1527674" cy="25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771" y="6233553"/>
            <a:ext cx="1012274" cy="443508"/>
          </a:xfrm>
          <a:prstGeom prst="rect">
            <a:avLst/>
          </a:prstGeom>
        </p:spPr>
      </p:pic>
      <p:pic>
        <p:nvPicPr>
          <p:cNvPr id="1026" name="Picture 2" descr="Logo Université Gustave Eiffel 2020.sv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5881771"/>
            <a:ext cx="1608178" cy="33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006AC7B-47E2-E147-9F4C-729D2A9C7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FBAF2B-9D4D-4640-A7AF-BF8C75C4ABE7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EBFB1FF2-51D9-C042-BFA3-C5FAD0441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624" y="6275800"/>
            <a:ext cx="950844" cy="385092"/>
          </a:xfrm>
          <a:prstGeom prst="rect">
            <a:avLst/>
          </a:prstGeom>
        </p:spPr>
      </p:pic>
      <p:grpSp>
        <p:nvGrpSpPr>
          <p:cNvPr id="4" name="Groupe 3"/>
          <p:cNvGrpSpPr/>
          <p:nvPr userDrawn="1"/>
        </p:nvGrpSpPr>
        <p:grpSpPr>
          <a:xfrm>
            <a:off x="2403752" y="5796333"/>
            <a:ext cx="1906013" cy="502140"/>
            <a:chOff x="2270041" y="5748027"/>
            <a:chExt cx="1906013" cy="502140"/>
          </a:xfrm>
        </p:grpSpPr>
        <p:pic>
          <p:nvPicPr>
            <p:cNvPr id="25" name="Image 24"/>
            <p:cNvPicPr>
              <a:picLocks noChangeAspect="1"/>
            </p:cNvPicPr>
            <p:nvPr userDrawn="1"/>
          </p:nvPicPr>
          <p:blipFill rotWithShape="1">
            <a:blip r:embed="rId7"/>
            <a:srcRect l="37716" b="14837"/>
            <a:stretch/>
          </p:blipFill>
          <p:spPr>
            <a:xfrm>
              <a:off x="2811816" y="5748027"/>
              <a:ext cx="1364238" cy="473920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 userDrawn="1"/>
          </p:nvPicPr>
          <p:blipFill rotWithShape="1">
            <a:blip r:embed="rId7"/>
            <a:srcRect l="2228" r="68739"/>
            <a:stretch/>
          </p:blipFill>
          <p:spPr>
            <a:xfrm>
              <a:off x="2270041" y="5767820"/>
              <a:ext cx="551214" cy="48234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>
                <a:solidFill>
                  <a:schemeClr val="accent2"/>
                </a:solidFill>
              </a:defRPr>
            </a:lvl1pPr>
            <a:lvl2pPr algn="l">
              <a:defRPr>
                <a:solidFill>
                  <a:schemeClr val="accent2"/>
                </a:solidFill>
              </a:defRPr>
            </a:lvl2pPr>
            <a:lvl3pPr algn="l">
              <a:defRPr>
                <a:solidFill>
                  <a:schemeClr val="accent2"/>
                </a:solidFill>
              </a:defRPr>
            </a:lvl3pPr>
            <a:lvl4pPr algn="l">
              <a:defRPr>
                <a:solidFill>
                  <a:schemeClr val="accent2"/>
                </a:solidFill>
              </a:defRPr>
            </a:lvl4pPr>
            <a:lvl5pPr algn="l"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44F2005-BA77-4645-8D7D-76ACC6C03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15EF87-D69A-7841-9FD1-ACC5DA066CD3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4CA9EC3-BFE2-414E-9345-1745BB624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solidFill>
            <a:srgbClr val="7BBE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E75C4E6-B7CB-CE49-B868-FDF518E06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30A1037-3967-8B42-BBDE-B53B16BCDA4A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008262E3-D5D5-9942-8B13-714D41291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757" y="1772815"/>
            <a:ext cx="9877777" cy="4353347"/>
          </a:xfrm>
        </p:spPr>
        <p:txBody>
          <a:bodyPr/>
          <a:lstStyle>
            <a:lvl1pPr marL="274320" indent="-274320"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accent2"/>
                </a:solidFill>
              </a:defRPr>
            </a:lvl1pPr>
            <a:lvl2pPr marL="576263" indent="-27432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2pPr>
            <a:lvl3pPr marL="855663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 marL="1463040" indent="-228600">
              <a:buClr>
                <a:schemeClr val="accent1"/>
              </a:buClr>
              <a:buSzPct val="60000"/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2307BB3-D8A5-0640-87C3-F76782D13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23/08/2022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60C5FF7-DBD6-8B4F-82D9-78CC28EBD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solidFill>
            <a:srgbClr val="7BBE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850239-0068-1F40-A4B6-5809EDCF9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97649F-21D2-5742-9EB3-93CAF2A13E71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299BEE7-283D-D14F-BAE1-882D145A2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DC27574-6683-D14C-8036-DCA7759AB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5A45EB-6A35-8A4A-A338-B2EB9BAFF708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FB1E1F0-7E58-C047-9C51-A107889D4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4CFFDFC-E6F4-C940-A27D-D6833F3DCC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C6230E-CC74-7A48-9227-FC4E786615B9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DC276E5-C6A1-FC44-B9E3-BE798E2D59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B5EB925-DD33-014A-85C9-01017A2CC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CF0597-0750-A84C-90DA-FF3C4C88FC6D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0DD9B2-2CAF-3948-AF78-B20E85781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solidFill>
            <a:srgbClr val="7BBE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B8AADC5-1613-194B-8866-FCBFFCBD7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CCA1F88-5D46-0D4A-83E9-AD55CC80E6F4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FA2975A-C7CE-0949-A8D6-D0DD97305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solidFill>
            <a:srgbClr val="7BBE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accent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accent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accent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accent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accent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97F02E0-92D6-9A42-B27C-F5ACA7D0E2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7EB6058-6EE0-6D44-8341-40DBB5E408F7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AD9B789-12FD-F54D-9D07-37D2E6C45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solidFill>
            <a:srgbClr val="7BBE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3">
              <a:alpha val="42000"/>
            </a:schemeClr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49C4620B-8019-7143-B57B-7F73A8CD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2529FB-DEBF-5A48-A175-1E68B59BA640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0EB753-925F-234A-80D9-2B2322749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1792222"/>
          </a:xfrm>
          <a:prstGeom prst="roundRect">
            <a:avLst>
              <a:gd name="adj" fmla="val 3362"/>
            </a:avLst>
          </a:prstGeom>
          <a:solidFill>
            <a:srgbClr val="7BBE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874990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41881" y="260648"/>
            <a:ext cx="9340519" cy="714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23/08/2022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1741863"/>
            <a:ext cx="9877777" cy="4384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15" name="Picture 2" descr="http://umrae.ifsttar.fr/fileadmin/satellite/UMRAE/UMRAE-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2" y="322933"/>
            <a:ext cx="724275" cy="5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Relationship Id="rId9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5400" y="1600200"/>
            <a:ext cx="10582200" cy="1780108"/>
          </a:xfrm>
        </p:spPr>
        <p:txBody>
          <a:bodyPr>
            <a:noAutofit/>
          </a:bodyPr>
          <a:lstStyle/>
          <a:p>
            <a:r>
              <a:rPr lang="fr-FR" sz="3200" dirty="0" smtClean="0"/>
              <a:t>Propagation </a:t>
            </a:r>
            <a:r>
              <a:rPr lang="fr-FR" sz="3200" dirty="0"/>
              <a:t>en milieu extérieur : Incertitudes sur l'estimation des bandes </a:t>
            </a:r>
            <a:r>
              <a:rPr lang="fr-FR" sz="3200" dirty="0" smtClean="0"/>
              <a:t>de </a:t>
            </a:r>
            <a:r>
              <a:rPr lang="fr-FR" sz="3200" dirty="0"/>
              <a:t>tiers d'octave calculés à partir de calculs mono </a:t>
            </a:r>
            <a:r>
              <a:rPr lang="fr-FR" sz="3200" dirty="0" smtClean="0"/>
              <a:t>fréquentiels</a:t>
            </a:r>
            <a:endParaRPr lang="en-US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55440" y="3556001"/>
            <a:ext cx="10081120" cy="1473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David </a:t>
            </a:r>
            <a:r>
              <a:rPr lang="en-US" sz="1800" dirty="0" err="1" smtClean="0"/>
              <a:t>Ecotière</a:t>
            </a:r>
            <a:endParaRPr lang="en-US" sz="1800" dirty="0" smtClean="0"/>
          </a:p>
          <a:p>
            <a:r>
              <a:rPr lang="en-US" sz="1800" dirty="0" err="1" smtClean="0"/>
              <a:t>Unité</a:t>
            </a:r>
            <a:r>
              <a:rPr lang="en-US" sz="1800" dirty="0" smtClean="0"/>
              <a:t> </a:t>
            </a:r>
            <a:r>
              <a:rPr lang="en-US" sz="1800" dirty="0" err="1" smtClean="0"/>
              <a:t>Mixte</a:t>
            </a:r>
            <a:r>
              <a:rPr lang="en-US" sz="1800" dirty="0" smtClean="0"/>
              <a:t> de </a:t>
            </a:r>
            <a:r>
              <a:rPr lang="en-US" sz="1800" dirty="0" err="1" smtClean="0"/>
              <a:t>Recherche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Acoustique</a:t>
            </a:r>
            <a:r>
              <a:rPr lang="en-US" sz="1800" dirty="0" smtClean="0"/>
              <a:t> </a:t>
            </a:r>
            <a:r>
              <a:rPr lang="en-US" sz="1800" dirty="0" err="1" smtClean="0"/>
              <a:t>Environnementale</a:t>
            </a:r>
            <a:r>
              <a:rPr lang="en-US" sz="1800" dirty="0" smtClean="0"/>
              <a:t> (UMRAE, </a:t>
            </a:r>
            <a:r>
              <a:rPr lang="en-US" sz="1800" dirty="0" err="1" smtClean="0"/>
              <a:t>Cerema</a:t>
            </a:r>
            <a:r>
              <a:rPr lang="en-US" sz="1800" dirty="0" smtClean="0"/>
              <a:t>-UGE)</a:t>
            </a:r>
          </a:p>
          <a:p>
            <a:endParaRPr lang="en-US" sz="1800" dirty="0"/>
          </a:p>
          <a:p>
            <a:r>
              <a:rPr lang="en-US" sz="1800" dirty="0" err="1"/>
              <a:t>Journées</a:t>
            </a:r>
            <a:r>
              <a:rPr lang="en-US" sz="1800" dirty="0"/>
              <a:t> Techniques </a:t>
            </a:r>
            <a:r>
              <a:rPr lang="en-US" sz="1800" dirty="0" err="1"/>
              <a:t>Acoustique</a:t>
            </a:r>
            <a:r>
              <a:rPr lang="en-US" sz="1800" dirty="0"/>
              <a:t> et Vibrations 2023 – Aix </a:t>
            </a:r>
            <a:r>
              <a:rPr lang="en-US" sz="1800" dirty="0" err="1"/>
              <a:t>en</a:t>
            </a:r>
            <a:r>
              <a:rPr lang="en-US" sz="1800" dirty="0"/>
              <a:t> Provence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17" y="5126114"/>
            <a:ext cx="926252" cy="92625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58"/>
          <a:stretch/>
        </p:blipFill>
        <p:spPr>
          <a:xfrm>
            <a:off x="10848528" y="5241715"/>
            <a:ext cx="1152128" cy="69504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469" y="211029"/>
            <a:ext cx="2963179" cy="98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1162757" y="1124744"/>
            <a:ext cx="9877777" cy="4353347"/>
          </a:xfrm>
        </p:spPr>
        <p:txBody>
          <a:bodyPr/>
          <a:lstStyle/>
          <a:p>
            <a:r>
              <a:rPr lang="fr-FR" dirty="0" smtClean="0"/>
              <a:t>Sources </a:t>
            </a:r>
            <a:r>
              <a:rPr lang="fr-FR" dirty="0" smtClean="0"/>
              <a:t>étendue</a:t>
            </a:r>
          </a:p>
          <a:p>
            <a:pPr lvl="1"/>
            <a:r>
              <a:rPr lang="fr-FR" dirty="0" smtClean="0"/>
              <a:t>Source </a:t>
            </a:r>
            <a:r>
              <a:rPr lang="fr-FR" dirty="0" smtClean="0"/>
              <a:t>ferroviaire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Eolienne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marL="301943" lvl="1" indent="0">
              <a:buNone/>
            </a:pPr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992" y="1224545"/>
            <a:ext cx="2716055" cy="2330024"/>
          </a:xfrm>
          <a:prstGeom prst="rect">
            <a:avLst/>
          </a:prstGeom>
        </p:spPr>
      </p:pic>
      <p:pic>
        <p:nvPicPr>
          <p:cNvPr id="9" name="Imag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158" y="3804058"/>
            <a:ext cx="2879725" cy="2737483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397" y="3804058"/>
            <a:ext cx="2879725" cy="2879725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1227532"/>
            <a:ext cx="2790776" cy="240582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725194" y="4581128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ponctuelle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0891238" y="1977585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ponctuelle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064727" y="233254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064727" y="493801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vs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884896" y="6592267"/>
            <a:ext cx="5048920" cy="365125"/>
          </a:xfrm>
        </p:spPr>
        <p:txBody>
          <a:bodyPr/>
          <a:lstStyle/>
          <a:p>
            <a:r>
              <a:rPr lang="en-US" dirty="0" smtClean="0"/>
              <a:t>09/06/2023</a:t>
            </a:r>
            <a:endParaRPr lang="en-US" dirty="0"/>
          </a:p>
        </p:txBody>
      </p:sp>
      <p:sp>
        <p:nvSpPr>
          <p:cNvPr id="17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8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/>
              <a:t>Résultats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23/08/2022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13" y="1576754"/>
            <a:ext cx="10058400" cy="4991946"/>
          </a:xfrm>
          <a:prstGeom prst="rect">
            <a:avLst/>
          </a:prstGeom>
        </p:spPr>
      </p:pic>
      <p:sp>
        <p:nvSpPr>
          <p:cNvPr id="7" name="Espace réservé du contenu 1"/>
          <p:cNvSpPr txBox="1">
            <a:spLocks/>
          </p:cNvSpPr>
          <p:nvPr/>
        </p:nvSpPr>
        <p:spPr>
          <a:xfrm>
            <a:off x="1162757" y="1124744"/>
            <a:ext cx="9877777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 sz="24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2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q"/>
              <a:defRPr sz="1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Dépendance spatiale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301943" lvl="1" indent="0">
              <a:buFont typeface="Wingdings" panose="05000000000000000000" pitchFamily="2" charset="2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87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/>
              <a:t>Résultats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23/08/2022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881" y="1628800"/>
            <a:ext cx="6845652" cy="26353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744" y="4230252"/>
            <a:ext cx="3543482" cy="2495678"/>
          </a:xfrm>
          <a:prstGeom prst="rect">
            <a:avLst/>
          </a:prstGeom>
        </p:spPr>
      </p:pic>
      <p:sp>
        <p:nvSpPr>
          <p:cNvPr id="8" name="Espace réservé du contenu 1"/>
          <p:cNvSpPr txBox="1">
            <a:spLocks/>
          </p:cNvSpPr>
          <p:nvPr/>
        </p:nvSpPr>
        <p:spPr>
          <a:xfrm>
            <a:off x="1162757" y="1124744"/>
            <a:ext cx="9877777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 sz="24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2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q"/>
              <a:defRPr sz="1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Dépendance spatiale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301943" lvl="1" indent="0">
              <a:buFont typeface="Wingdings" panose="05000000000000000000" pitchFamily="2" charset="2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6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18187" y="1341360"/>
            <a:ext cx="10837899" cy="4353347"/>
          </a:xfrm>
        </p:spPr>
        <p:txBody>
          <a:bodyPr>
            <a:noAutofit/>
          </a:bodyPr>
          <a:lstStyle/>
          <a:p>
            <a:r>
              <a:rPr lang="fr-FR" dirty="0" smtClean="0"/>
              <a:t>Synthèse</a:t>
            </a:r>
          </a:p>
          <a:p>
            <a:pPr lvl="1"/>
            <a:r>
              <a:rPr lang="fr-FR" dirty="0" smtClean="0"/>
              <a:t>Erreur négligeable (&lt;0,1dB) et incertitude-type&lt;0,5dB (2&lt;</a:t>
            </a:r>
            <a:r>
              <a:rPr lang="fr-FR" dirty="0" err="1" smtClean="0"/>
              <a:t>hr</a:t>
            </a:r>
            <a:r>
              <a:rPr lang="fr-FR" dirty="0" smtClean="0"/>
              <a:t>&lt;10m) 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fr-FR" dirty="0" smtClean="0"/>
              <a:t>Perspectives</a:t>
            </a:r>
          </a:p>
          <a:p>
            <a:pPr lvl="1"/>
            <a:r>
              <a:rPr lang="fr-FR" dirty="0" smtClean="0"/>
              <a:t>Application web en ligne fin 2023</a:t>
            </a:r>
          </a:p>
          <a:p>
            <a:pPr marL="627063" lvl="2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Image 7"/>
          <p:cNvPicPr/>
          <p:nvPr/>
        </p:nvPicPr>
        <p:blipFill>
          <a:blip r:embed="rId2"/>
          <a:srcRect t="12821" b="12710"/>
          <a:stretch/>
        </p:blipFill>
        <p:spPr>
          <a:xfrm>
            <a:off x="10123265" y="5118643"/>
            <a:ext cx="1224136" cy="576064"/>
          </a:xfrm>
          <a:prstGeom prst="rect">
            <a:avLst/>
          </a:prstGeom>
          <a:ln>
            <a:noFill/>
          </a:ln>
        </p:spPr>
      </p:pic>
      <p:sp>
        <p:nvSpPr>
          <p:cNvPr id="10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658D5315-597A-994B-90EB-772458AA6BBE}"/>
              </a:ext>
            </a:extLst>
          </p:cNvPr>
          <p:cNvSpPr txBox="1">
            <a:spLocks/>
          </p:cNvSpPr>
          <p:nvPr/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08/06/2023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au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2320770"/>
                  </p:ext>
                </p:extLst>
              </p:nvPr>
            </p:nvGraphicFramePr>
            <p:xfrm>
              <a:off x="1991544" y="3306960"/>
              <a:ext cx="8568952" cy="64975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1348">
                      <a:extLst>
                        <a:ext uri="{9D8B030D-6E8A-4147-A177-3AD203B41FA5}">
                          <a16:colId xmlns:a16="http://schemas.microsoft.com/office/drawing/2014/main" val="2031891491"/>
                        </a:ext>
                      </a:extLst>
                    </a:gridCol>
                    <a:gridCol w="1254347">
                      <a:extLst>
                        <a:ext uri="{9D8B030D-6E8A-4147-A177-3AD203B41FA5}">
                          <a16:colId xmlns:a16="http://schemas.microsoft.com/office/drawing/2014/main" val="1214734611"/>
                        </a:ext>
                      </a:extLst>
                    </a:gridCol>
                    <a:gridCol w="1358214">
                      <a:extLst>
                        <a:ext uri="{9D8B030D-6E8A-4147-A177-3AD203B41FA5}">
                          <a16:colId xmlns:a16="http://schemas.microsoft.com/office/drawing/2014/main" val="1123055562"/>
                        </a:ext>
                      </a:extLst>
                    </a:gridCol>
                    <a:gridCol w="1358214">
                      <a:extLst>
                        <a:ext uri="{9D8B030D-6E8A-4147-A177-3AD203B41FA5}">
                          <a16:colId xmlns:a16="http://schemas.microsoft.com/office/drawing/2014/main" val="4154725698"/>
                        </a:ext>
                      </a:extLst>
                    </a:gridCol>
                    <a:gridCol w="1358214">
                      <a:extLst>
                        <a:ext uri="{9D8B030D-6E8A-4147-A177-3AD203B41FA5}">
                          <a16:colId xmlns:a16="http://schemas.microsoft.com/office/drawing/2014/main" val="984165348"/>
                        </a:ext>
                      </a:extLst>
                    </a:gridCol>
                    <a:gridCol w="1228615">
                      <a:extLst>
                        <a:ext uri="{9D8B030D-6E8A-4147-A177-3AD203B41FA5}">
                          <a16:colId xmlns:a16="http://schemas.microsoft.com/office/drawing/2014/main" val="3940748864"/>
                        </a:ext>
                      </a:extLst>
                    </a:gridCol>
                  </a:tblGrid>
                  <a:tr h="4070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 err="1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Ferroviaire</a:t>
                          </a:r>
                          <a:r>
                            <a:rPr lang="en-US" sz="1400" b="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 (10&lt;d&lt;200m)</a:t>
                          </a:r>
                          <a:endParaRPr lang="fr-FR" sz="1400" b="0" dirty="0" smtClean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400" b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250</m:t>
                                </m:r>
                                <m:r>
                                  <a:rPr lang="en-US" sz="1400" b="0" i="1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𝐻𝑧</m:t>
                                </m:r>
                              </m:oMath>
                            </m:oMathPara>
                          </a14:m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315</m:t>
                                </m:r>
                                <m:r>
                                  <a:rPr lang="en-US" sz="1400" b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630</m:t>
                                </m:r>
                                <m:r>
                                  <a:rPr lang="fr-FR" sz="1400" b="0" i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fr-FR" sz="1400" b="0" i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Hz</m:t>
                                </m:r>
                              </m:oMath>
                            </m:oMathPara>
                          </a14:m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kern="120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800-1250 Hz</a:t>
                          </a:r>
                          <a:endParaRPr lang="fr-FR" sz="1400" b="0" kern="1200" dirty="0">
                            <a:solidFill>
                              <a:schemeClr val="lt1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kern="120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800-1250 Hz</a:t>
                          </a:r>
                          <a:endParaRPr lang="fr-FR" sz="1400" b="0" kern="1200" dirty="0">
                            <a:solidFill>
                              <a:schemeClr val="lt1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kern="120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2400-5000 Hz</a:t>
                          </a:r>
                          <a:endParaRPr lang="fr-FR" sz="1400" b="0" kern="1200" dirty="0">
                            <a:solidFill>
                              <a:schemeClr val="lt1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10739448"/>
                      </a:ext>
                    </a:extLst>
                  </a:tr>
                  <a:tr h="242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err="1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Nb</a:t>
                          </a: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f/tiers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2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3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4</a:t>
                          </a:r>
                          <a:r>
                            <a:rPr lang="en-US" sz="1400" b="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 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</a:t>
                          </a:r>
                          <a:r>
                            <a:rPr lang="en-US" sz="1400" b="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 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3269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au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2320770"/>
                  </p:ext>
                </p:extLst>
              </p:nvPr>
            </p:nvGraphicFramePr>
            <p:xfrm>
              <a:off x="1991544" y="3306960"/>
              <a:ext cx="8568952" cy="64975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1348">
                      <a:extLst>
                        <a:ext uri="{9D8B030D-6E8A-4147-A177-3AD203B41FA5}">
                          <a16:colId xmlns:a16="http://schemas.microsoft.com/office/drawing/2014/main" val="2031891491"/>
                        </a:ext>
                      </a:extLst>
                    </a:gridCol>
                    <a:gridCol w="1254347">
                      <a:extLst>
                        <a:ext uri="{9D8B030D-6E8A-4147-A177-3AD203B41FA5}">
                          <a16:colId xmlns:a16="http://schemas.microsoft.com/office/drawing/2014/main" val="1214734611"/>
                        </a:ext>
                      </a:extLst>
                    </a:gridCol>
                    <a:gridCol w="1358214">
                      <a:extLst>
                        <a:ext uri="{9D8B030D-6E8A-4147-A177-3AD203B41FA5}">
                          <a16:colId xmlns:a16="http://schemas.microsoft.com/office/drawing/2014/main" val="1123055562"/>
                        </a:ext>
                      </a:extLst>
                    </a:gridCol>
                    <a:gridCol w="1358214">
                      <a:extLst>
                        <a:ext uri="{9D8B030D-6E8A-4147-A177-3AD203B41FA5}">
                          <a16:colId xmlns:a16="http://schemas.microsoft.com/office/drawing/2014/main" val="4154725698"/>
                        </a:ext>
                      </a:extLst>
                    </a:gridCol>
                    <a:gridCol w="1358214">
                      <a:extLst>
                        <a:ext uri="{9D8B030D-6E8A-4147-A177-3AD203B41FA5}">
                          <a16:colId xmlns:a16="http://schemas.microsoft.com/office/drawing/2014/main" val="984165348"/>
                        </a:ext>
                      </a:extLst>
                    </a:gridCol>
                    <a:gridCol w="1228615">
                      <a:extLst>
                        <a:ext uri="{9D8B030D-6E8A-4147-A177-3AD203B41FA5}">
                          <a16:colId xmlns:a16="http://schemas.microsoft.com/office/drawing/2014/main" val="3940748864"/>
                        </a:ext>
                      </a:extLst>
                    </a:gridCol>
                  </a:tblGrid>
                  <a:tr h="4070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 err="1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Ferroviaire</a:t>
                          </a:r>
                          <a:r>
                            <a:rPr lang="en-US" sz="1400" b="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 (</a:t>
                          </a:r>
                          <a:r>
                            <a:rPr lang="en-US" sz="1400" b="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10&lt;d&lt;200m)</a:t>
                          </a:r>
                          <a:endParaRPr lang="fr-FR" sz="1400" b="0" dirty="0" smtClean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800" marR="50800" marT="17780" marB="17780" anchor="ctr">
                        <a:blipFill>
                          <a:blip r:embed="rId3"/>
                          <a:stretch>
                            <a:fillRect l="-160680" t="-25000" r="-424757" b="-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800" marR="50800" marT="17780" marB="17780" anchor="ctr">
                        <a:blipFill>
                          <a:blip r:embed="rId3"/>
                          <a:stretch>
                            <a:fillRect l="-240807" t="-25000" r="-292377" b="-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kern="120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800-1250 Hz</a:t>
                          </a:r>
                          <a:endParaRPr lang="fr-FR" sz="1400" b="0" kern="1200" dirty="0">
                            <a:solidFill>
                              <a:schemeClr val="lt1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kern="120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800-1250 Hz</a:t>
                          </a:r>
                          <a:endParaRPr lang="fr-FR" sz="1400" b="0" kern="1200" dirty="0">
                            <a:solidFill>
                              <a:schemeClr val="lt1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kern="120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2400-5000 Hz</a:t>
                          </a:r>
                          <a:endParaRPr lang="fr-FR" sz="1400" b="0" kern="1200" dirty="0">
                            <a:solidFill>
                              <a:schemeClr val="lt1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10739448"/>
                      </a:ext>
                    </a:extLst>
                  </a:tr>
                  <a:tr h="242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err="1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Nb</a:t>
                          </a: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f/tiers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2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3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4</a:t>
                          </a:r>
                          <a:r>
                            <a:rPr lang="en-US" sz="1400" b="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 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</a:t>
                          </a:r>
                          <a:r>
                            <a:rPr lang="en-US" sz="1400" b="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 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3269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au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7281453"/>
                  </p:ext>
                </p:extLst>
              </p:nvPr>
            </p:nvGraphicFramePr>
            <p:xfrm>
              <a:off x="1991544" y="4080617"/>
              <a:ext cx="6966498" cy="58927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97946">
                      <a:extLst>
                        <a:ext uri="{9D8B030D-6E8A-4147-A177-3AD203B41FA5}">
                          <a16:colId xmlns:a16="http://schemas.microsoft.com/office/drawing/2014/main" val="2031891491"/>
                        </a:ext>
                      </a:extLst>
                    </a:gridCol>
                    <a:gridCol w="2563000">
                      <a:extLst>
                        <a:ext uri="{9D8B030D-6E8A-4147-A177-3AD203B41FA5}">
                          <a16:colId xmlns:a16="http://schemas.microsoft.com/office/drawing/2014/main" val="1214734611"/>
                        </a:ext>
                      </a:extLst>
                    </a:gridCol>
                    <a:gridCol w="2405552">
                      <a:extLst>
                        <a:ext uri="{9D8B030D-6E8A-4147-A177-3AD203B41FA5}">
                          <a16:colId xmlns:a16="http://schemas.microsoft.com/office/drawing/2014/main" val="1123055562"/>
                        </a:ext>
                      </a:extLst>
                    </a:gridCol>
                  </a:tblGrid>
                  <a:tr h="4013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err="1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Eolienne</a:t>
                          </a:r>
                          <a:r>
                            <a:rPr lang="en-US" sz="1400" b="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 (500&lt;d&lt;1500m)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400" b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1400" b="0" i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400" b="0" i="1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1400" b="0" i="1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𝐻𝑧</m:t>
                                </m:r>
                              </m:oMath>
                            </m:oMathPara>
                          </a14:m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400" b="0" i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630</m:t>
                                </m:r>
                                <m:r>
                                  <a:rPr lang="en-US" sz="1400" b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1400" b="0" i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1000 </m:t>
                                </m:r>
                                <m:r>
                                  <m:rPr>
                                    <m:sty m:val="p"/>
                                  </m:rPr>
                                  <a:rPr lang="fr-FR" sz="1400" b="0" i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Hz</m:t>
                                </m:r>
                              </m:oMath>
                            </m:oMathPara>
                          </a14:m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91073944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err="1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Nb</a:t>
                          </a:r>
                          <a:r>
                            <a:rPr lang="en-US" sz="140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f/tiers</a:t>
                          </a:r>
                          <a:endParaRPr lang="fr-FR" sz="1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</a:t>
                          </a:r>
                          <a:endParaRPr lang="fr-FR" sz="1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2</a:t>
                          </a:r>
                          <a:endParaRPr lang="fr-FR" sz="1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83269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au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7281453"/>
                  </p:ext>
                </p:extLst>
              </p:nvPr>
            </p:nvGraphicFramePr>
            <p:xfrm>
              <a:off x="1991544" y="4080617"/>
              <a:ext cx="6966498" cy="58927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97946">
                      <a:extLst>
                        <a:ext uri="{9D8B030D-6E8A-4147-A177-3AD203B41FA5}">
                          <a16:colId xmlns:a16="http://schemas.microsoft.com/office/drawing/2014/main" val="2031891491"/>
                        </a:ext>
                      </a:extLst>
                    </a:gridCol>
                    <a:gridCol w="2563000">
                      <a:extLst>
                        <a:ext uri="{9D8B030D-6E8A-4147-A177-3AD203B41FA5}">
                          <a16:colId xmlns:a16="http://schemas.microsoft.com/office/drawing/2014/main" val="1214734611"/>
                        </a:ext>
                      </a:extLst>
                    </a:gridCol>
                    <a:gridCol w="2405552">
                      <a:extLst>
                        <a:ext uri="{9D8B030D-6E8A-4147-A177-3AD203B41FA5}">
                          <a16:colId xmlns:a16="http://schemas.microsoft.com/office/drawing/2014/main" val="1123055562"/>
                        </a:ext>
                      </a:extLst>
                    </a:gridCol>
                  </a:tblGrid>
                  <a:tr h="4013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err="1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Eolienne</a:t>
                          </a:r>
                          <a:r>
                            <a:rPr lang="en-US" sz="1400" b="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 (500&lt;d&lt;1500m)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800" marR="50800" marT="17780" marB="17780" anchor="ctr">
                        <a:blipFill>
                          <a:blip r:embed="rId4"/>
                          <a:stretch>
                            <a:fillRect l="-78147" t="-1493" r="-94774" b="-70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800" marR="50800" marT="17780" marB="17780" anchor="ctr">
                        <a:blipFill>
                          <a:blip r:embed="rId4"/>
                          <a:stretch>
                            <a:fillRect l="-189873" t="-1493" r="-1013" b="-701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0739448"/>
                      </a:ext>
                    </a:extLst>
                  </a:tr>
                  <a:tr h="1879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err="1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Nb</a:t>
                          </a:r>
                          <a:r>
                            <a:rPr lang="en-US" sz="140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f/tiers</a:t>
                          </a:r>
                          <a:endParaRPr lang="fr-FR" sz="1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</a:t>
                          </a:r>
                          <a:endParaRPr lang="fr-FR" sz="1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2</a:t>
                          </a:r>
                          <a:endParaRPr lang="fr-FR" sz="1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83269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au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433825"/>
                  </p:ext>
                </p:extLst>
              </p:nvPr>
            </p:nvGraphicFramePr>
            <p:xfrm>
              <a:off x="1973266" y="2494584"/>
              <a:ext cx="8568952" cy="6463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6224">
                      <a:extLst>
                        <a:ext uri="{9D8B030D-6E8A-4147-A177-3AD203B41FA5}">
                          <a16:colId xmlns:a16="http://schemas.microsoft.com/office/drawing/2014/main" val="2031891491"/>
                        </a:ext>
                      </a:extLst>
                    </a:gridCol>
                    <a:gridCol w="6552728">
                      <a:extLst>
                        <a:ext uri="{9D8B030D-6E8A-4147-A177-3AD203B41FA5}">
                          <a16:colId xmlns:a16="http://schemas.microsoft.com/office/drawing/2014/main" val="1214734611"/>
                        </a:ext>
                      </a:extLst>
                    </a:gridCol>
                  </a:tblGrid>
                  <a:tr h="4013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err="1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Routier</a:t>
                          </a:r>
                          <a:r>
                            <a:rPr lang="en-US" sz="1400" b="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 (10&lt;d&lt;200m)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400" b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1400" b="0" i="0" smtClean="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5000</m:t>
                                </m:r>
                                <m:r>
                                  <a:rPr lang="en-US" sz="1400" b="0" i="1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𝐻𝑧</m:t>
                                </m:r>
                              </m:oMath>
                            </m:oMathPara>
                          </a14:m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910739448"/>
                      </a:ext>
                    </a:extLst>
                  </a:tr>
                  <a:tr h="245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err="1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Nb</a:t>
                          </a: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f/tiers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83269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au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433825"/>
                  </p:ext>
                </p:extLst>
              </p:nvPr>
            </p:nvGraphicFramePr>
            <p:xfrm>
              <a:off x="1973266" y="2494584"/>
              <a:ext cx="8568952" cy="6463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6224">
                      <a:extLst>
                        <a:ext uri="{9D8B030D-6E8A-4147-A177-3AD203B41FA5}">
                          <a16:colId xmlns:a16="http://schemas.microsoft.com/office/drawing/2014/main" val="2031891491"/>
                        </a:ext>
                      </a:extLst>
                    </a:gridCol>
                    <a:gridCol w="6552728">
                      <a:extLst>
                        <a:ext uri="{9D8B030D-6E8A-4147-A177-3AD203B41FA5}">
                          <a16:colId xmlns:a16="http://schemas.microsoft.com/office/drawing/2014/main" val="1214734611"/>
                        </a:ext>
                      </a:extLst>
                    </a:gridCol>
                  </a:tblGrid>
                  <a:tr h="4013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err="1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Routier</a:t>
                          </a:r>
                          <a:r>
                            <a:rPr lang="en-US" sz="1400" b="0" dirty="0" smtClean="0">
                              <a:solidFill>
                                <a:schemeClr val="lt1"/>
                              </a:solidFill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+mn-lt"/>
                              <a:ea typeface="+mn-ea"/>
                              <a:cs typeface="+mn-cs"/>
                            </a:rPr>
                            <a:t> (10&lt;d&lt;200m)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800" marR="50800" marT="17780" marB="17780" anchor="ctr">
                        <a:blipFill>
                          <a:blip r:embed="rId5"/>
                          <a:stretch>
                            <a:fillRect l="-30855" t="-1515" r="-372" b="-803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0739448"/>
                      </a:ext>
                    </a:extLst>
                  </a:tr>
                  <a:tr h="245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err="1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Nb</a:t>
                          </a: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f/tiers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</a:t>
                          </a:r>
                          <a:endParaRPr lang="fr-FR" sz="1400" b="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83269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223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2">
            <a:extLst>
              <a:ext uri="{FF2B5EF4-FFF2-40B4-BE49-F238E27FC236}">
                <a16:creationId xmlns:a16="http://schemas.microsoft.com/office/drawing/2014/main" id="{A469CEEB-52E6-6F4F-9059-E5F3DB547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1881" y="260648"/>
            <a:ext cx="9340519" cy="71440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Merci pour </a:t>
            </a:r>
            <a:r>
              <a:rPr lang="en-US" dirty="0" err="1" smtClean="0"/>
              <a:t>votre</a:t>
            </a:r>
            <a:r>
              <a:rPr lang="en-US" dirty="0" smtClean="0"/>
              <a:t> attention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EB426A3-668F-8749-8F7F-9D8DE5965E5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fld id="{BBFAC432-8E90-7D46-A761-C58A0F0461B2}" type="datetime1">
              <a:rPr lang="fr-FR" smtClean="0"/>
              <a:t>07/06/2023</a:t>
            </a:fld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D6FB227-71C6-5641-A687-19D9077DA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3" name="Espace réservé du contenu 1"/>
          <p:cNvSpPr>
            <a:spLocks noGrp="1"/>
          </p:cNvSpPr>
          <p:nvPr>
            <p:ph idx="1"/>
          </p:nvPr>
        </p:nvSpPr>
        <p:spPr>
          <a:xfrm>
            <a:off x="1162757" y="1772815"/>
            <a:ext cx="9877777" cy="4353347"/>
          </a:xfrm>
        </p:spPr>
        <p:txBody>
          <a:bodyPr>
            <a:normAutofit/>
          </a:bodyPr>
          <a:lstStyle/>
          <a:p>
            <a:r>
              <a:rPr lang="en-US" dirty="0"/>
              <a:t>Contact :</a:t>
            </a:r>
          </a:p>
          <a:p>
            <a:pPr lvl="1"/>
            <a:r>
              <a:rPr lang="en-US" dirty="0" smtClean="0"/>
              <a:t>david.ecotiere@cerema.fr</a:t>
            </a:r>
          </a:p>
          <a:p>
            <a:pPr lvl="1"/>
            <a:endParaRPr lang="en-US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900" y="4860713"/>
            <a:ext cx="1164622" cy="12050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870" y="4961489"/>
            <a:ext cx="3424788" cy="98225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063552" y="6044517"/>
            <a:ext cx="1912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ANR-18-CE04-0011</a:t>
            </a:r>
            <a:endParaRPr lang="fr-FR" dirty="0"/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658D5315-597A-994B-90EB-772458AA6BBE}"/>
              </a:ext>
            </a:extLst>
          </p:cNvPr>
          <p:cNvSpPr txBox="1">
            <a:spLocks/>
          </p:cNvSpPr>
          <p:nvPr/>
        </p:nvSpPr>
        <p:spPr>
          <a:xfrm>
            <a:off x="6884896" y="65922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21/06/2023</a:t>
            </a:r>
            <a:endParaRPr lang="en-US" dirty="0"/>
          </a:p>
        </p:txBody>
      </p:sp>
      <p:sp>
        <p:nvSpPr>
          <p:cNvPr id="11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2060848"/>
            <a:ext cx="2963179" cy="98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Introduction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/>
          <a:srcRect l="1161" t="1822"/>
          <a:stretch/>
        </p:blipFill>
        <p:spPr>
          <a:xfrm>
            <a:off x="1991544" y="1862490"/>
            <a:ext cx="7117816" cy="450433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647728" y="2348880"/>
            <a:ext cx="3936979" cy="3456384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" name="Groupe 11"/>
          <p:cNvGrpSpPr/>
          <p:nvPr/>
        </p:nvGrpSpPr>
        <p:grpSpPr>
          <a:xfrm>
            <a:off x="2809147" y="2924944"/>
            <a:ext cx="4775560" cy="2894482"/>
            <a:chOff x="2809147" y="2924944"/>
            <a:chExt cx="4775560" cy="2894482"/>
          </a:xfrm>
        </p:grpSpPr>
        <p:cxnSp>
          <p:nvCxnSpPr>
            <p:cNvPr id="13" name="Connecteur droit 12"/>
            <p:cNvCxnSpPr/>
            <p:nvPr/>
          </p:nvCxnSpPr>
          <p:spPr>
            <a:xfrm flipV="1">
              <a:off x="6240016" y="2924944"/>
              <a:ext cx="0" cy="28944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V="1">
              <a:off x="4692638" y="4114655"/>
              <a:ext cx="0" cy="16906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2809147" y="3573016"/>
              <a:ext cx="4775560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6" name="Groupe 15"/>
          <p:cNvGrpSpPr/>
          <p:nvPr/>
        </p:nvGrpSpPr>
        <p:grpSpPr>
          <a:xfrm>
            <a:off x="2845957" y="3164004"/>
            <a:ext cx="4738750" cy="2641261"/>
            <a:chOff x="2845957" y="3164004"/>
            <a:chExt cx="4738750" cy="2641261"/>
          </a:xfrm>
        </p:grpSpPr>
        <p:cxnSp>
          <p:nvCxnSpPr>
            <p:cNvPr id="17" name="Connecteur droit 16"/>
            <p:cNvCxnSpPr/>
            <p:nvPr/>
          </p:nvCxnSpPr>
          <p:spPr>
            <a:xfrm flipV="1">
              <a:off x="5519936" y="3194493"/>
              <a:ext cx="0" cy="26107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flipV="1">
              <a:off x="2845957" y="3164004"/>
              <a:ext cx="4738750" cy="5839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23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884896" y="6592267"/>
            <a:ext cx="5048920" cy="365125"/>
          </a:xfrm>
        </p:spPr>
        <p:txBody>
          <a:bodyPr/>
          <a:lstStyle/>
          <a:p>
            <a:r>
              <a:rPr lang="en-US" dirty="0" smtClean="0"/>
              <a:t>09/06/2023</a:t>
            </a:r>
            <a:endParaRPr lang="en-US" dirty="0"/>
          </a:p>
        </p:txBody>
      </p:sp>
      <p:sp>
        <p:nvSpPr>
          <p:cNvPr id="24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5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0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Incertitude associée au choix du nombre de fréquence par tiers </a:t>
            </a:r>
            <a:r>
              <a:rPr lang="fr-FR" dirty="0" err="1" smtClean="0"/>
              <a:t>oct</a:t>
            </a:r>
            <a:r>
              <a:rPr lang="fr-FR" dirty="0" smtClean="0"/>
              <a:t> ?</a:t>
            </a:r>
          </a:p>
          <a:p>
            <a:r>
              <a:rPr lang="fr-FR" dirty="0" smtClean="0"/>
              <a:t>Combien de fréquence par tiers octave pour garantir une incertitude donnée ?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Problématique</a:t>
            </a:r>
            <a:endParaRPr lang="fr-FR" dirty="0"/>
          </a:p>
        </p:txBody>
      </p:sp>
      <p:grpSp>
        <p:nvGrpSpPr>
          <p:cNvPr id="16" name="Groupe 15"/>
          <p:cNvGrpSpPr/>
          <p:nvPr/>
        </p:nvGrpSpPr>
        <p:grpSpPr>
          <a:xfrm>
            <a:off x="4045369" y="3326083"/>
            <a:ext cx="4101264" cy="2776139"/>
            <a:chOff x="2783632" y="2381053"/>
            <a:chExt cx="7117816" cy="4504331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2"/>
            <a:srcRect l="1161" t="1822"/>
            <a:stretch/>
          </p:blipFill>
          <p:spPr>
            <a:xfrm>
              <a:off x="2783632" y="2381053"/>
              <a:ext cx="7117816" cy="450433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439816" y="2867443"/>
              <a:ext cx="3936979" cy="3456384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/>
          </p:nvCxnSpPr>
          <p:spPr>
            <a:xfrm flipV="1">
              <a:off x="7032104" y="3443507"/>
              <a:ext cx="0" cy="28944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V="1">
              <a:off x="5484726" y="4633218"/>
              <a:ext cx="0" cy="16906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3601235" y="4091579"/>
              <a:ext cx="4775560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V="1">
              <a:off x="6312024" y="3713056"/>
              <a:ext cx="0" cy="26107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flipV="1">
              <a:off x="3638045" y="3682567"/>
              <a:ext cx="4738750" cy="5839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8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884896" y="6592267"/>
            <a:ext cx="5048920" cy="365125"/>
          </a:xfrm>
        </p:spPr>
        <p:txBody>
          <a:bodyPr/>
          <a:lstStyle/>
          <a:p>
            <a:r>
              <a:rPr lang="en-US" dirty="0" smtClean="0"/>
              <a:t>09/06/2023</a:t>
            </a:r>
            <a:endParaRPr lang="en-US" dirty="0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0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1162757" y="1124744"/>
            <a:ext cx="9877777" cy="4353347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Propagation en milieu extérieur</a:t>
            </a:r>
            <a:endParaRPr lang="fr-FR" dirty="0" smtClean="0"/>
          </a:p>
          <a:p>
            <a:pPr lvl="1"/>
            <a:r>
              <a:rPr lang="fr-FR" dirty="0" smtClean="0"/>
              <a:t>Interférences par effet de sol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marL="301943" lvl="1" indent="0">
              <a:buNone/>
            </a:pPr>
            <a:endParaRPr lang="fr-FR" dirty="0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36684"/>
              </p:ext>
            </p:extLst>
          </p:nvPr>
        </p:nvGraphicFramePr>
        <p:xfrm>
          <a:off x="2424089" y="2877881"/>
          <a:ext cx="2762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177480" imgH="215640" progId="Equation.3">
                  <p:embed/>
                </p:oleObj>
              </mc:Choice>
              <mc:Fallback>
                <p:oleObj name="Equation" r:id="rId3" imgW="177480" imgH="215640" progId="Equation.3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089" y="2877881"/>
                        <a:ext cx="2762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61205"/>
              </p:ext>
            </p:extLst>
          </p:nvPr>
        </p:nvGraphicFramePr>
        <p:xfrm>
          <a:off x="1174726" y="3330319"/>
          <a:ext cx="293688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" imgW="190440" imgH="215640" progId="Equation.3">
                  <p:embed/>
                </p:oleObj>
              </mc:Choice>
              <mc:Fallback>
                <p:oleObj name="Equation" r:id="rId5" imgW="190440" imgH="215640" progId="Equation.3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26" y="3330319"/>
                        <a:ext cx="293688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482576" y="3711319"/>
            <a:ext cx="4273550" cy="984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79451" y="3101719"/>
            <a:ext cx="166370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V="1">
            <a:off x="2595539" y="3376356"/>
            <a:ext cx="2160588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879451" y="3101719"/>
            <a:ext cx="3822700" cy="2746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143351" y="2881163"/>
            <a:ext cx="9604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600" dirty="0" err="1">
                <a:ea typeface="ヒラギノ角ゴ Pro W3" pitchFamily="125" charset="-128"/>
                <a:cs typeface="Arial" panose="020B0604020202020204" pitchFamily="34" charset="0"/>
              </a:rPr>
              <a:t>Receiver</a:t>
            </a:r>
            <a:endParaRPr lang="fr-FR" altLang="fr-FR" sz="1600" dirty="0">
              <a:ea typeface="ヒラギノ角ゴ Pro W3" pitchFamily="125" charset="-128"/>
              <a:cs typeface="Arial" panose="020B0604020202020204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66701" y="2688969"/>
            <a:ext cx="1289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600">
                <a:ea typeface="ヒラギノ角ゴ Pro W3" pitchFamily="125" charset="-128"/>
                <a:cs typeface="Arial" panose="020B0604020202020204" pitchFamily="34" charset="0"/>
              </a:rPr>
              <a:t>Source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924026" y="3799847"/>
            <a:ext cx="100012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fr-FR" altLang="fr-FR" sz="1600" dirty="0">
                <a:ea typeface="ヒラギノ角ゴ Pro W3" pitchFamily="125" charset="-128"/>
                <a:cs typeface="Arial" panose="020B0604020202020204" pitchFamily="34" charset="0"/>
              </a:rPr>
              <a:t>Q(Z)</a:t>
            </a:r>
          </a:p>
        </p:txBody>
      </p:sp>
      <p:graphicFrame>
        <p:nvGraphicFramePr>
          <p:cNvPr id="2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112637"/>
              </p:ext>
            </p:extLst>
          </p:nvPr>
        </p:nvGraphicFramePr>
        <p:xfrm>
          <a:off x="1287438" y="4363295"/>
          <a:ext cx="25114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7" imgW="1358640" imgH="457200" progId="Equation.3">
                  <p:embed/>
                </p:oleObj>
              </mc:Choice>
              <mc:Fallback>
                <p:oleObj name="Equation" r:id="rId7" imgW="1358640" imgH="457200" progId="Equation.3">
                  <p:embed/>
                  <p:pic>
                    <p:nvPicPr>
                      <p:cNvPr id="17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38" y="4363295"/>
                        <a:ext cx="251142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e 5"/>
          <p:cNvGrpSpPr/>
          <p:nvPr/>
        </p:nvGrpSpPr>
        <p:grpSpPr>
          <a:xfrm>
            <a:off x="5752713" y="1424868"/>
            <a:ext cx="5400600" cy="5069043"/>
            <a:chOff x="5752713" y="1424868"/>
            <a:chExt cx="5400600" cy="5069043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838"/>
            <a:stretch>
              <a:fillRect/>
            </a:stretch>
          </p:blipFill>
          <p:spPr bwMode="auto">
            <a:xfrm>
              <a:off x="5752713" y="1424868"/>
              <a:ext cx="5400600" cy="5069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ZoneTexte 1"/>
            <p:cNvSpPr txBox="1"/>
            <p:nvPr/>
          </p:nvSpPr>
          <p:spPr>
            <a:xfrm>
              <a:off x="6831650" y="1954551"/>
              <a:ext cx="917239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h=35m</a:t>
              </a:r>
            </a:p>
            <a:p>
              <a:r>
                <a:rPr lang="fr-FR" dirty="0" smtClean="0"/>
                <a:t>h=80m</a:t>
              </a:r>
            </a:p>
            <a:p>
              <a:r>
                <a:rPr lang="fr-FR" dirty="0" smtClean="0"/>
                <a:t>h=125m</a:t>
              </a:r>
              <a:endParaRPr lang="fr-FR" dirty="0"/>
            </a:p>
          </p:txBody>
        </p:sp>
      </p:grpSp>
      <p:sp>
        <p:nvSpPr>
          <p:cNvPr id="25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884896" y="6592267"/>
            <a:ext cx="5048920" cy="365125"/>
          </a:xfrm>
        </p:spPr>
        <p:txBody>
          <a:bodyPr/>
          <a:lstStyle/>
          <a:p>
            <a:r>
              <a:rPr lang="en-US" dirty="0" smtClean="0"/>
              <a:t>09/06/2023</a:t>
            </a:r>
            <a:endParaRPr lang="en-US" dirty="0"/>
          </a:p>
        </p:txBody>
      </p:sp>
      <p:sp>
        <p:nvSpPr>
          <p:cNvPr id="26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7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2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1157112" y="1844824"/>
            <a:ext cx="9877777" cy="4353347"/>
          </a:xfrm>
        </p:spPr>
        <p:txBody>
          <a:bodyPr/>
          <a:lstStyle/>
          <a:p>
            <a:r>
              <a:rPr lang="fr-FR" dirty="0" smtClean="0"/>
              <a:t>Modèle de propagation</a:t>
            </a:r>
            <a:endParaRPr lang="fr-FR" dirty="0" smtClean="0"/>
          </a:p>
          <a:p>
            <a:pPr lvl="1"/>
            <a:r>
              <a:rPr lang="fr-FR" dirty="0" smtClean="0"/>
              <a:t>Atténuation par rapport au champ libre (sol réfléchissant) :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r>
              <a:rPr lang="fr-FR" dirty="0"/>
              <a:t>n</a:t>
            </a:r>
            <a:r>
              <a:rPr lang="fr-FR" dirty="0" smtClean="0"/>
              <a:t> fréquences / tiers </a:t>
            </a:r>
            <a:r>
              <a:rPr lang="fr-FR" dirty="0" err="1" smtClean="0"/>
              <a:t>oct</a:t>
            </a:r>
            <a:r>
              <a:rPr lang="fr-FR" dirty="0" smtClean="0"/>
              <a:t> (fréquence j)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Erreur d’estimation :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marL="301943" lvl="1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467955" y="2722422"/>
                <a:ext cx="5767413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p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  <m:sup>
                                      <m: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  <m:r>
                        <a:rPr lang="fr-FR" i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func>
                                <m:func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  <m:t>𝛿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i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55" y="2722422"/>
                <a:ext cx="5767413" cy="7203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9409356" y="2713252"/>
                <a:ext cx="12408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9356" y="2713252"/>
                <a:ext cx="1240853" cy="369332"/>
              </a:xfrm>
              <a:prstGeom prst="rect">
                <a:avLst/>
              </a:prstGeom>
              <a:blipFill>
                <a:blip r:embed="rId3"/>
                <a:stretch>
                  <a:fillRect t="-116393" r="-30542" b="-1754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9388272" y="3040210"/>
                <a:ext cx="13251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8272" y="3040210"/>
                <a:ext cx="132510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467955" y="3955173"/>
                <a:ext cx="514140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fr-FR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fr-FR" i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fr-FR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fr-FR" i="1"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fr-FR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fr-FR" i="0"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fr-FR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fr-FR" i="1">
                                                  <a:latin typeface="Cambria Math" panose="02040503050406030204" pitchFamily="18" charset="0"/>
                                                </a:rPr>
                                                <m:t>𝛿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fr-FR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fr-FR" i="1">
                                                      <a:latin typeface="Cambria Math" panose="02040503050406030204" pitchFamily="18" charset="0"/>
                                                    </a:rPr>
                                                    <m:t>𝑐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fr-FR" i="0"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55" y="3955173"/>
                <a:ext cx="5141407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659935" y="5182282"/>
                <a:ext cx="2259721" cy="3950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ϵ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i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,100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fr-FR" i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fr-FR" i="0"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935" y="5182282"/>
                <a:ext cx="2259721" cy="395045"/>
              </a:xfrm>
              <a:prstGeom prst="rect">
                <a:avLst/>
              </a:prstGeom>
              <a:blipFill>
                <a:blip r:embed="rId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884896" y="6592267"/>
            <a:ext cx="5048920" cy="365125"/>
          </a:xfrm>
        </p:spPr>
        <p:txBody>
          <a:bodyPr/>
          <a:lstStyle/>
          <a:p>
            <a:r>
              <a:rPr lang="en-US" dirty="0" smtClean="0"/>
              <a:t>09/06/2023</a:t>
            </a:r>
            <a:endParaRPr lang="en-US" dirty="0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6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9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1157112" y="1844824"/>
            <a:ext cx="9979448" cy="4353347"/>
          </a:xfrm>
        </p:spPr>
        <p:txBody>
          <a:bodyPr>
            <a:noAutofit/>
          </a:bodyPr>
          <a:lstStyle/>
          <a:p>
            <a:r>
              <a:rPr lang="fr-FR" dirty="0" smtClean="0"/>
              <a:t>Calcul sur une grille de récepteur</a:t>
            </a:r>
          </a:p>
          <a:p>
            <a:pPr lvl="1"/>
            <a:r>
              <a:rPr lang="fr-FR" dirty="0" smtClean="0"/>
              <a:t>100 000 tirages de positions de récepteurs suivant un </a:t>
            </a:r>
          </a:p>
          <a:p>
            <a:pPr marL="301943" lvl="1" indent="0">
              <a:buNone/>
            </a:pPr>
            <a:r>
              <a:rPr lang="fr-FR" dirty="0" smtClean="0"/>
              <a:t> plan Hyper Cube Latin (LHS)</a:t>
            </a:r>
          </a:p>
          <a:p>
            <a:endParaRPr lang="fr-FR" dirty="0" smtClean="0"/>
          </a:p>
          <a:p>
            <a:r>
              <a:rPr lang="fr-FR" dirty="0" smtClean="0"/>
              <a:t>Cas d’application</a:t>
            </a:r>
          </a:p>
          <a:p>
            <a:pPr lvl="1"/>
            <a:r>
              <a:rPr lang="fr-FR" dirty="0" smtClean="0"/>
              <a:t>Sources ponctuelles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lvl="1"/>
            <a:r>
              <a:rPr lang="fr-FR" dirty="0"/>
              <a:t>S</a:t>
            </a:r>
            <a:r>
              <a:rPr lang="fr-FR" dirty="0" smtClean="0"/>
              <a:t>ources étendue</a:t>
            </a:r>
          </a:p>
          <a:p>
            <a:pPr lvl="1"/>
            <a:endParaRPr lang="fr-FR" dirty="0" smtClean="0"/>
          </a:p>
          <a:p>
            <a:pPr marL="301943" lvl="1" indent="0">
              <a:buNone/>
            </a:pPr>
            <a:endParaRPr lang="fr-FR" dirty="0" smtClean="0"/>
          </a:p>
          <a:p>
            <a:pPr marL="301943" lvl="1" indent="0">
              <a:buNone/>
            </a:pP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 smtClean="0"/>
              <a:t>Sources étendues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marL="301943" lvl="1" indent="0">
              <a:buNone/>
            </a:pP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0672" y="1802772"/>
            <a:ext cx="2168128" cy="216812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Espace réservé du contenu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36657039"/>
                  </p:ext>
                </p:extLst>
              </p:nvPr>
            </p:nvGraphicFramePr>
            <p:xfrm>
              <a:off x="4890388" y="4149080"/>
              <a:ext cx="4518968" cy="139788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36037">
                      <a:extLst>
                        <a:ext uri="{9D8B030D-6E8A-4147-A177-3AD203B41FA5}">
                          <a16:colId xmlns:a16="http://schemas.microsoft.com/office/drawing/2014/main" val="36165029"/>
                        </a:ext>
                      </a:extLst>
                    </a:gridCol>
                    <a:gridCol w="728931">
                      <a:extLst>
                        <a:ext uri="{9D8B030D-6E8A-4147-A177-3AD203B41FA5}">
                          <a16:colId xmlns:a16="http://schemas.microsoft.com/office/drawing/2014/main" val="144449558"/>
                        </a:ext>
                      </a:extLst>
                    </a:gridCol>
                    <a:gridCol w="728931">
                      <a:extLst>
                        <a:ext uri="{9D8B030D-6E8A-4147-A177-3AD203B41FA5}">
                          <a16:colId xmlns:a16="http://schemas.microsoft.com/office/drawing/2014/main" val="2039912958"/>
                        </a:ext>
                      </a:extLst>
                    </a:gridCol>
                    <a:gridCol w="1725069">
                      <a:extLst>
                        <a:ext uri="{9D8B030D-6E8A-4147-A177-3AD203B41FA5}">
                          <a16:colId xmlns:a16="http://schemas.microsoft.com/office/drawing/2014/main" val="2885704353"/>
                        </a:ext>
                      </a:extLst>
                    </a:gridCol>
                  </a:tblGrid>
                  <a:tr h="3560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Noise source (point source)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200" i="1">
                                      <a:effectLst/>
                                      <a:uFill>
                                        <a:solidFill>
                                          <a:srgbClr val="000000"/>
                                        </a:solidFill>
                                      </a:u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>
                                      <a:effectLst/>
                                      <a:uFill>
                                        <a:solidFill>
                                          <a:srgbClr val="000000"/>
                                        </a:solidFill>
                                      </a:u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sz="1200">
                                      <a:effectLst/>
                                      <a:uFill>
                                        <a:solidFill>
                                          <a:srgbClr val="000000"/>
                                        </a:solidFill>
                                      </a:u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(m)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200">
                                  <a:effectLst/>
                                  <a:uFill>
                                    <a:solidFill>
                                      <a:srgbClr val="000000"/>
                                    </a:solidFill>
                                  </a:u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(m)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1/3rd </a:t>
                          </a:r>
                          <a:r>
                            <a:rPr lang="en-US" sz="1200" dirty="0" err="1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oct.</a:t>
                          </a: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(Hz)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70457293"/>
                      </a:ext>
                    </a:extLst>
                  </a:tr>
                  <a:tr h="2604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Road traffic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0.05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10-200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50-5000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11176629"/>
                      </a:ext>
                    </a:extLst>
                  </a:tr>
                  <a:tr h="2604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Railway (low)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0.5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10-200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50-5000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09240321"/>
                      </a:ext>
                    </a:extLst>
                  </a:tr>
                  <a:tr h="2604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Railway (high)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4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10-200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50-5000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5830786"/>
                      </a:ext>
                    </a:extLst>
                  </a:tr>
                  <a:tr h="2604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Wind turbine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80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500-1500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50-1000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109833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Espace réservé du contenu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36657039"/>
                  </p:ext>
                </p:extLst>
              </p:nvPr>
            </p:nvGraphicFramePr>
            <p:xfrm>
              <a:off x="4890388" y="4149080"/>
              <a:ext cx="4518968" cy="139788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36037">
                      <a:extLst>
                        <a:ext uri="{9D8B030D-6E8A-4147-A177-3AD203B41FA5}">
                          <a16:colId xmlns:a16="http://schemas.microsoft.com/office/drawing/2014/main" val="36165029"/>
                        </a:ext>
                      </a:extLst>
                    </a:gridCol>
                    <a:gridCol w="728931">
                      <a:extLst>
                        <a:ext uri="{9D8B030D-6E8A-4147-A177-3AD203B41FA5}">
                          <a16:colId xmlns:a16="http://schemas.microsoft.com/office/drawing/2014/main" val="144449558"/>
                        </a:ext>
                      </a:extLst>
                    </a:gridCol>
                    <a:gridCol w="728931">
                      <a:extLst>
                        <a:ext uri="{9D8B030D-6E8A-4147-A177-3AD203B41FA5}">
                          <a16:colId xmlns:a16="http://schemas.microsoft.com/office/drawing/2014/main" val="2039912958"/>
                        </a:ext>
                      </a:extLst>
                    </a:gridCol>
                    <a:gridCol w="1725069">
                      <a:extLst>
                        <a:ext uri="{9D8B030D-6E8A-4147-A177-3AD203B41FA5}">
                          <a16:colId xmlns:a16="http://schemas.microsoft.com/office/drawing/2014/main" val="2885704353"/>
                        </a:ext>
                      </a:extLst>
                    </a:gridCol>
                  </a:tblGrid>
                  <a:tr h="3560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Noise source (point source)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800" marR="50800" marT="17780" marB="17780" anchor="ctr">
                        <a:blipFill>
                          <a:blip r:embed="rId3"/>
                          <a:stretch>
                            <a:fillRect l="-183333" t="-11864" r="-339167" b="-30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800" marR="50800" marT="17780" marB="17780" anchor="ctr">
                        <a:blipFill>
                          <a:blip r:embed="rId3"/>
                          <a:stretch>
                            <a:fillRect l="-283333" t="-11864" r="-239167" b="-30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1/3rd </a:t>
                          </a:r>
                          <a:r>
                            <a:rPr lang="en-US" sz="1200" dirty="0" err="1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oct.</a:t>
                          </a: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(Hz)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70457293"/>
                      </a:ext>
                    </a:extLst>
                  </a:tr>
                  <a:tr h="2604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Road traffic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0.05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10-200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50-5000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11176629"/>
                      </a:ext>
                    </a:extLst>
                  </a:tr>
                  <a:tr h="2604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Railway (low)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0.5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10-200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50-5000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09240321"/>
                      </a:ext>
                    </a:extLst>
                  </a:tr>
                  <a:tr h="2604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Railway (high)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4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10-200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50-5000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5830786"/>
                      </a:ext>
                    </a:extLst>
                  </a:tr>
                  <a:tr h="2604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Wind turbine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80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500-1500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50-1000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109833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au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1802978"/>
                  </p:ext>
                </p:extLst>
              </p:nvPr>
            </p:nvGraphicFramePr>
            <p:xfrm>
              <a:off x="4890388" y="5786727"/>
              <a:ext cx="5302020" cy="79395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39232">
                      <a:extLst>
                        <a:ext uri="{9D8B030D-6E8A-4147-A177-3AD203B41FA5}">
                          <a16:colId xmlns:a16="http://schemas.microsoft.com/office/drawing/2014/main" val="1325499901"/>
                        </a:ext>
                      </a:extLst>
                    </a:gridCol>
                    <a:gridCol w="1730704">
                      <a:extLst>
                        <a:ext uri="{9D8B030D-6E8A-4147-A177-3AD203B41FA5}">
                          <a16:colId xmlns:a16="http://schemas.microsoft.com/office/drawing/2014/main" val="678709403"/>
                        </a:ext>
                      </a:extLst>
                    </a:gridCol>
                    <a:gridCol w="929707">
                      <a:extLst>
                        <a:ext uri="{9D8B030D-6E8A-4147-A177-3AD203B41FA5}">
                          <a16:colId xmlns:a16="http://schemas.microsoft.com/office/drawing/2014/main" val="2104328538"/>
                        </a:ext>
                      </a:extLst>
                    </a:gridCol>
                    <a:gridCol w="1302377">
                      <a:extLst>
                        <a:ext uri="{9D8B030D-6E8A-4147-A177-3AD203B41FA5}">
                          <a16:colId xmlns:a16="http://schemas.microsoft.com/office/drawing/2014/main" val="2651294022"/>
                        </a:ext>
                      </a:extLst>
                    </a:gridCol>
                  </a:tblGrid>
                  <a:tr h="4180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Noise source (extended </a:t>
                          </a:r>
                          <a:r>
                            <a:rPr lang="en-US" sz="120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source)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200" i="1">
                                      <a:effectLst/>
                                      <a:uFill>
                                        <a:solidFill>
                                          <a:srgbClr val="000000"/>
                                        </a:solidFill>
                                      </a:u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>
                                      <a:effectLst/>
                                      <a:uFill>
                                        <a:solidFill>
                                          <a:srgbClr val="000000"/>
                                        </a:solidFill>
                                      </a:u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sz="1200">
                                      <a:effectLst/>
                                      <a:uFill>
                                        <a:solidFill>
                                          <a:srgbClr val="000000"/>
                                        </a:solidFill>
                                      </a:u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(m)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200">
                                  <a:effectLst/>
                                  <a:uFill>
                                    <a:solidFill>
                                      <a:srgbClr val="000000"/>
                                    </a:solidFill>
                                  </a:u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(m)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1/3rd </a:t>
                          </a:r>
                          <a:r>
                            <a:rPr lang="en-US" sz="1200" dirty="0" err="1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oct.</a:t>
                          </a: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(Hz)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9259357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Railway 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0.5,4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10-200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50-5000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25169196"/>
                      </a:ext>
                    </a:extLst>
                  </a:tr>
                  <a:tr h="9588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Wind turbine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35,50,65,80,95,110,125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500-1500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50-1000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5971985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au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1802978"/>
                  </p:ext>
                </p:extLst>
              </p:nvPr>
            </p:nvGraphicFramePr>
            <p:xfrm>
              <a:off x="4890388" y="5786727"/>
              <a:ext cx="5302020" cy="79395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39232">
                      <a:extLst>
                        <a:ext uri="{9D8B030D-6E8A-4147-A177-3AD203B41FA5}">
                          <a16:colId xmlns:a16="http://schemas.microsoft.com/office/drawing/2014/main" val="1325499901"/>
                        </a:ext>
                      </a:extLst>
                    </a:gridCol>
                    <a:gridCol w="1730704">
                      <a:extLst>
                        <a:ext uri="{9D8B030D-6E8A-4147-A177-3AD203B41FA5}">
                          <a16:colId xmlns:a16="http://schemas.microsoft.com/office/drawing/2014/main" val="678709403"/>
                        </a:ext>
                      </a:extLst>
                    </a:gridCol>
                    <a:gridCol w="929707">
                      <a:extLst>
                        <a:ext uri="{9D8B030D-6E8A-4147-A177-3AD203B41FA5}">
                          <a16:colId xmlns:a16="http://schemas.microsoft.com/office/drawing/2014/main" val="2104328538"/>
                        </a:ext>
                      </a:extLst>
                    </a:gridCol>
                    <a:gridCol w="1302377">
                      <a:extLst>
                        <a:ext uri="{9D8B030D-6E8A-4147-A177-3AD203B41FA5}">
                          <a16:colId xmlns:a16="http://schemas.microsoft.com/office/drawing/2014/main" val="2651294022"/>
                        </a:ext>
                      </a:extLst>
                    </a:gridCol>
                  </a:tblGrid>
                  <a:tr h="4180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Noise source (extended </a:t>
                          </a:r>
                          <a:r>
                            <a:rPr lang="en-US" sz="1200" dirty="0" smtClean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source)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800" marR="50800" marT="17780" marB="17780" anchor="ctr">
                        <a:blipFill>
                          <a:blip r:embed="rId4"/>
                          <a:stretch>
                            <a:fillRect l="-77817" t="-2899" r="-130634" b="-1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800" marR="50800" marT="17780" marB="17780" anchor="ctr">
                        <a:blipFill>
                          <a:blip r:embed="rId4"/>
                          <a:stretch>
                            <a:fillRect l="-332237" t="-2899" r="-144079" b="-1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1/3rd </a:t>
                          </a:r>
                          <a:r>
                            <a:rPr lang="en-US" sz="1200" dirty="0" err="1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oct.</a:t>
                          </a: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 (Hz)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92593572"/>
                      </a:ext>
                    </a:extLst>
                  </a:tr>
                  <a:tr h="1879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Railway 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0.5,4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10-200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50-5000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25169196"/>
                      </a:ext>
                    </a:extLst>
                  </a:tr>
                  <a:tr h="1879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Wind turbine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35,50,65,80,95,110,125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500-1500</a:t>
                          </a:r>
                          <a:endParaRPr lang="fr-FR" sz="12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50800" marR="5080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50-1000</a:t>
                          </a:r>
                          <a:endParaRPr lang="fr-FR" sz="12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MS Mincho"/>
                            <a:cs typeface="Arial Unicode M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597198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884896" y="6592267"/>
            <a:ext cx="5048920" cy="365125"/>
          </a:xfrm>
        </p:spPr>
        <p:txBody>
          <a:bodyPr/>
          <a:lstStyle/>
          <a:p>
            <a:r>
              <a:rPr lang="en-US" dirty="0" smtClean="0"/>
              <a:t>09/06/2023</a:t>
            </a:r>
            <a:endParaRPr lang="en-US" dirty="0"/>
          </a:p>
        </p:txBody>
      </p:sp>
      <p:sp>
        <p:nvSpPr>
          <p:cNvPr id="12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Résultats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01" y="1413056"/>
            <a:ext cx="5082235" cy="2520000"/>
          </a:xfrm>
          <a:prstGeom prst="rect">
            <a:avLst/>
          </a:prstGeom>
        </p:spPr>
      </p:pic>
      <p:sp>
        <p:nvSpPr>
          <p:cNvPr id="10" name="Espace réservé du contenu 1"/>
          <p:cNvSpPr txBox="1">
            <a:spLocks/>
          </p:cNvSpPr>
          <p:nvPr/>
        </p:nvSpPr>
        <p:spPr>
          <a:xfrm>
            <a:off x="1065009" y="980728"/>
            <a:ext cx="9877777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 sz="24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2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q"/>
              <a:defRPr sz="1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Sources ponctuelles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grpSp>
        <p:nvGrpSpPr>
          <p:cNvPr id="16" name="Groupe 15"/>
          <p:cNvGrpSpPr/>
          <p:nvPr/>
        </p:nvGrpSpPr>
        <p:grpSpPr>
          <a:xfrm>
            <a:off x="6619215" y="1413056"/>
            <a:ext cx="5082235" cy="2520000"/>
            <a:chOff x="999867" y="4005064"/>
            <a:chExt cx="5082235" cy="2520000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867" y="4005064"/>
              <a:ext cx="5082235" cy="2520000"/>
            </a:xfrm>
            <a:prstGeom prst="rect">
              <a:avLst/>
            </a:prstGeom>
          </p:spPr>
        </p:pic>
        <p:sp>
          <p:nvSpPr>
            <p:cNvPr id="12" name="ZoneTexte 11"/>
            <p:cNvSpPr txBox="1"/>
            <p:nvPr/>
          </p:nvSpPr>
          <p:spPr>
            <a:xfrm>
              <a:off x="2362106" y="5581737"/>
              <a:ext cx="1010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/>
                <a:t>h</a:t>
              </a:r>
              <a:r>
                <a:rPr lang="fr-FR" b="1" dirty="0" err="1" smtClean="0"/>
                <a:t>s</a:t>
              </a:r>
              <a:r>
                <a:rPr lang="fr-FR" b="1" dirty="0" smtClean="0"/>
                <a:t>=0,5m</a:t>
              </a:r>
              <a:endParaRPr lang="fr-FR" b="1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986262" y="4121773"/>
            <a:ext cx="5082235" cy="2520000"/>
            <a:chOff x="6669789" y="3933056"/>
            <a:chExt cx="5082235" cy="2520000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9789" y="3933056"/>
              <a:ext cx="5082235" cy="2520000"/>
            </a:xfrm>
            <a:prstGeom prst="rect">
              <a:avLst/>
            </a:prstGeom>
          </p:spPr>
        </p:pic>
        <p:sp>
          <p:nvSpPr>
            <p:cNvPr id="13" name="ZoneTexte 12"/>
            <p:cNvSpPr txBox="1"/>
            <p:nvPr/>
          </p:nvSpPr>
          <p:spPr>
            <a:xfrm>
              <a:off x="8141614" y="5593838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/>
                <a:t>hs</a:t>
              </a:r>
              <a:r>
                <a:rPr lang="fr-FR" b="1" dirty="0"/>
                <a:t>=4m</a:t>
              </a: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2241881" y="2960422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hs</a:t>
            </a:r>
            <a:r>
              <a:rPr lang="fr-FR" b="1" dirty="0" smtClean="0"/>
              <a:t>=0,05m</a:t>
            </a:r>
            <a:endParaRPr lang="fr-FR" b="1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73" y="4121773"/>
            <a:ext cx="5077613" cy="25200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8004697" y="5766403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 smtClean="0"/>
              <a:t>hs</a:t>
            </a:r>
            <a:r>
              <a:rPr lang="fr-FR" b="1" dirty="0" smtClean="0"/>
              <a:t>=80m</a:t>
            </a:r>
            <a:endParaRPr lang="fr-FR" dirty="0"/>
          </a:p>
        </p:txBody>
      </p:sp>
      <p:sp>
        <p:nvSpPr>
          <p:cNvPr id="19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884896" y="6592267"/>
            <a:ext cx="5048920" cy="365125"/>
          </a:xfrm>
        </p:spPr>
        <p:txBody>
          <a:bodyPr/>
          <a:lstStyle/>
          <a:p>
            <a:r>
              <a:rPr lang="en-US" dirty="0" smtClean="0"/>
              <a:t>09/06/2023</a:t>
            </a:r>
            <a:endParaRPr lang="en-US" dirty="0"/>
          </a:p>
        </p:txBody>
      </p:sp>
      <p:sp>
        <p:nvSpPr>
          <p:cNvPr id="20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1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4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Résultats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01" y="1413056"/>
            <a:ext cx="5082235" cy="2520000"/>
          </a:xfrm>
          <a:prstGeom prst="rect">
            <a:avLst/>
          </a:prstGeom>
        </p:spPr>
      </p:pic>
      <p:sp>
        <p:nvSpPr>
          <p:cNvPr id="10" name="Espace réservé du contenu 1"/>
          <p:cNvSpPr txBox="1">
            <a:spLocks/>
          </p:cNvSpPr>
          <p:nvPr/>
        </p:nvSpPr>
        <p:spPr>
          <a:xfrm>
            <a:off x="1065009" y="980728"/>
            <a:ext cx="9877777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 sz="24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2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q"/>
              <a:defRPr sz="1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Sources ponctuelles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grpSp>
        <p:nvGrpSpPr>
          <p:cNvPr id="16" name="Groupe 15"/>
          <p:cNvGrpSpPr/>
          <p:nvPr/>
        </p:nvGrpSpPr>
        <p:grpSpPr>
          <a:xfrm>
            <a:off x="6619215" y="1413056"/>
            <a:ext cx="5082235" cy="2520000"/>
            <a:chOff x="999867" y="4005064"/>
            <a:chExt cx="5082235" cy="2520000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867" y="4005064"/>
              <a:ext cx="5082235" cy="2520000"/>
            </a:xfrm>
            <a:prstGeom prst="rect">
              <a:avLst/>
            </a:prstGeom>
          </p:spPr>
        </p:pic>
        <p:sp>
          <p:nvSpPr>
            <p:cNvPr id="12" name="ZoneTexte 11"/>
            <p:cNvSpPr txBox="1"/>
            <p:nvPr/>
          </p:nvSpPr>
          <p:spPr>
            <a:xfrm>
              <a:off x="2362106" y="5581737"/>
              <a:ext cx="1010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/>
                <a:t>h</a:t>
              </a:r>
              <a:r>
                <a:rPr lang="fr-FR" b="1" dirty="0" err="1" smtClean="0"/>
                <a:t>s</a:t>
              </a:r>
              <a:r>
                <a:rPr lang="fr-FR" b="1" dirty="0" smtClean="0"/>
                <a:t>=0,5m</a:t>
              </a:r>
              <a:endParaRPr lang="fr-FR" b="1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986262" y="4121773"/>
            <a:ext cx="5082235" cy="2520000"/>
            <a:chOff x="6669789" y="3933056"/>
            <a:chExt cx="5082235" cy="2520000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9789" y="3933056"/>
              <a:ext cx="5082235" cy="2520000"/>
            </a:xfrm>
            <a:prstGeom prst="rect">
              <a:avLst/>
            </a:prstGeom>
          </p:spPr>
        </p:pic>
        <p:sp>
          <p:nvSpPr>
            <p:cNvPr id="13" name="ZoneTexte 12"/>
            <p:cNvSpPr txBox="1"/>
            <p:nvPr/>
          </p:nvSpPr>
          <p:spPr>
            <a:xfrm>
              <a:off x="8141614" y="5593838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/>
                <a:t>hs</a:t>
              </a:r>
              <a:r>
                <a:rPr lang="fr-FR" b="1" dirty="0"/>
                <a:t>=4m</a:t>
              </a: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2241881" y="2960422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hs</a:t>
            </a:r>
            <a:r>
              <a:rPr lang="fr-FR" b="1" dirty="0" smtClean="0"/>
              <a:t>=0,05m</a:t>
            </a:r>
            <a:endParaRPr lang="fr-FR" b="1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73" y="4121773"/>
            <a:ext cx="5077613" cy="25200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8004697" y="5766403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 smtClean="0"/>
              <a:t>hs</a:t>
            </a:r>
            <a:r>
              <a:rPr lang="fr-FR" b="1" dirty="0" smtClean="0"/>
              <a:t>=80m</a:t>
            </a:r>
            <a:endParaRPr lang="fr-FR" dirty="0"/>
          </a:p>
        </p:txBody>
      </p:sp>
      <p:sp>
        <p:nvSpPr>
          <p:cNvPr id="19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884896" y="6592267"/>
            <a:ext cx="5048920" cy="365125"/>
          </a:xfrm>
        </p:spPr>
        <p:txBody>
          <a:bodyPr/>
          <a:lstStyle/>
          <a:p>
            <a:r>
              <a:rPr lang="en-US" dirty="0" smtClean="0"/>
              <a:t>09/06/2023</a:t>
            </a:r>
            <a:endParaRPr lang="en-US" dirty="0"/>
          </a:p>
        </p:txBody>
      </p:sp>
      <p:sp>
        <p:nvSpPr>
          <p:cNvPr id="20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1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62757" y="1379909"/>
            <a:ext cx="9877777" cy="4353347"/>
          </a:xfrm>
        </p:spPr>
        <p:txBody>
          <a:bodyPr/>
          <a:lstStyle/>
          <a:p>
            <a:r>
              <a:rPr lang="fr-FR" dirty="0" smtClean="0"/>
              <a:t>Sources ponctuelles</a:t>
            </a:r>
          </a:p>
          <a:p>
            <a:pPr lvl="1"/>
            <a:r>
              <a:rPr lang="fr-FR" dirty="0" smtClean="0"/>
              <a:t>nombre de fréquence par tiers </a:t>
            </a:r>
            <a:r>
              <a:rPr lang="fr-FR" dirty="0" err="1" smtClean="0"/>
              <a:t>oct</a:t>
            </a:r>
            <a:r>
              <a:rPr lang="fr-FR" dirty="0" smtClean="0"/>
              <a:t> en fonction d’un seuil d’incertitude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/>
              <a:t>Résultats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81" y="2708920"/>
            <a:ext cx="3600000" cy="3600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148" y="2743801"/>
            <a:ext cx="3600000" cy="360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538" y="2748385"/>
            <a:ext cx="3600000" cy="36000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860339" y="631864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h</a:t>
            </a:r>
            <a:r>
              <a:rPr lang="fr-FR" b="1" dirty="0" err="1" smtClean="0"/>
              <a:t>s</a:t>
            </a:r>
            <a:r>
              <a:rPr lang="fr-FR" b="1" dirty="0" smtClean="0"/>
              <a:t>=0,5m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847528" y="6222934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hs</a:t>
            </a:r>
            <a:r>
              <a:rPr lang="fr-FR" b="1" dirty="0" smtClean="0"/>
              <a:t>=0,05m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9785389" y="622293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hs</a:t>
            </a:r>
            <a:r>
              <a:rPr lang="fr-FR" b="1" dirty="0" smtClean="0"/>
              <a:t>=4m</a:t>
            </a:r>
            <a:endParaRPr lang="fr-FR" b="1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884896" y="6592267"/>
            <a:ext cx="5048920" cy="365125"/>
          </a:xfrm>
        </p:spPr>
        <p:txBody>
          <a:bodyPr/>
          <a:lstStyle/>
          <a:p>
            <a:r>
              <a:rPr lang="en-US" dirty="0" smtClean="0"/>
              <a:t>09/06/2023</a:t>
            </a:r>
            <a:endParaRPr lang="en-US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5321451" y="6592266"/>
            <a:ext cx="154910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4" name="Espace réservé de la date 3"/>
          <p:cNvSpPr txBox="1">
            <a:spLocks/>
          </p:cNvSpPr>
          <p:nvPr/>
        </p:nvSpPr>
        <p:spPr>
          <a:xfrm>
            <a:off x="238293" y="65922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JTAV 2023 – Aix </a:t>
            </a:r>
            <a:r>
              <a:rPr lang="en-US" dirty="0" err="1" smtClean="0"/>
              <a:t>en</a:t>
            </a:r>
            <a:r>
              <a:rPr lang="en-US" dirty="0" smtClean="0"/>
              <a:t> Provence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2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Personnalisé 3">
      <a:dk1>
        <a:sysClr val="windowText" lastClr="000000"/>
      </a:dk1>
      <a:lt1>
        <a:sysClr val="window" lastClr="FFFFFF"/>
      </a:lt1>
      <a:dk2>
        <a:srgbClr val="177296"/>
      </a:dk2>
      <a:lt2>
        <a:srgbClr val="C6E7FC"/>
      </a:lt2>
      <a:accent1>
        <a:srgbClr val="17ACE2"/>
      </a:accent1>
      <a:accent2>
        <a:srgbClr val="177296"/>
      </a:accent2>
      <a:accent3>
        <a:srgbClr val="104A4E"/>
      </a:accent3>
      <a:accent4>
        <a:srgbClr val="000000"/>
      </a:accent4>
      <a:accent5>
        <a:srgbClr val="FFFFFF"/>
      </a:accent5>
      <a:accent6>
        <a:srgbClr val="FFFFFF"/>
      </a:accent6>
      <a:hlink>
        <a:srgbClr val="104A4E"/>
      </a:hlink>
      <a:folHlink>
        <a:srgbClr val="104A4E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8294</TotalTime>
  <Words>628</Words>
  <Application>Microsoft Office PowerPoint</Application>
  <PresentationFormat>Grand écran</PresentationFormat>
  <Paragraphs>235</Paragraphs>
  <Slides>14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7" baseType="lpstr">
      <vt:lpstr>Arial</vt:lpstr>
      <vt:lpstr>Arial Unicode MS</vt:lpstr>
      <vt:lpstr>Calibri</vt:lpstr>
      <vt:lpstr>Cambria Math</vt:lpstr>
      <vt:lpstr>Candara</vt:lpstr>
      <vt:lpstr>Courier New</vt:lpstr>
      <vt:lpstr>MS Mincho</vt:lpstr>
      <vt:lpstr>Symbol</vt:lpstr>
      <vt:lpstr>Times New Roman</vt:lpstr>
      <vt:lpstr>Wingdings</vt:lpstr>
      <vt:lpstr>ヒラギノ角ゴ Pro W3</vt:lpstr>
      <vt:lpstr>Vagues</vt:lpstr>
      <vt:lpstr>Equation</vt:lpstr>
      <vt:lpstr>Propagation en milieu extérieur : Incertitudes sur l'estimation des bandes de tiers d'octave calculés à partir de calculs mono fréquentiels</vt:lpstr>
      <vt:lpstr>Introduction</vt:lpstr>
      <vt:lpstr>Problématique</vt:lpstr>
      <vt:lpstr>Introduction</vt:lpstr>
      <vt:lpstr>Méthodologie</vt:lpstr>
      <vt:lpstr>Méthodologie</vt:lpstr>
      <vt:lpstr>Résultats</vt:lpstr>
      <vt:lpstr>Résultats</vt:lpstr>
      <vt:lpstr>Résultats</vt:lpstr>
      <vt:lpstr>Résultats</vt:lpstr>
      <vt:lpstr>Résultats</vt:lpstr>
      <vt:lpstr>Résultats</vt:lpstr>
      <vt:lpstr>Conclusion</vt:lpstr>
      <vt:lpstr>Merci pour votre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Judicaël PICAUT</dc:creator>
  <cp:lastModifiedBy>M. David ECOTIÈRE</cp:lastModifiedBy>
  <cp:revision>241</cp:revision>
  <dcterms:created xsi:type="dcterms:W3CDTF">2017-02-01T11:01:03Z</dcterms:created>
  <dcterms:modified xsi:type="dcterms:W3CDTF">2023-06-08T07:18:31Z</dcterms:modified>
</cp:coreProperties>
</file>