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48" r:id="rId1"/>
    <p:sldMasterId id="2147483650" r:id="rId2"/>
  </p:sldMasterIdLst>
  <p:sldIdLst>
    <p:sldId id="256" r:id="rId3"/>
    <p:sldId id="257" r:id="rId4"/>
    <p:sldId id="258" r:id="rId5"/>
    <p:sldId id="259" r:id="rId6"/>
    <p:sldId id="260" r:id="rId7"/>
    <p:sldId id="266" r:id="rId8"/>
    <p:sldId id="278" r:id="rId9"/>
    <p:sldId id="272" r:id="rId10"/>
    <p:sldId id="270" r:id="rId11"/>
    <p:sldId id="275" r:id="rId12"/>
    <p:sldId id="273" r:id="rId13"/>
    <p:sldId id="274" r:id="rId14"/>
    <p:sldId id="276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B451"/>
    <a:srgbClr val="4FBDB0"/>
    <a:srgbClr val="96A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230451"/>
            <a:ext cx="12192000" cy="946225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rgbClr val="A4B45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542218"/>
            <a:ext cx="12192000" cy="4486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4FBDB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062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/>
          </p:nvPr>
        </p:nvSpPr>
        <p:spPr>
          <a:xfrm>
            <a:off x="333997" y="1144825"/>
            <a:ext cx="11528425" cy="49053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191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7" y="1772815"/>
            <a:ext cx="9877777" cy="4353347"/>
          </a:xfrm>
        </p:spPr>
        <p:txBody>
          <a:bodyPr/>
          <a:lstStyle>
            <a:lvl1pPr marL="274320" indent="-274320">
              <a:buClr>
                <a:schemeClr val="accent1"/>
              </a:buClr>
              <a:buFont typeface="Courier New" panose="02070309020205020404" pitchFamily="49" charset="0"/>
              <a:buChar char="o"/>
              <a:defRPr>
                <a:solidFill>
                  <a:schemeClr val="accent2"/>
                </a:solidFill>
              </a:defRPr>
            </a:lvl1pPr>
            <a:lvl2pPr marL="576263" indent="-27432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accent2"/>
                </a:solidFill>
              </a:defRPr>
            </a:lvl2pPr>
            <a:lvl3pPr marL="855663" indent="-228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 marL="1463040" indent="-228600">
              <a:buClr>
                <a:schemeClr val="accent1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Nantes </a:t>
            </a:r>
            <a:r>
              <a:rPr lang="en-US" dirty="0" err="1" smtClean="0"/>
              <a:t>Métropole</a:t>
            </a:r>
            <a:r>
              <a:rPr lang="en-US" dirty="0" smtClean="0"/>
              <a:t>, 25/09/2019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Benoit </a:t>
            </a:r>
            <a:r>
              <a:rPr lang="en-US" dirty="0" err="1" smtClean="0"/>
              <a:t>Gauvreau</a:t>
            </a:r>
            <a:r>
              <a:rPr lang="en-US" dirty="0" smtClean="0"/>
              <a:t>, </a:t>
            </a:r>
            <a:r>
              <a:rPr lang="en-US" dirty="0" err="1" smtClean="0"/>
              <a:t>Ifsttar</a:t>
            </a:r>
            <a:r>
              <a:rPr lang="en-US" dirty="0" smtClean="0"/>
              <a:t> / AME / UMRAE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83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Documents\cvt\logo_CVT\logo_CVT_2014\transparent_png_rvb\logo_cvt_rv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1" y="261008"/>
            <a:ext cx="2343387" cy="18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82" y="5506744"/>
            <a:ext cx="996719" cy="996719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>
            <a:off x="116109" y="5593064"/>
            <a:ext cx="5306938" cy="1120590"/>
            <a:chOff x="222191" y="5256757"/>
            <a:chExt cx="5306938" cy="1120590"/>
          </a:xfrm>
        </p:grpSpPr>
        <p:sp>
          <p:nvSpPr>
            <p:cNvPr id="11" name="ZoneTexte 10"/>
            <p:cNvSpPr txBox="1"/>
            <p:nvPr userDrawn="1"/>
          </p:nvSpPr>
          <p:spPr>
            <a:xfrm>
              <a:off x="1354508" y="5256757"/>
              <a:ext cx="3042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4FBDB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Journée</a:t>
              </a:r>
              <a:r>
                <a:rPr lang="fr-FR" baseline="0" dirty="0" smtClean="0">
                  <a:solidFill>
                    <a:srgbClr val="4FBDB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Challenges AllEnvi</a:t>
              </a:r>
              <a:endParaRPr lang="fr-FR" dirty="0">
                <a:solidFill>
                  <a:srgbClr val="4FBDB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222191" y="5546350"/>
              <a:ext cx="5306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dirty="0" smtClean="0">
                  <a:solidFill>
                    <a:srgbClr val="A4B45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Agriculture</a:t>
              </a:r>
              <a:r>
                <a:rPr lang="fr-FR" baseline="0" dirty="0" smtClean="0">
                  <a:solidFill>
                    <a:srgbClr val="A4B45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et nature en ville : enjeux sociétaux</a:t>
              </a:r>
            </a:p>
            <a:p>
              <a:pPr algn="ctr">
                <a:lnSpc>
                  <a:spcPct val="150000"/>
                </a:lnSpc>
              </a:pPr>
              <a:r>
                <a:rPr lang="fr-FR" sz="1400" baseline="0" dirty="0" smtClean="0">
                  <a:solidFill>
                    <a:srgbClr val="A4B45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- </a:t>
              </a:r>
              <a:r>
                <a:rPr lang="fr-FR" sz="1400" baseline="0" dirty="0" smtClean="0">
                  <a:solidFill>
                    <a:srgbClr val="A4B45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Paris, 3 </a:t>
              </a:r>
              <a:r>
                <a:rPr lang="fr-FR" sz="1400" baseline="0" dirty="0" smtClean="0">
                  <a:solidFill>
                    <a:srgbClr val="A4B45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mars 2020-</a:t>
              </a:r>
              <a:endParaRPr lang="fr-FR" sz="1400" dirty="0">
                <a:solidFill>
                  <a:srgbClr val="A4B45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272" y="5399658"/>
            <a:ext cx="587731" cy="587731"/>
          </a:xfrm>
          <a:prstGeom prst="rect">
            <a:avLst/>
          </a:prstGeom>
        </p:spPr>
      </p:pic>
      <p:pic>
        <p:nvPicPr>
          <p:cNvPr id="14" name="Image 13" descr="Logo IFSTTAR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856" y="63739"/>
            <a:ext cx="2343455" cy="111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http://www.umrae.fr/fileadmin/contributeurs/UMRAE/images/logos/UMRAE-logo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207" y="1157635"/>
            <a:ext cx="1129104" cy="90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Square guys-Shake hands : Clipart vectoriel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b="19614"/>
          <a:stretch>
            <a:fillRect/>
          </a:stretch>
        </p:blipFill>
        <p:spPr bwMode="auto">
          <a:xfrm>
            <a:off x="10293429" y="1808916"/>
            <a:ext cx="589429" cy="57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Afficher l'image d'origine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23123" r="8392" b="20999"/>
          <a:stretch>
            <a:fillRect/>
          </a:stretch>
        </p:blipFill>
        <p:spPr bwMode="auto">
          <a:xfrm>
            <a:off x="10951503" y="2136983"/>
            <a:ext cx="1076738" cy="25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252198" y="2263893"/>
            <a:ext cx="1686103" cy="460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sz="2000" u="sng" dirty="0" smtClean="0">
                <a:solidFill>
                  <a:srgbClr val="0000FF"/>
                </a:solidFill>
              </a:rPr>
              <a:t>www.umrae.fr</a:t>
            </a:r>
            <a:endParaRPr lang="fr-FR" alt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0254469" y="2634661"/>
            <a:ext cx="1809341" cy="13726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 altLang="fr-FR" sz="1600" u="sng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sz="1600" u="sng" dirty="0" smtClean="0">
                <a:solidFill>
                  <a:srgbClr val="C00000"/>
                </a:solidFill>
              </a:rPr>
              <a:t>Benoit </a:t>
            </a:r>
            <a:r>
              <a:rPr lang="fr-FR" altLang="fr-FR" sz="1600" u="sng" dirty="0" err="1" smtClean="0">
                <a:solidFill>
                  <a:srgbClr val="C00000"/>
                </a:solidFill>
              </a:rPr>
              <a:t>Gauvreau</a:t>
            </a:r>
            <a:r>
              <a:rPr lang="fr-FR" altLang="fr-FR" sz="1600" u="sng" baseline="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sz="1600" u="none" baseline="0" dirty="0" smtClean="0">
                <a:solidFill>
                  <a:srgbClr val="C00000"/>
                </a:solidFill>
              </a:rPr>
              <a:t>Nicolas Fortin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sz="1600" u="none" baseline="0" dirty="0" smtClean="0">
                <a:solidFill>
                  <a:srgbClr val="C00000"/>
                </a:solidFill>
              </a:rPr>
              <a:t>Gwenaël Guillaume</a:t>
            </a:r>
            <a:endParaRPr lang="fr-FR" altLang="fr-FR" sz="1600" u="non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9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33997" y="177119"/>
            <a:ext cx="11527565" cy="82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33998" y="1134280"/>
            <a:ext cx="11527564" cy="487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56565" y="6209580"/>
            <a:ext cx="1685619" cy="5358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200"/>
              </a:lnSpc>
            </a:pPr>
            <a:r>
              <a:rPr lang="fr-FR" sz="700" dirty="0" smtClean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Alliance nationale </a:t>
            </a:r>
            <a:br>
              <a:rPr lang="fr-FR" sz="700" dirty="0" smtClean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</a:br>
            <a:r>
              <a:rPr lang="fr-FR" sz="700" dirty="0" smtClean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 recherche </a:t>
            </a:r>
            <a:r>
              <a:rPr lang="fr-FR" sz="700" baseline="0" dirty="0" smtClean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</a:p>
          <a:p>
            <a:pPr algn="l">
              <a:lnSpc>
                <a:spcPts val="1200"/>
              </a:lnSpc>
            </a:pPr>
            <a:r>
              <a:rPr lang="fr-FR" sz="700" dirty="0" smtClean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pour</a:t>
            </a:r>
            <a:r>
              <a:rPr lang="fr-FR" sz="700" baseline="0" dirty="0" smtClean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l’Environnement</a:t>
            </a:r>
            <a:endParaRPr lang="fr-FR" sz="700" dirty="0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" name="Espace réservé du texte 9"/>
          <p:cNvSpPr txBox="1">
            <a:spLocks/>
          </p:cNvSpPr>
          <p:nvPr userDrawn="1"/>
        </p:nvSpPr>
        <p:spPr>
          <a:xfrm>
            <a:off x="2738635" y="6162841"/>
            <a:ext cx="8440980" cy="6192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1400" b="1" kern="1200" baseline="0" dirty="0" smtClean="0">
                <a:solidFill>
                  <a:srgbClr val="96AB15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Journée Challenges AllEnvi – Agriculture et nature en ville : enjeux sociétaux </a:t>
            </a:r>
            <a:r>
              <a:rPr lang="fr-FR" sz="1300" dirty="0" smtClean="0">
                <a:solidFill>
                  <a:srgbClr val="96AB15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–</a:t>
            </a:r>
            <a:r>
              <a:rPr lang="fr-FR" sz="1300" baseline="0" dirty="0" smtClean="0">
                <a:solidFill>
                  <a:srgbClr val="96AB15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r-FR" sz="1300" baseline="0" dirty="0" smtClean="0">
                <a:solidFill>
                  <a:srgbClr val="96AB15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Paris, 3 </a:t>
            </a:r>
            <a:r>
              <a:rPr lang="fr-FR" sz="1300" baseline="0" dirty="0" smtClean="0">
                <a:solidFill>
                  <a:srgbClr val="96AB15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mars 2020	</a:t>
            </a:r>
            <a:endParaRPr lang="fr-FR" sz="1300" dirty="0" smtClean="0">
              <a:solidFill>
                <a:srgbClr val="96AB15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0" y="6138825"/>
            <a:ext cx="12192000" cy="0"/>
          </a:xfrm>
          <a:prstGeom prst="line">
            <a:avLst/>
          </a:prstGeom>
          <a:ln w="28575">
            <a:solidFill>
              <a:srgbClr val="4FBDB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8" y="6170556"/>
            <a:ext cx="858772" cy="65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4B451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au.archi.fr/contrat-de-recherche/vegdud" TargetMode="External"/><Relationship Id="rId7" Type="http://schemas.openxmlformats.org/officeDocument/2006/relationships/image" Target="../media/image78.png"/><Relationship Id="rId2" Type="http://schemas.openxmlformats.org/officeDocument/2006/relationships/hyperlink" Target="https://www.plante-et-cite.fr/projet/fiche/39/vegdud_role_du_vegetal_dans_le_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mrae.fr/" TargetMode="External"/><Relationship Id="rId5" Type="http://schemas.openxmlformats.org/officeDocument/2006/relationships/hyperlink" Target="https://irstv.ec-nantes.fr/environnement-sonore-urbain" TargetMode="External"/><Relationship Id="rId4" Type="http://schemas.openxmlformats.org/officeDocument/2006/relationships/hyperlink" Target="https://www.nature4cities.e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35.jpeg"/><Relationship Id="rId3" Type="http://schemas.openxmlformats.org/officeDocument/2006/relationships/image" Target="../media/image12.png"/><Relationship Id="rId21" Type="http://schemas.openxmlformats.org/officeDocument/2006/relationships/image" Target="../media/image30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4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jpe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23" Type="http://schemas.openxmlformats.org/officeDocument/2006/relationships/image" Target="../media/image32.jpe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hyperlink" Target="http://noise-planet.org/fr/noisemodelling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hyperlink" Target="http://orbisgis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noise-planet.org/fr/noisemodelling.html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06467" y="1296530"/>
            <a:ext cx="7670046" cy="2862782"/>
          </a:xfrm>
        </p:spPr>
        <p:txBody>
          <a:bodyPr/>
          <a:lstStyle/>
          <a:p>
            <a:r>
              <a:rPr lang="fr-FR" dirty="0" smtClean="0"/>
              <a:t>Effets de la végétalisation de la ville sur l’environnement sonore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128" y="4060832"/>
            <a:ext cx="12041872" cy="448669"/>
          </a:xfrm>
        </p:spPr>
        <p:txBody>
          <a:bodyPr/>
          <a:lstStyle/>
          <a:p>
            <a:r>
              <a:rPr lang="fr-FR" dirty="0" smtClean="0"/>
              <a:t>Retours d’expériences et principaux résultats des projets de recherche</a:t>
            </a:r>
          </a:p>
          <a:p>
            <a:r>
              <a:rPr lang="fr-FR" dirty="0" err="1" smtClean="0"/>
              <a:t>VegDUD</a:t>
            </a:r>
            <a:r>
              <a:rPr lang="fr-FR" dirty="0" smtClean="0"/>
              <a:t> (ANR, 2010-2014) et Nature4Cities (EU H2020, 2017-2020)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81" y="4407484"/>
            <a:ext cx="2057418" cy="950984"/>
          </a:xfrm>
          <a:prstGeom prst="rect">
            <a:avLst/>
          </a:prstGeom>
        </p:spPr>
      </p:pic>
      <p:pic>
        <p:nvPicPr>
          <p:cNvPr id="6" name="Picture 6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7421" y="3848029"/>
            <a:ext cx="529179" cy="185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8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:\gauvreau\Desktop\N4C - Rapport NM - sept 2019\figs nico\courtyard_gain\legend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3" t="14287" r="26013" b="47696"/>
          <a:stretch/>
        </p:blipFill>
        <p:spPr bwMode="auto">
          <a:xfrm>
            <a:off x="7229903" y="1908761"/>
            <a:ext cx="904163" cy="15168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0078" t="25724" r="50976" b="5797"/>
          <a:stretch/>
        </p:blipFill>
        <p:spPr>
          <a:xfrm>
            <a:off x="3559" y="816798"/>
            <a:ext cx="7379880" cy="53175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61663" y="930979"/>
            <a:ext cx="5148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Results </a:t>
            </a:r>
            <a:r>
              <a:rPr lang="en-GB" sz="1400" i="1" dirty="0">
                <a:latin typeface="Arial" panose="020B0604020202020204" pitchFamily="34" charset="0"/>
                <a:ea typeface="Calibri" panose="020F0502020204030204" pitchFamily="34" charset="0"/>
              </a:rPr>
              <a:t>of </a:t>
            </a:r>
            <a:r>
              <a:rPr lang="en-GB" sz="1400" i="1" dirty="0" err="1">
                <a:latin typeface="Arial" panose="020B0604020202020204" pitchFamily="34" charset="0"/>
                <a:ea typeface="Calibri" panose="020F0502020204030204" pitchFamily="34" charset="0"/>
              </a:rPr>
              <a:t>NoiseModelling</a:t>
            </a:r>
            <a:r>
              <a:rPr lang="en-GB" sz="1400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calculations (</a:t>
            </a:r>
            <a:r>
              <a:rPr lang="en-GB" sz="1400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iso</a:t>
            </a:r>
            <a:r>
              <a:rPr lang="en-GB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-contour) </a:t>
            </a:r>
            <a:r>
              <a:rPr lang="en-GB" sz="1400" i="1" dirty="0">
                <a:latin typeface="Arial" panose="020B0604020202020204" pitchFamily="34" charset="0"/>
                <a:ea typeface="Calibri" panose="020F0502020204030204" pitchFamily="34" charset="0"/>
              </a:rPr>
              <a:t>for different NBS scenarios in terms of KPI gain maps of global </a:t>
            </a:r>
            <a:r>
              <a:rPr lang="en-GB" sz="1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n-GB" sz="1400" b="1" i="1" baseline="-25000" dirty="0" err="1">
                <a:latin typeface="Arial" panose="020B0604020202020204" pitchFamily="34" charset="0"/>
                <a:ea typeface="Calibri" panose="020F0502020204030204" pitchFamily="34" charset="0"/>
              </a:rPr>
              <a:t>den</a:t>
            </a:r>
            <a:r>
              <a:rPr lang="en-GB" sz="1400" b="1" i="1" dirty="0">
                <a:latin typeface="Arial" panose="020B0604020202020204" pitchFamily="34" charset="0"/>
                <a:ea typeface="Calibri" panose="020F0502020204030204" pitchFamily="34" charset="0"/>
              </a:rPr>
              <a:t> expressed in dB(A)</a:t>
            </a:r>
            <a:r>
              <a:rPr lang="en-GB" sz="1400" i="1" dirty="0">
                <a:latin typeface="Arial" panose="020B0604020202020204" pitchFamily="34" charset="0"/>
                <a:ea typeface="Calibri" panose="020F0502020204030204" pitchFamily="34" charset="0"/>
              </a:rPr>
              <a:t> relative to the existing (initial) configuration, 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</a:rPr>
              <a:t>i.e.</a:t>
            </a:r>
            <a:r>
              <a:rPr lang="en-GB" sz="1400" i="1" dirty="0">
                <a:latin typeface="Arial" panose="020B0604020202020204" pitchFamily="34" charset="0"/>
                <a:ea typeface="Calibri" panose="020F0502020204030204" pitchFamily="34" charset="0"/>
              </a:rPr>
              <a:t> mixed ground and reflective façades</a:t>
            </a:r>
            <a:endParaRPr lang="fr-FR" sz="14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82" y="0"/>
            <a:ext cx="2057418" cy="950984"/>
          </a:xfrm>
          <a:prstGeom prst="rect">
            <a:avLst/>
          </a:prstGeom>
        </p:spPr>
      </p:pic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333997" y="177119"/>
            <a:ext cx="11527565" cy="822740"/>
          </a:xfrm>
        </p:spPr>
        <p:txBody>
          <a:bodyPr/>
          <a:lstStyle/>
          <a:p>
            <a:r>
              <a:rPr lang="fr-FR" dirty="0" smtClean="0"/>
              <a:t>Exemples de résultats </a:t>
            </a:r>
            <a:r>
              <a:rPr lang="fr-FR" i="1" dirty="0" smtClean="0"/>
              <a:t>(2)</a:t>
            </a:r>
            <a:endParaRPr lang="fr-FR" i="1" dirty="0"/>
          </a:p>
        </p:txBody>
      </p:sp>
      <p:pic>
        <p:nvPicPr>
          <p:cNvPr id="21" name="Image 44" descr="global_g0_fac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415" y="1930838"/>
            <a:ext cx="3818334" cy="383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755436" y="298883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 très absorbant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99452" y="422226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 absorbant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899452" y="551840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 réfléchissant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178756" y="221669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Façades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très abs.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605844" y="2206039"/>
            <a:ext cx="196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Façades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abs.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919980" y="220603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Façades min.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008" y="1219941"/>
            <a:ext cx="117161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600" b="0" i="1" u="none" strike="noStrike" cap="none" normalizeH="0" baseline="0" dirty="0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Results of </a:t>
            </a:r>
            <a:r>
              <a:rPr kumimoji="0" lang="en-GB" altLang="fr-FR" sz="1600" b="0" i="1" u="none" strike="noStrike" cap="none" normalizeH="0" baseline="0" dirty="0" err="1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NoiseModelling</a:t>
            </a:r>
            <a:r>
              <a:rPr kumimoji="0" lang="en-GB" altLang="fr-FR" sz="1600" b="0" i="1" u="none" strike="noStrike" cap="none" normalizeH="0" baseline="0" dirty="0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calculations for different NBS scenarios in terms of KPI histograms of global </a:t>
            </a:r>
            <a:r>
              <a:rPr kumimoji="0" lang="en-GB" altLang="fr-FR" sz="1600" b="1" i="1" u="none" strike="noStrike" cap="none" normalizeH="0" baseline="0" dirty="0" err="1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kumimoji="0" lang="en-GB" altLang="fr-FR" sz="1600" b="1" i="1" u="none" strike="noStrike" cap="none" normalizeH="0" baseline="-30000" dirty="0" err="1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</a:t>
            </a:r>
            <a:r>
              <a:rPr kumimoji="0" lang="en-GB" altLang="fr-FR" sz="1600" b="1" i="1" u="none" strike="noStrike" cap="none" normalizeH="0" baseline="0" dirty="0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expressed in dB(A)</a:t>
            </a:r>
            <a:r>
              <a:rPr kumimoji="0" lang="en-GB" altLang="fr-FR" sz="1600" b="0" i="1" u="none" strike="noStrike" cap="none" normalizeH="0" baseline="0" dirty="0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receivers located at each nodes into the fence/courtyard (1.6m high above the ground) relative to the existing (initial) configuration, </a:t>
            </a:r>
            <a:r>
              <a:rPr kumimoji="0" lang="en-GB" altLang="fr-FR" sz="1600" b="0" i="0" u="none" strike="noStrike" cap="none" normalizeH="0" baseline="0" dirty="0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i.e.</a:t>
            </a:r>
            <a:r>
              <a:rPr kumimoji="0" lang="en-GB" altLang="fr-FR" sz="1600" b="0" i="1" u="none" strike="noStrike" cap="none" normalizeH="0" baseline="0" dirty="0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mixed ground and reflective façades – </a:t>
            </a:r>
            <a:r>
              <a:rPr kumimoji="0" lang="en-GB" altLang="fr-FR" sz="1600" b="1" i="1" u="none" strike="noStrike" cap="none" normalizeH="0" baseline="0" dirty="0" smtClean="0" bmk="_Toc245612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Histograms of gains for the 9 configurations</a:t>
            </a:r>
            <a:endParaRPr kumimoji="0" lang="en-GB" alt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44" y="268957"/>
            <a:ext cx="2057418" cy="950984"/>
          </a:xfrm>
          <a:prstGeom prst="rect">
            <a:avLst/>
          </a:prstGeom>
        </p:spPr>
      </p:pic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333997" y="177119"/>
            <a:ext cx="11527565" cy="822740"/>
          </a:xfrm>
        </p:spPr>
        <p:txBody>
          <a:bodyPr/>
          <a:lstStyle/>
          <a:p>
            <a:r>
              <a:rPr lang="fr-FR" dirty="0" smtClean="0"/>
              <a:t>Exemples de résultats </a:t>
            </a:r>
            <a:r>
              <a:rPr lang="fr-FR" i="1" dirty="0" smtClean="0"/>
              <a:t>(3)</a:t>
            </a:r>
            <a:endParaRPr lang="fr-FR" i="1" dirty="0"/>
          </a:p>
        </p:txBody>
      </p:sp>
      <p:pic>
        <p:nvPicPr>
          <p:cNvPr id="23" name="Image 22" descr="D:\gauvreau\Desktop\N4C - Rapport NM - sept 2019\figs nico\illustration.n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" y="2252087"/>
            <a:ext cx="2961342" cy="36167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Image 19" descr="C:\Users\gauvreau\Desktop\N4C - Rapport NM - sept 2019\figs nico\n4c_data\results\courtyard_gain\histo_global_courtyard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77" y="2575371"/>
            <a:ext cx="7121648" cy="3784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38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9"/>
          <a:stretch/>
        </p:blipFill>
        <p:spPr>
          <a:xfrm>
            <a:off x="10134582" y="5313408"/>
            <a:ext cx="2057418" cy="787140"/>
          </a:xfrm>
          <a:prstGeom prst="rect">
            <a:avLst/>
          </a:prstGeom>
        </p:spPr>
      </p:pic>
      <p:pic>
        <p:nvPicPr>
          <p:cNvPr id="4" name="Image 3" descr="D:\gauvreau\Desktop\N4C - Rapport NM - sept 2019\figs nico\illustratio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54" y="1327812"/>
            <a:ext cx="3440430" cy="401478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Image 4" descr="D:\gauvreau\Desktop\N4C - Rapport NM - sept 2019\figs nico\gain_g1_facade100.pn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3"/>
          <a:stretch/>
        </p:blipFill>
        <p:spPr bwMode="auto">
          <a:xfrm>
            <a:off x="5003622" y="1312269"/>
            <a:ext cx="5742463" cy="40147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33997" y="177119"/>
            <a:ext cx="11527565" cy="822740"/>
          </a:xfrm>
        </p:spPr>
        <p:txBody>
          <a:bodyPr/>
          <a:lstStyle/>
          <a:p>
            <a:r>
              <a:rPr lang="fr-FR" dirty="0" smtClean="0"/>
              <a:t>Exemples de résultats </a:t>
            </a:r>
            <a:r>
              <a:rPr lang="fr-FR" i="1" dirty="0" smtClean="0"/>
              <a:t>(4)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2839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3394" y="1172500"/>
            <a:ext cx="2351442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600" b="0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Results of </a:t>
            </a:r>
            <a:r>
              <a:rPr kumimoji="0" lang="en-GB" altLang="fr-FR" sz="1600" b="0" i="1" u="none" strike="noStrike" cap="none" normalizeH="0" baseline="0" dirty="0" err="1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NoiseModelling</a:t>
            </a:r>
            <a:r>
              <a:rPr kumimoji="0" lang="en-GB" altLang="fr-FR" sz="1600" b="0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calculations for different NBS scenarios in terms of KPI histograms of global </a:t>
            </a:r>
            <a:r>
              <a:rPr kumimoji="0" lang="en-GB" altLang="fr-FR" sz="1600" b="1" i="1" u="none" strike="noStrike" cap="none" normalizeH="0" baseline="0" dirty="0" err="1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kumimoji="0" lang="en-GB" altLang="fr-FR" sz="1600" b="1" i="1" u="none" strike="noStrike" cap="none" normalizeH="0" baseline="-30000" dirty="0" err="1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</a:t>
            </a:r>
            <a:r>
              <a:rPr kumimoji="0" lang="en-GB" altLang="fr-FR" sz="1600" b="1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expressed in dB(A) </a:t>
            </a:r>
            <a:r>
              <a:rPr kumimoji="0" lang="en-GB" altLang="fr-FR" sz="1600" b="0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receivers located on the front of buildings (2m from façades and </a:t>
            </a:r>
            <a:r>
              <a:rPr kumimoji="0" lang="en-GB" altLang="fr-FR" sz="1600" b="0" i="1" u="none" strike="noStrike" cap="none" normalizeH="0" baseline="0" dirty="0" smtClean="0" bmk="_Toc24561255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1.6m, 4.4m, 7.2m, 10m and 12.8m</a:t>
            </a:r>
            <a:r>
              <a:rPr kumimoji="0" lang="en-GB" altLang="fr-FR" sz="1600" b="0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high above the ground</a:t>
            </a:r>
            <a:r>
              <a:rPr kumimoji="0" lang="en-GB" altLang="fr-FR" sz="1600" b="0" i="1" u="none" strike="noStrike" cap="none" normalizeH="0" baseline="0" dirty="0" smtClean="0" bmk="_Toc24561255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GB" altLang="fr-FR" sz="1600" b="0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relative to the existing (initial) configuration, </a:t>
            </a:r>
            <a:r>
              <a:rPr kumimoji="0" lang="en-GB" altLang="fr-FR" sz="1600" b="0" i="0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i.e.</a:t>
            </a:r>
            <a:r>
              <a:rPr kumimoji="0" lang="en-GB" altLang="fr-FR" sz="1600" b="0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mixed ground and reflective façades – </a:t>
            </a:r>
            <a:r>
              <a:rPr kumimoji="0" lang="en-GB" altLang="fr-FR" sz="1600" b="1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Histograms of</a:t>
            </a:r>
            <a:r>
              <a:rPr kumimoji="0" lang="en-GB" altLang="fr-FR" sz="1600" b="1" i="1" u="none" strike="noStrike" cap="none" normalizeH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fr-FR" sz="1600" b="1" i="1" u="none" strike="noStrike" cap="none" normalizeH="0" baseline="0" dirty="0" smtClean="0" bmk="_Toc2456125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gains for the 9 configurations</a:t>
            </a:r>
            <a:endParaRPr kumimoji="0" lang="en-GB" alt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12" y="0"/>
            <a:ext cx="2057418" cy="9509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33997" y="177119"/>
            <a:ext cx="11527565" cy="822740"/>
          </a:xfrm>
        </p:spPr>
        <p:txBody>
          <a:bodyPr/>
          <a:lstStyle/>
          <a:p>
            <a:r>
              <a:rPr lang="fr-FR" dirty="0" smtClean="0"/>
              <a:t>Exemples de résultats </a:t>
            </a:r>
            <a:r>
              <a:rPr lang="fr-FR" i="1" dirty="0" smtClean="0"/>
              <a:t>(5)</a:t>
            </a:r>
            <a:endParaRPr lang="fr-FR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550723" y="211537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 très absorbant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694739" y="36490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 absorbant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694739" y="51089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 réfléchissant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096866" y="123405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Façades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très abs.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19490" y="1223399"/>
            <a:ext cx="196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Façades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abs.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988218" y="122339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Façades min.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 descr="C:\Users\gauvreau\Desktop\N4C - Rapport NM - sept 2019\figs nico\n4c_data\results\facade_gain\histo_global_facad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63" y="1592731"/>
            <a:ext cx="7460567" cy="4521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79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en savoir plus…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33997" y="1207949"/>
            <a:ext cx="11858003" cy="4905375"/>
          </a:xfrm>
        </p:spPr>
        <p:txBody>
          <a:bodyPr>
            <a:noAutofit/>
          </a:bodyPr>
          <a:lstStyle/>
          <a:p>
            <a:r>
              <a:rPr lang="fr-FR" sz="1800" dirty="0" smtClean="0"/>
              <a:t>&gt; </a:t>
            </a:r>
            <a:r>
              <a:rPr lang="fr-FR" sz="1800" dirty="0"/>
              <a:t>projet de recherche « </a:t>
            </a:r>
            <a:r>
              <a:rPr lang="fr-FR" sz="1800" b="1" dirty="0" err="1"/>
              <a:t>VegDUD</a:t>
            </a:r>
            <a:r>
              <a:rPr lang="fr-FR" sz="1800" dirty="0"/>
              <a:t> » (ANR, 2010-2014) : </a:t>
            </a:r>
          </a:p>
          <a:p>
            <a:r>
              <a:rPr lang="fr-FR" sz="1800" u="sng" dirty="0">
                <a:hlinkClick r:id="rId2"/>
              </a:rPr>
              <a:t>https://www.plante-et-cite.fr/projet/fiche/39/vegdud_role_du_vegetal_dans_le_de</a:t>
            </a:r>
            <a:r>
              <a:rPr lang="fr-FR" sz="1800" dirty="0"/>
              <a:t> </a:t>
            </a:r>
          </a:p>
          <a:p>
            <a:r>
              <a:rPr lang="fr-FR" sz="1800" u="sng" dirty="0">
                <a:hlinkClick r:id="rId3"/>
              </a:rPr>
              <a:t>https://aau.archi.fr/contrat-de-recherche/vegdud</a:t>
            </a:r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&gt; </a:t>
            </a:r>
            <a:r>
              <a:rPr lang="fr-FR" sz="1800" dirty="0"/>
              <a:t>projet de recherche « </a:t>
            </a:r>
            <a:r>
              <a:rPr lang="fr-FR" sz="1800" b="1" dirty="0"/>
              <a:t>Nature4Cities</a:t>
            </a:r>
            <a:r>
              <a:rPr lang="fr-FR" sz="1800" dirty="0"/>
              <a:t> » (EU H2020, </a:t>
            </a:r>
            <a:r>
              <a:rPr lang="fr-FR" sz="1800" dirty="0" smtClean="0"/>
              <a:t>2017-2020</a:t>
            </a:r>
            <a:r>
              <a:rPr lang="fr-FR" sz="1800" dirty="0"/>
              <a:t>)</a:t>
            </a:r>
            <a:r>
              <a:rPr lang="fr-FR" sz="1800" dirty="0" smtClean="0"/>
              <a:t> </a:t>
            </a:r>
            <a:r>
              <a:rPr lang="fr-FR" sz="1800" dirty="0"/>
              <a:t>: </a:t>
            </a:r>
            <a:r>
              <a:rPr lang="fr-FR" sz="1800" u="sng" dirty="0">
                <a:hlinkClick r:id="rId4"/>
              </a:rPr>
              <a:t>https://www.nature4cities.eu</a:t>
            </a:r>
            <a:r>
              <a:rPr lang="fr-FR" sz="1800" dirty="0"/>
              <a:t> </a:t>
            </a:r>
          </a:p>
          <a:p>
            <a:endParaRPr lang="fr-FR" sz="1800" dirty="0"/>
          </a:p>
          <a:p>
            <a:r>
              <a:rPr lang="fr-FR" sz="1800" dirty="0" smtClean="0"/>
              <a:t>&gt; Institut </a:t>
            </a:r>
            <a:r>
              <a:rPr lang="fr-FR" sz="1800" dirty="0"/>
              <a:t>de Recherche en Sciences et Techniques de la Ville (</a:t>
            </a:r>
            <a:r>
              <a:rPr lang="fr-FR" sz="1800" b="1" dirty="0"/>
              <a:t>IRSTV</a:t>
            </a:r>
            <a:r>
              <a:rPr lang="fr-FR" sz="1800" dirty="0"/>
              <a:t>, FR CNRS 2488), Axe </a:t>
            </a:r>
            <a:r>
              <a:rPr lang="fr-FR" sz="1800" dirty="0" smtClean="0"/>
              <a:t>Environnement </a:t>
            </a:r>
            <a:r>
              <a:rPr lang="fr-FR" sz="1800" dirty="0"/>
              <a:t>Sonore Urbain (</a:t>
            </a:r>
            <a:r>
              <a:rPr lang="fr-FR" sz="1800" b="1" dirty="0"/>
              <a:t>ESU</a:t>
            </a:r>
            <a:r>
              <a:rPr lang="fr-FR" sz="1800" dirty="0"/>
              <a:t>) : </a:t>
            </a:r>
            <a:r>
              <a:rPr lang="fr-FR" sz="1800" u="sng" dirty="0">
                <a:hlinkClick r:id="rId5"/>
              </a:rPr>
              <a:t>https://irstv.ec-nantes.fr/environnement-sonore-urbain</a:t>
            </a:r>
            <a:r>
              <a:rPr lang="fr-FR" sz="1800" dirty="0"/>
              <a:t> </a:t>
            </a:r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&gt; Unité Mixte de Recherche en Acoustique Environnementale </a:t>
            </a:r>
            <a:r>
              <a:rPr lang="fr-FR" sz="1800" dirty="0"/>
              <a:t>: </a:t>
            </a:r>
            <a:r>
              <a:rPr lang="fr-FR" sz="1800" dirty="0">
                <a:hlinkClick r:id="rId6"/>
              </a:rPr>
              <a:t>https://</a:t>
            </a:r>
            <a:r>
              <a:rPr lang="fr-FR" sz="1800" dirty="0" smtClean="0">
                <a:hlinkClick r:id="rId6"/>
              </a:rPr>
              <a:t>www.umrae.fr</a:t>
            </a:r>
            <a:r>
              <a:rPr lang="fr-FR" sz="1800" dirty="0" smtClean="0"/>
              <a:t> </a:t>
            </a:r>
            <a:endParaRPr lang="fr-FR" sz="1800" dirty="0"/>
          </a:p>
          <a:p>
            <a:endParaRPr lang="fr-FR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t="15320" r="32158" b="8141"/>
          <a:stretch/>
        </p:blipFill>
        <p:spPr bwMode="auto">
          <a:xfrm>
            <a:off x="9993658" y="168271"/>
            <a:ext cx="1682409" cy="1968694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1107" y="2261482"/>
            <a:ext cx="105978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SzPts val="1100"/>
              <a:tabLst>
                <a:tab pos="540385" algn="l"/>
              </a:tabLst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Gauvreau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Guillaume, Ph.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L'hermite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(2012), "Rôle du végétal dans le développement urbain durable : une approche par les enjeux liés à la climatologie, l’hydrologie, la maîtrise de l’énergie et les ambiances", Echo Bruit n°136, July 2012, pp 46-53</a:t>
            </a:r>
            <a:endParaRPr lang="fr-FR" sz="16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SzPts val="1100"/>
              <a:tabLst>
                <a:tab pos="540385" algn="l"/>
              </a:tabLst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G. Guillaume, B.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Gauvreau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Ph.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L'hermite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(2014), "Estimation expérimentale des propriétés acoustiques de surfaces végétalisées : influences de la variabilité spatiale et de la configuration de mesure", Acoustique &amp; Techniques n° 76, pp. 22-26</a:t>
            </a:r>
            <a:endParaRPr lang="fr-FR" sz="16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maison ver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2432" r="18358" b="5203"/>
          <a:stretch/>
        </p:blipFill>
        <p:spPr bwMode="auto">
          <a:xfrm>
            <a:off x="7268711" y="4785254"/>
            <a:ext cx="1245587" cy="112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1640582" y="1363745"/>
            <a:ext cx="9088437" cy="3074988"/>
            <a:chOff x="20638" y="1844899"/>
            <a:chExt cx="9087867" cy="3074267"/>
          </a:xfrm>
        </p:grpSpPr>
        <p:sp>
          <p:nvSpPr>
            <p:cNvPr id="4" name="Line 38"/>
            <p:cNvSpPr>
              <a:spLocks noChangeShapeType="1"/>
            </p:cNvSpPr>
            <p:nvPr/>
          </p:nvSpPr>
          <p:spPr bwMode="auto">
            <a:xfrm>
              <a:off x="6906736" y="2175099"/>
              <a:ext cx="0" cy="2744067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1817787" y="1849661"/>
              <a:ext cx="5012083" cy="338554"/>
            </a:xfrm>
            <a:prstGeom prst="rect">
              <a:avLst/>
            </a:prstGeom>
            <a:no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914400" eaLnBrk="1" hangingPunct="1">
                <a:defRPr/>
              </a:pPr>
              <a:r>
                <a:rPr lang="en-GB" altLang="fr-FR" sz="1600" u="sng" dirty="0">
                  <a:solidFill>
                    <a:schemeClr val="bg1">
                      <a:lumMod val="50000"/>
                    </a:schemeClr>
                  </a:solidFill>
                </a:rPr>
                <a:t>propagation</a:t>
              </a:r>
            </a:p>
          </p:txBody>
        </p:sp>
        <p:sp>
          <p:nvSpPr>
            <p:cNvPr id="6" name="Text Box 59"/>
            <p:cNvSpPr txBox="1">
              <a:spLocks noChangeArrowheads="1"/>
            </p:cNvSpPr>
            <p:nvPr/>
          </p:nvSpPr>
          <p:spPr bwMode="auto">
            <a:xfrm>
              <a:off x="6906735" y="1849661"/>
              <a:ext cx="1049641" cy="338554"/>
            </a:xfrm>
            <a:prstGeom prst="rect">
              <a:avLst/>
            </a:prstGeom>
            <a:no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914400" eaLnBrk="1" hangingPunct="1">
                <a:defRPr/>
              </a:pPr>
              <a:r>
                <a:rPr lang="fr-FR" altLang="fr-FR" sz="1600" dirty="0">
                  <a:solidFill>
                    <a:schemeClr val="bg1">
                      <a:lumMod val="50000"/>
                    </a:schemeClr>
                  </a:solidFill>
                </a:rPr>
                <a:t>réception</a:t>
              </a:r>
            </a:p>
          </p:txBody>
        </p:sp>
        <p:sp>
          <p:nvSpPr>
            <p:cNvPr id="7" name="Line 60"/>
            <p:cNvSpPr>
              <a:spLocks noChangeShapeType="1"/>
            </p:cNvSpPr>
            <p:nvPr/>
          </p:nvSpPr>
          <p:spPr bwMode="auto">
            <a:xfrm>
              <a:off x="8004001" y="2175099"/>
              <a:ext cx="0" cy="2744067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Text Box 61"/>
            <p:cNvSpPr txBox="1">
              <a:spLocks noChangeArrowheads="1"/>
            </p:cNvSpPr>
            <p:nvPr/>
          </p:nvSpPr>
          <p:spPr bwMode="auto">
            <a:xfrm>
              <a:off x="7991475" y="1849661"/>
              <a:ext cx="1117030" cy="338554"/>
            </a:xfrm>
            <a:prstGeom prst="rect">
              <a:avLst/>
            </a:prstGeom>
            <a:no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914400" eaLnBrk="1" hangingPunct="1">
                <a:defRPr/>
              </a:pPr>
              <a:r>
                <a:rPr lang="en-GB" altLang="fr-FR" sz="1600" dirty="0">
                  <a:solidFill>
                    <a:schemeClr val="bg1">
                      <a:lumMod val="50000"/>
                    </a:schemeClr>
                  </a:solidFill>
                </a:rPr>
                <a:t>perception</a:t>
              </a:r>
            </a:p>
          </p:txBody>
        </p:sp>
        <p:sp>
          <p:nvSpPr>
            <p:cNvPr id="9" name="Text Box 88"/>
            <p:cNvSpPr txBox="1">
              <a:spLocks noChangeArrowheads="1"/>
            </p:cNvSpPr>
            <p:nvPr/>
          </p:nvSpPr>
          <p:spPr bwMode="auto">
            <a:xfrm>
              <a:off x="20638" y="1844899"/>
              <a:ext cx="1671637" cy="338554"/>
            </a:xfrm>
            <a:prstGeom prst="rect">
              <a:avLst/>
            </a:prstGeom>
            <a:no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914400" eaLnBrk="1" hangingPunct="1">
                <a:defRPr/>
              </a:pPr>
              <a:r>
                <a:rPr lang="en-GB" altLang="fr-FR" sz="1600" dirty="0" err="1">
                  <a:solidFill>
                    <a:schemeClr val="bg1">
                      <a:lumMod val="50000"/>
                    </a:schemeClr>
                  </a:solidFill>
                </a:rPr>
                <a:t>émission</a:t>
              </a:r>
              <a:endParaRPr lang="en-GB" altLang="fr-FR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Line 89"/>
            <p:cNvSpPr>
              <a:spLocks noChangeShapeType="1"/>
            </p:cNvSpPr>
            <p:nvPr/>
          </p:nvSpPr>
          <p:spPr bwMode="auto">
            <a:xfrm>
              <a:off x="1747838" y="2149947"/>
              <a:ext cx="0" cy="271899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Picture 2" descr="C:\Users\user\Desktop\hdr_2015_prez\sources jpg\scoot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6378" t="2602" r="1790" b="14036"/>
          <a:stretch/>
        </p:blipFill>
        <p:spPr bwMode="auto">
          <a:xfrm>
            <a:off x="2073733" y="2732046"/>
            <a:ext cx="517811" cy="537197"/>
          </a:xfrm>
          <a:prstGeom prst="rect">
            <a:avLst/>
          </a:prstGeom>
          <a:noFill/>
          <a:extLst/>
        </p:spPr>
      </p:pic>
      <p:pic>
        <p:nvPicPr>
          <p:cNvPr id="12" name="Picture 4" descr="C:\Users\user\Desktop\hdr_2015_prez\sources jpg\arbre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94" y="3390983"/>
            <a:ext cx="554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éléphant asiatique"/>
          <p:cNvPicPr>
            <a:picLocks noChangeAspect="1" noChangeArrowheads="1"/>
          </p:cNvPicPr>
          <p:nvPr/>
        </p:nvPicPr>
        <p:blipFill>
          <a:blip r:embed="rId5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4993" r="5063" b="5412"/>
          <a:stretch>
            <a:fillRect/>
          </a:stretch>
        </p:blipFill>
        <p:spPr bwMode="auto">
          <a:xfrm>
            <a:off x="1678682" y="3714833"/>
            <a:ext cx="552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01"/>
          <p:cNvSpPr>
            <a:spLocks noChangeShapeType="1"/>
          </p:cNvSpPr>
          <p:nvPr/>
        </p:nvSpPr>
        <p:spPr bwMode="auto">
          <a:xfrm>
            <a:off x="6919019" y="3595770"/>
            <a:ext cx="0" cy="287338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4" descr="C:\Users\user\Documents\Ben\div ge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1" t="31055" r="12041" b="37891"/>
          <a:stretch>
            <a:fillRect/>
          </a:stretch>
        </p:blipFill>
        <p:spPr bwMode="auto">
          <a:xfrm>
            <a:off x="3439219" y="3270333"/>
            <a:ext cx="87312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5358507" y="3510045"/>
            <a:ext cx="546100" cy="714375"/>
            <a:chOff x="2362" y="2958"/>
            <a:chExt cx="344" cy="450"/>
          </a:xfrm>
        </p:grpSpPr>
        <p:sp>
          <p:nvSpPr>
            <p:cNvPr id="17" name="Freeform 4"/>
            <p:cNvSpPr>
              <a:spLocks/>
            </p:cNvSpPr>
            <p:nvPr/>
          </p:nvSpPr>
          <p:spPr bwMode="auto">
            <a:xfrm>
              <a:off x="2362" y="3120"/>
              <a:ext cx="56" cy="288"/>
            </a:xfrm>
            <a:custGeom>
              <a:avLst/>
              <a:gdLst>
                <a:gd name="T0" fmla="*/ 56 w 56"/>
                <a:gd name="T1" fmla="*/ 288 h 288"/>
                <a:gd name="T2" fmla="*/ 8 w 56"/>
                <a:gd name="T3" fmla="*/ 240 h 288"/>
                <a:gd name="T4" fmla="*/ 56 w 56"/>
                <a:gd name="T5" fmla="*/ 144 h 288"/>
                <a:gd name="T6" fmla="*/ 8 w 56"/>
                <a:gd name="T7" fmla="*/ 96 h 288"/>
                <a:gd name="T8" fmla="*/ 8 w 56"/>
                <a:gd name="T9" fmla="*/ 48 h 288"/>
                <a:gd name="T10" fmla="*/ 8 w 56"/>
                <a:gd name="T11" fmla="*/ 0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288"/>
                <a:gd name="T20" fmla="*/ 56 w 56"/>
                <a:gd name="T21" fmla="*/ 288 h 2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288">
                  <a:moveTo>
                    <a:pt x="56" y="288"/>
                  </a:moveTo>
                  <a:cubicBezTo>
                    <a:pt x="32" y="276"/>
                    <a:pt x="8" y="264"/>
                    <a:pt x="8" y="240"/>
                  </a:cubicBezTo>
                  <a:cubicBezTo>
                    <a:pt x="8" y="216"/>
                    <a:pt x="56" y="168"/>
                    <a:pt x="56" y="144"/>
                  </a:cubicBezTo>
                  <a:cubicBezTo>
                    <a:pt x="56" y="120"/>
                    <a:pt x="16" y="112"/>
                    <a:pt x="8" y="96"/>
                  </a:cubicBezTo>
                  <a:cubicBezTo>
                    <a:pt x="0" y="80"/>
                    <a:pt x="8" y="64"/>
                    <a:pt x="8" y="48"/>
                  </a:cubicBezTo>
                  <a:cubicBezTo>
                    <a:pt x="8" y="32"/>
                    <a:pt x="8" y="8"/>
                    <a:pt x="8" y="0"/>
                  </a:cubicBezTo>
                </a:path>
              </a:pathLst>
            </a:custGeom>
            <a:no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2498" y="2958"/>
              <a:ext cx="64" cy="432"/>
            </a:xfrm>
            <a:custGeom>
              <a:avLst/>
              <a:gdLst>
                <a:gd name="T0" fmla="*/ 56 w 64"/>
                <a:gd name="T1" fmla="*/ 432 h 432"/>
                <a:gd name="T2" fmla="*/ 8 w 64"/>
                <a:gd name="T3" fmla="*/ 384 h 432"/>
                <a:gd name="T4" fmla="*/ 56 w 64"/>
                <a:gd name="T5" fmla="*/ 336 h 432"/>
                <a:gd name="T6" fmla="*/ 56 w 64"/>
                <a:gd name="T7" fmla="*/ 288 h 432"/>
                <a:gd name="T8" fmla="*/ 8 w 64"/>
                <a:gd name="T9" fmla="*/ 192 h 432"/>
                <a:gd name="T10" fmla="*/ 56 w 64"/>
                <a:gd name="T11" fmla="*/ 144 h 432"/>
                <a:gd name="T12" fmla="*/ 8 w 64"/>
                <a:gd name="T13" fmla="*/ 48 h 432"/>
                <a:gd name="T14" fmla="*/ 8 w 64"/>
                <a:gd name="T15" fmla="*/ 0 h 4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"/>
                <a:gd name="T25" fmla="*/ 0 h 432"/>
                <a:gd name="T26" fmla="*/ 64 w 64"/>
                <a:gd name="T27" fmla="*/ 432 h 4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" h="432">
                  <a:moveTo>
                    <a:pt x="56" y="432"/>
                  </a:moveTo>
                  <a:cubicBezTo>
                    <a:pt x="32" y="416"/>
                    <a:pt x="8" y="400"/>
                    <a:pt x="8" y="384"/>
                  </a:cubicBezTo>
                  <a:cubicBezTo>
                    <a:pt x="8" y="368"/>
                    <a:pt x="48" y="352"/>
                    <a:pt x="56" y="336"/>
                  </a:cubicBezTo>
                  <a:cubicBezTo>
                    <a:pt x="64" y="320"/>
                    <a:pt x="64" y="312"/>
                    <a:pt x="56" y="288"/>
                  </a:cubicBezTo>
                  <a:cubicBezTo>
                    <a:pt x="48" y="264"/>
                    <a:pt x="8" y="216"/>
                    <a:pt x="8" y="192"/>
                  </a:cubicBezTo>
                  <a:cubicBezTo>
                    <a:pt x="8" y="168"/>
                    <a:pt x="56" y="168"/>
                    <a:pt x="56" y="144"/>
                  </a:cubicBezTo>
                  <a:cubicBezTo>
                    <a:pt x="56" y="120"/>
                    <a:pt x="16" y="72"/>
                    <a:pt x="8" y="48"/>
                  </a:cubicBezTo>
                  <a:cubicBezTo>
                    <a:pt x="0" y="24"/>
                    <a:pt x="4" y="12"/>
                    <a:pt x="8" y="0"/>
                  </a:cubicBezTo>
                </a:path>
              </a:pathLst>
            </a:custGeom>
            <a:no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2658" y="3072"/>
              <a:ext cx="48" cy="288"/>
            </a:xfrm>
            <a:custGeom>
              <a:avLst/>
              <a:gdLst>
                <a:gd name="T0" fmla="*/ 26 w 56"/>
                <a:gd name="T1" fmla="*/ 182 h 336"/>
                <a:gd name="T2" fmla="*/ 0 w 56"/>
                <a:gd name="T3" fmla="*/ 156 h 336"/>
                <a:gd name="T4" fmla="*/ 26 w 56"/>
                <a:gd name="T5" fmla="*/ 130 h 336"/>
                <a:gd name="T6" fmla="*/ 26 w 56"/>
                <a:gd name="T7" fmla="*/ 104 h 336"/>
                <a:gd name="T8" fmla="*/ 0 w 56"/>
                <a:gd name="T9" fmla="*/ 77 h 336"/>
                <a:gd name="T10" fmla="*/ 26 w 56"/>
                <a:gd name="T11" fmla="*/ 26 h 336"/>
                <a:gd name="T12" fmla="*/ 26 w 56"/>
                <a:gd name="T13" fmla="*/ 0 h 3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336"/>
                <a:gd name="T23" fmla="*/ 56 w 56"/>
                <a:gd name="T24" fmla="*/ 336 h 3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336">
                  <a:moveTo>
                    <a:pt x="48" y="336"/>
                  </a:moveTo>
                  <a:cubicBezTo>
                    <a:pt x="24" y="320"/>
                    <a:pt x="0" y="304"/>
                    <a:pt x="0" y="288"/>
                  </a:cubicBezTo>
                  <a:cubicBezTo>
                    <a:pt x="0" y="272"/>
                    <a:pt x="40" y="256"/>
                    <a:pt x="48" y="240"/>
                  </a:cubicBezTo>
                  <a:cubicBezTo>
                    <a:pt x="56" y="224"/>
                    <a:pt x="56" y="208"/>
                    <a:pt x="48" y="192"/>
                  </a:cubicBezTo>
                  <a:cubicBezTo>
                    <a:pt x="40" y="176"/>
                    <a:pt x="0" y="168"/>
                    <a:pt x="0" y="144"/>
                  </a:cubicBezTo>
                  <a:cubicBezTo>
                    <a:pt x="0" y="120"/>
                    <a:pt x="40" y="72"/>
                    <a:pt x="48" y="48"/>
                  </a:cubicBezTo>
                  <a:cubicBezTo>
                    <a:pt x="56" y="24"/>
                    <a:pt x="48" y="8"/>
                    <a:pt x="48" y="0"/>
                  </a:cubicBezTo>
                </a:path>
              </a:pathLst>
            </a:custGeom>
            <a:no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614094" y="3424320"/>
            <a:ext cx="8651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0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température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4283769" y="2773445"/>
            <a:ext cx="900113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 type="triangle" w="sm" len="sm"/>
          </a:ln>
          <a:effectLst/>
          <a:extLst/>
        </p:spPr>
        <p:txBody>
          <a:bodyPr/>
          <a:lstStyle/>
          <a:p>
            <a:pPr defTabSz="914400" eaLnBrk="1" hangingPunct="1">
              <a:defRPr/>
            </a:pPr>
            <a:endParaRPr lang="fr-FR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4283769" y="2925845"/>
            <a:ext cx="630238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 type="triangle" w="sm" len="sm"/>
          </a:ln>
          <a:effectLst/>
          <a:extLst/>
        </p:spPr>
        <p:txBody>
          <a:bodyPr/>
          <a:lstStyle/>
          <a:p>
            <a:pPr defTabSz="914400" eaLnBrk="1" hangingPunct="1">
              <a:defRPr/>
            </a:pPr>
            <a:endParaRPr lang="fr-FR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4283769" y="3078245"/>
            <a:ext cx="360363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 type="triangle" w="sm" len="sm"/>
          </a:ln>
          <a:effectLst/>
          <a:extLst/>
        </p:spPr>
        <p:txBody>
          <a:bodyPr/>
          <a:lstStyle/>
          <a:p>
            <a:pPr defTabSz="914400" eaLnBrk="1" hangingPunct="1">
              <a:defRPr/>
            </a:pPr>
            <a:endParaRPr lang="fr-FR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752082" y="2990933"/>
            <a:ext cx="422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0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vent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959919" y="2089233"/>
            <a:ext cx="1150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0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hygrométrie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2304157" y="4172033"/>
            <a:ext cx="719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source(s)</a:t>
            </a:r>
          </a:p>
          <a:p>
            <a:pPr defTabSz="914400" eaLnBrk="1" hangingPunct="1"/>
            <a:r>
              <a:rPr lang="en-GB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en-GB" altLang="fr-FR" sz="1000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e.g</a:t>
            </a:r>
            <a:r>
              <a:rPr lang="en-GB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. </a:t>
            </a:r>
            <a:r>
              <a:rPr lang="en-GB" altLang="fr-FR" sz="1000" dirty="0">
                <a:solidFill>
                  <a:srgbClr val="C00000"/>
                </a:solidFill>
                <a:latin typeface="Arial" charset="0"/>
              </a:rPr>
              <a:t>L</a:t>
            </a:r>
            <a:r>
              <a:rPr lang="en-GB" altLang="fr-FR" sz="1000" baseline="-25000" dirty="0">
                <a:solidFill>
                  <a:srgbClr val="C00000"/>
                </a:solidFill>
                <a:latin typeface="Arial" charset="0"/>
              </a:rPr>
              <a:t>W</a:t>
            </a:r>
            <a:r>
              <a:rPr lang="en-GB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6499919" y="2125745"/>
            <a:ext cx="1060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0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turbulence</a:t>
            </a:r>
          </a:p>
        </p:txBody>
      </p: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5844282" y="2204946"/>
            <a:ext cx="830262" cy="666750"/>
            <a:chOff x="2344" y="2276"/>
            <a:chExt cx="523" cy="420"/>
          </a:xfrm>
        </p:grpSpPr>
        <p:sp>
          <p:nvSpPr>
            <p:cNvPr id="29" name="Freeform 30"/>
            <p:cNvSpPr>
              <a:spLocks/>
            </p:cNvSpPr>
            <p:nvPr/>
          </p:nvSpPr>
          <p:spPr bwMode="auto">
            <a:xfrm rot="5400000">
              <a:off x="2715" y="2448"/>
              <a:ext cx="152" cy="152"/>
            </a:xfrm>
            <a:custGeom>
              <a:avLst/>
              <a:gdLst>
                <a:gd name="T0" fmla="*/ 1 w 504"/>
                <a:gd name="T1" fmla="*/ 3 h 480"/>
                <a:gd name="T2" fmla="*/ 2 w 504"/>
                <a:gd name="T3" fmla="*/ 2 h 480"/>
                <a:gd name="T4" fmla="*/ 3 w 504"/>
                <a:gd name="T5" fmla="*/ 3 h 480"/>
                <a:gd name="T6" fmla="*/ 2 w 504"/>
                <a:gd name="T7" fmla="*/ 5 h 480"/>
                <a:gd name="T8" fmla="*/ 0 w 504"/>
                <a:gd name="T9" fmla="*/ 3 h 480"/>
                <a:gd name="T10" fmla="*/ 1 w 504"/>
                <a:gd name="T11" fmla="*/ 0 h 480"/>
                <a:gd name="T12" fmla="*/ 4 w 504"/>
                <a:gd name="T13" fmla="*/ 1 h 480"/>
                <a:gd name="T14" fmla="*/ 4 w 504"/>
                <a:gd name="T15" fmla="*/ 3 h 480"/>
                <a:gd name="T16" fmla="*/ 4 w 504"/>
                <a:gd name="T17" fmla="*/ 4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4"/>
                <a:gd name="T28" fmla="*/ 0 h 480"/>
                <a:gd name="T29" fmla="*/ 504 w 504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4" h="480">
                  <a:moveTo>
                    <a:pt x="160" y="328"/>
                  </a:moveTo>
                  <a:cubicBezTo>
                    <a:pt x="164" y="260"/>
                    <a:pt x="168" y="192"/>
                    <a:pt x="208" y="184"/>
                  </a:cubicBezTo>
                  <a:cubicBezTo>
                    <a:pt x="248" y="176"/>
                    <a:pt x="392" y="232"/>
                    <a:pt x="400" y="280"/>
                  </a:cubicBezTo>
                  <a:cubicBezTo>
                    <a:pt x="408" y="328"/>
                    <a:pt x="320" y="464"/>
                    <a:pt x="256" y="472"/>
                  </a:cubicBezTo>
                  <a:cubicBezTo>
                    <a:pt x="192" y="480"/>
                    <a:pt x="32" y="400"/>
                    <a:pt x="16" y="328"/>
                  </a:cubicBezTo>
                  <a:cubicBezTo>
                    <a:pt x="0" y="256"/>
                    <a:pt x="88" y="80"/>
                    <a:pt x="160" y="40"/>
                  </a:cubicBezTo>
                  <a:cubicBezTo>
                    <a:pt x="232" y="0"/>
                    <a:pt x="392" y="48"/>
                    <a:pt x="448" y="88"/>
                  </a:cubicBezTo>
                  <a:cubicBezTo>
                    <a:pt x="504" y="128"/>
                    <a:pt x="496" y="224"/>
                    <a:pt x="496" y="280"/>
                  </a:cubicBezTo>
                  <a:cubicBezTo>
                    <a:pt x="496" y="336"/>
                    <a:pt x="456" y="400"/>
                    <a:pt x="448" y="424"/>
                  </a:cubicBez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 rot="5700000">
              <a:off x="2364" y="2317"/>
              <a:ext cx="207" cy="248"/>
            </a:xfrm>
            <a:custGeom>
              <a:avLst/>
              <a:gdLst>
                <a:gd name="T0" fmla="*/ 5 w 504"/>
                <a:gd name="T1" fmla="*/ 23 h 480"/>
                <a:gd name="T2" fmla="*/ 6 w 504"/>
                <a:gd name="T3" fmla="*/ 13 h 480"/>
                <a:gd name="T4" fmla="*/ 12 w 504"/>
                <a:gd name="T5" fmla="*/ 20 h 480"/>
                <a:gd name="T6" fmla="*/ 7 w 504"/>
                <a:gd name="T7" fmla="*/ 34 h 480"/>
                <a:gd name="T8" fmla="*/ 0 w 504"/>
                <a:gd name="T9" fmla="*/ 23 h 480"/>
                <a:gd name="T10" fmla="*/ 5 w 504"/>
                <a:gd name="T11" fmla="*/ 3 h 480"/>
                <a:gd name="T12" fmla="*/ 13 w 504"/>
                <a:gd name="T13" fmla="*/ 6 h 480"/>
                <a:gd name="T14" fmla="*/ 14 w 504"/>
                <a:gd name="T15" fmla="*/ 20 h 480"/>
                <a:gd name="T16" fmla="*/ 13 w 504"/>
                <a:gd name="T17" fmla="*/ 3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4"/>
                <a:gd name="T28" fmla="*/ 0 h 480"/>
                <a:gd name="T29" fmla="*/ 504 w 504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4" h="480">
                  <a:moveTo>
                    <a:pt x="160" y="328"/>
                  </a:moveTo>
                  <a:cubicBezTo>
                    <a:pt x="164" y="260"/>
                    <a:pt x="168" y="192"/>
                    <a:pt x="208" y="184"/>
                  </a:cubicBezTo>
                  <a:cubicBezTo>
                    <a:pt x="248" y="176"/>
                    <a:pt x="392" y="232"/>
                    <a:pt x="400" y="280"/>
                  </a:cubicBezTo>
                  <a:cubicBezTo>
                    <a:pt x="408" y="328"/>
                    <a:pt x="320" y="464"/>
                    <a:pt x="256" y="472"/>
                  </a:cubicBezTo>
                  <a:cubicBezTo>
                    <a:pt x="192" y="480"/>
                    <a:pt x="32" y="400"/>
                    <a:pt x="16" y="328"/>
                  </a:cubicBezTo>
                  <a:cubicBezTo>
                    <a:pt x="0" y="256"/>
                    <a:pt x="88" y="80"/>
                    <a:pt x="160" y="40"/>
                  </a:cubicBezTo>
                  <a:cubicBezTo>
                    <a:pt x="232" y="0"/>
                    <a:pt x="392" y="48"/>
                    <a:pt x="448" y="88"/>
                  </a:cubicBezTo>
                  <a:cubicBezTo>
                    <a:pt x="504" y="128"/>
                    <a:pt x="496" y="224"/>
                    <a:pt x="496" y="280"/>
                  </a:cubicBezTo>
                  <a:cubicBezTo>
                    <a:pt x="496" y="336"/>
                    <a:pt x="456" y="400"/>
                    <a:pt x="448" y="424"/>
                  </a:cubicBez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 rot="17100000" flipV="1">
              <a:off x="2620" y="2272"/>
              <a:ext cx="144" cy="152"/>
            </a:xfrm>
            <a:custGeom>
              <a:avLst/>
              <a:gdLst>
                <a:gd name="T0" fmla="*/ 1 w 504"/>
                <a:gd name="T1" fmla="*/ 3 h 480"/>
                <a:gd name="T2" fmla="*/ 1 w 504"/>
                <a:gd name="T3" fmla="*/ 2 h 480"/>
                <a:gd name="T4" fmla="*/ 3 w 504"/>
                <a:gd name="T5" fmla="*/ 3 h 480"/>
                <a:gd name="T6" fmla="*/ 2 w 504"/>
                <a:gd name="T7" fmla="*/ 5 h 480"/>
                <a:gd name="T8" fmla="*/ 0 w 504"/>
                <a:gd name="T9" fmla="*/ 3 h 480"/>
                <a:gd name="T10" fmla="*/ 1 w 504"/>
                <a:gd name="T11" fmla="*/ 0 h 480"/>
                <a:gd name="T12" fmla="*/ 3 w 504"/>
                <a:gd name="T13" fmla="*/ 1 h 480"/>
                <a:gd name="T14" fmla="*/ 3 w 504"/>
                <a:gd name="T15" fmla="*/ 3 h 480"/>
                <a:gd name="T16" fmla="*/ 3 w 504"/>
                <a:gd name="T17" fmla="*/ 4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4"/>
                <a:gd name="T28" fmla="*/ 0 h 480"/>
                <a:gd name="T29" fmla="*/ 504 w 504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4" h="480">
                  <a:moveTo>
                    <a:pt x="160" y="328"/>
                  </a:moveTo>
                  <a:cubicBezTo>
                    <a:pt x="164" y="260"/>
                    <a:pt x="168" y="192"/>
                    <a:pt x="208" y="184"/>
                  </a:cubicBezTo>
                  <a:cubicBezTo>
                    <a:pt x="248" y="176"/>
                    <a:pt x="392" y="232"/>
                    <a:pt x="400" y="280"/>
                  </a:cubicBezTo>
                  <a:cubicBezTo>
                    <a:pt x="408" y="328"/>
                    <a:pt x="320" y="464"/>
                    <a:pt x="256" y="472"/>
                  </a:cubicBezTo>
                  <a:cubicBezTo>
                    <a:pt x="192" y="480"/>
                    <a:pt x="32" y="400"/>
                    <a:pt x="16" y="328"/>
                  </a:cubicBezTo>
                  <a:cubicBezTo>
                    <a:pt x="0" y="256"/>
                    <a:pt x="88" y="80"/>
                    <a:pt x="160" y="40"/>
                  </a:cubicBezTo>
                  <a:cubicBezTo>
                    <a:pt x="232" y="0"/>
                    <a:pt x="392" y="48"/>
                    <a:pt x="448" y="88"/>
                  </a:cubicBezTo>
                  <a:cubicBezTo>
                    <a:pt x="504" y="128"/>
                    <a:pt x="496" y="224"/>
                    <a:pt x="496" y="280"/>
                  </a:cubicBezTo>
                  <a:cubicBezTo>
                    <a:pt x="496" y="336"/>
                    <a:pt x="456" y="400"/>
                    <a:pt x="448" y="424"/>
                  </a:cubicBez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 rot="1200000">
              <a:off x="2544" y="2544"/>
              <a:ext cx="152" cy="152"/>
            </a:xfrm>
            <a:custGeom>
              <a:avLst/>
              <a:gdLst>
                <a:gd name="T0" fmla="*/ 1 w 504"/>
                <a:gd name="T1" fmla="*/ 3 h 480"/>
                <a:gd name="T2" fmla="*/ 2 w 504"/>
                <a:gd name="T3" fmla="*/ 2 h 480"/>
                <a:gd name="T4" fmla="*/ 3 w 504"/>
                <a:gd name="T5" fmla="*/ 3 h 480"/>
                <a:gd name="T6" fmla="*/ 2 w 504"/>
                <a:gd name="T7" fmla="*/ 5 h 480"/>
                <a:gd name="T8" fmla="*/ 0 w 504"/>
                <a:gd name="T9" fmla="*/ 3 h 480"/>
                <a:gd name="T10" fmla="*/ 1 w 504"/>
                <a:gd name="T11" fmla="*/ 0 h 480"/>
                <a:gd name="T12" fmla="*/ 4 w 504"/>
                <a:gd name="T13" fmla="*/ 1 h 480"/>
                <a:gd name="T14" fmla="*/ 4 w 504"/>
                <a:gd name="T15" fmla="*/ 3 h 480"/>
                <a:gd name="T16" fmla="*/ 4 w 504"/>
                <a:gd name="T17" fmla="*/ 4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4"/>
                <a:gd name="T28" fmla="*/ 0 h 480"/>
                <a:gd name="T29" fmla="*/ 504 w 504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4" h="480">
                  <a:moveTo>
                    <a:pt x="160" y="328"/>
                  </a:moveTo>
                  <a:cubicBezTo>
                    <a:pt x="164" y="260"/>
                    <a:pt x="168" y="192"/>
                    <a:pt x="208" y="184"/>
                  </a:cubicBezTo>
                  <a:cubicBezTo>
                    <a:pt x="248" y="176"/>
                    <a:pt x="392" y="232"/>
                    <a:pt x="400" y="280"/>
                  </a:cubicBezTo>
                  <a:cubicBezTo>
                    <a:pt x="408" y="328"/>
                    <a:pt x="320" y="464"/>
                    <a:pt x="256" y="472"/>
                  </a:cubicBezTo>
                  <a:cubicBezTo>
                    <a:pt x="192" y="480"/>
                    <a:pt x="32" y="400"/>
                    <a:pt x="16" y="328"/>
                  </a:cubicBezTo>
                  <a:cubicBezTo>
                    <a:pt x="0" y="256"/>
                    <a:pt x="88" y="80"/>
                    <a:pt x="160" y="40"/>
                  </a:cubicBezTo>
                  <a:cubicBezTo>
                    <a:pt x="232" y="0"/>
                    <a:pt x="392" y="48"/>
                    <a:pt x="448" y="88"/>
                  </a:cubicBezTo>
                  <a:cubicBezTo>
                    <a:pt x="504" y="128"/>
                    <a:pt x="496" y="224"/>
                    <a:pt x="496" y="280"/>
                  </a:cubicBezTo>
                  <a:cubicBezTo>
                    <a:pt x="496" y="336"/>
                    <a:pt x="456" y="400"/>
                    <a:pt x="448" y="424"/>
                  </a:cubicBez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3" name="Oval 34"/>
          <p:cNvSpPr>
            <a:spLocks noChangeAspect="1" noChangeArrowheads="1"/>
          </p:cNvSpPr>
          <p:nvPr/>
        </p:nvSpPr>
        <p:spPr bwMode="auto">
          <a:xfrm>
            <a:off x="3437632" y="3919620"/>
            <a:ext cx="109537" cy="10795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endParaRPr lang="fr-FR" altLang="fr-FR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3599557" y="4316495"/>
            <a:ext cx="2244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0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nature du sol (impédance + rugosité)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5918894" y="4072020"/>
            <a:ext cx="849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0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topographie</a:t>
            </a:r>
          </a:p>
        </p:txBody>
      </p:sp>
      <p:grpSp>
        <p:nvGrpSpPr>
          <p:cNvPr id="36" name="Group 39"/>
          <p:cNvGrpSpPr>
            <a:grpSpLocks/>
          </p:cNvGrpSpPr>
          <p:nvPr/>
        </p:nvGrpSpPr>
        <p:grpSpPr bwMode="auto">
          <a:xfrm>
            <a:off x="7071419" y="3190958"/>
            <a:ext cx="503238" cy="650875"/>
            <a:chOff x="4800" y="2521"/>
            <a:chExt cx="528" cy="864"/>
          </a:xfrm>
        </p:grpSpPr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4800" y="2521"/>
              <a:ext cx="528" cy="86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4848" y="2627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39" name="Rectangle 42"/>
            <p:cNvSpPr>
              <a:spLocks noChangeArrowheads="1"/>
            </p:cNvSpPr>
            <p:nvPr/>
          </p:nvSpPr>
          <p:spPr bwMode="auto">
            <a:xfrm>
              <a:off x="5007" y="2627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0" name="Rectangle 43"/>
            <p:cNvSpPr>
              <a:spLocks noChangeArrowheads="1"/>
            </p:cNvSpPr>
            <p:nvPr/>
          </p:nvSpPr>
          <p:spPr bwMode="auto">
            <a:xfrm>
              <a:off x="5169" y="2627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1" name="Rectangle 44"/>
            <p:cNvSpPr>
              <a:spLocks noChangeArrowheads="1"/>
            </p:cNvSpPr>
            <p:nvPr/>
          </p:nvSpPr>
          <p:spPr bwMode="auto">
            <a:xfrm>
              <a:off x="4848" y="2771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2" name="Rectangle 45"/>
            <p:cNvSpPr>
              <a:spLocks noChangeArrowheads="1"/>
            </p:cNvSpPr>
            <p:nvPr/>
          </p:nvSpPr>
          <p:spPr bwMode="auto">
            <a:xfrm>
              <a:off x="5007" y="2771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3" name="Rectangle 46"/>
            <p:cNvSpPr>
              <a:spLocks noChangeArrowheads="1"/>
            </p:cNvSpPr>
            <p:nvPr/>
          </p:nvSpPr>
          <p:spPr bwMode="auto">
            <a:xfrm>
              <a:off x="5169" y="2771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4848" y="2915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5007" y="2915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5169" y="2915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4848" y="3059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8" name="Rectangle 51"/>
            <p:cNvSpPr>
              <a:spLocks noChangeArrowheads="1"/>
            </p:cNvSpPr>
            <p:nvPr/>
          </p:nvSpPr>
          <p:spPr bwMode="auto">
            <a:xfrm>
              <a:off x="5007" y="3059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49" name="Rectangle 52"/>
            <p:cNvSpPr>
              <a:spLocks noChangeArrowheads="1"/>
            </p:cNvSpPr>
            <p:nvPr/>
          </p:nvSpPr>
          <p:spPr bwMode="auto">
            <a:xfrm>
              <a:off x="5169" y="3059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50" name="Rectangle 53"/>
            <p:cNvSpPr>
              <a:spLocks noChangeArrowheads="1"/>
            </p:cNvSpPr>
            <p:nvPr/>
          </p:nvSpPr>
          <p:spPr bwMode="auto">
            <a:xfrm>
              <a:off x="4848" y="3213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5007" y="3213"/>
              <a:ext cx="95" cy="17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52" name="Rectangle 55"/>
            <p:cNvSpPr>
              <a:spLocks noChangeArrowheads="1"/>
            </p:cNvSpPr>
            <p:nvPr/>
          </p:nvSpPr>
          <p:spPr bwMode="auto">
            <a:xfrm>
              <a:off x="5169" y="3213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bg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bg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bg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/>
              <a:endParaRPr lang="fr-FR" altLang="fr-FR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53" name="Text Box 56"/>
          <p:cNvSpPr txBox="1">
            <a:spLocks noChangeArrowheads="1"/>
          </p:cNvSpPr>
          <p:nvPr/>
        </p:nvSpPr>
        <p:spPr bwMode="auto">
          <a:xfrm>
            <a:off x="6952357" y="3854533"/>
            <a:ext cx="752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defTabSz="914400" eaLnBrk="1" hangingPunct="1"/>
            <a:r>
              <a:rPr lang="en-GB" altLang="fr-FR" sz="10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obstacles </a:t>
            </a:r>
          </a:p>
          <a:p>
            <a:pPr algn="ctr" defTabSz="914400" eaLnBrk="1" hangingPunct="1"/>
            <a:r>
              <a:rPr lang="en-GB" altLang="fr-FR" sz="10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&amp; bâti</a:t>
            </a:r>
          </a:p>
        </p:txBody>
      </p:sp>
      <p:pic>
        <p:nvPicPr>
          <p:cNvPr id="54" name="Picture 57" descr="Des douches des conditions météorologiques en 128 pixels"/>
          <p:cNvPicPr>
            <a:picLocks noChangeAspect="1" noChangeArrowheads="1"/>
          </p:cNvPicPr>
          <p:nvPr/>
        </p:nvPicPr>
        <p:blipFill>
          <a:blip r:embed="rId7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94" y="1866983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utoShape 62"/>
          <p:cNvSpPr>
            <a:spLocks/>
          </p:cNvSpPr>
          <p:nvPr/>
        </p:nvSpPr>
        <p:spPr bwMode="auto">
          <a:xfrm>
            <a:off x="7588944" y="1890795"/>
            <a:ext cx="144463" cy="1944688"/>
          </a:xfrm>
          <a:prstGeom prst="rightBrace">
            <a:avLst>
              <a:gd name="adj1" fmla="val 112179"/>
              <a:gd name="adj2" fmla="val 50000"/>
            </a:avLst>
          </a:prstGeom>
          <a:noFill/>
          <a:ln w="127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AutoShape 63"/>
          <p:cNvSpPr>
            <a:spLocks/>
          </p:cNvSpPr>
          <p:nvPr/>
        </p:nvSpPr>
        <p:spPr bwMode="auto">
          <a:xfrm>
            <a:off x="7695307" y="3149683"/>
            <a:ext cx="158750" cy="1309687"/>
          </a:xfrm>
          <a:prstGeom prst="rightBrace">
            <a:avLst>
              <a:gd name="adj1" fmla="val 33840"/>
              <a:gd name="adj2" fmla="val 50000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endParaRPr lang="fr-FR" altLang="fr-FR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7" name="Text Box 64"/>
          <p:cNvSpPr txBox="1">
            <a:spLocks noChangeArrowheads="1"/>
          </p:cNvSpPr>
          <p:nvPr/>
        </p:nvSpPr>
        <p:spPr bwMode="auto">
          <a:xfrm>
            <a:off x="7775633" y="3646034"/>
            <a:ext cx="809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200" b="1" dirty="0" err="1">
                <a:solidFill>
                  <a:schemeClr val="accent6">
                    <a:lumMod val="75000"/>
                  </a:schemeClr>
                </a:solidFill>
              </a:rPr>
              <a:t>frontières</a:t>
            </a:r>
            <a:endParaRPr lang="en-GB" altLang="fr-FR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7671494" y="2703595"/>
            <a:ext cx="5857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/>
            <a:r>
              <a:rPr lang="en-GB" altLang="fr-FR" sz="1200" b="1" dirty="0">
                <a:solidFill>
                  <a:srgbClr val="0070C0"/>
                </a:solidFill>
              </a:rPr>
              <a:t>milieu</a:t>
            </a:r>
          </a:p>
        </p:txBody>
      </p:sp>
      <p:pic>
        <p:nvPicPr>
          <p:cNvPr id="59" name="Picture 66" descr="Femme forum sexe masculin utilisateurs icone 96x96 "/>
          <p:cNvPicPr>
            <a:picLocks noChangeAspect="1" noChangeArrowheads="1"/>
          </p:cNvPicPr>
          <p:nvPr/>
        </p:nvPicPr>
        <p:blipFill>
          <a:blip r:embed="rId8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269" y="237180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7" descr="Animal vache icone 96x96 "/>
          <p:cNvPicPr>
            <a:picLocks noChangeAspect="1" noChangeArrowheads="1"/>
          </p:cNvPicPr>
          <p:nvPr/>
        </p:nvPicPr>
        <p:blipFill>
          <a:blip r:embed="rId9">
            <a:lum brigh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194" y="297664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8" descr="Des animaux des dauphins en 128 pixels"/>
          <p:cNvPicPr>
            <a:picLocks noChangeAspect="1" noChangeArrowheads="1"/>
          </p:cNvPicPr>
          <p:nvPr/>
        </p:nvPicPr>
        <p:blipFill>
          <a:blip r:embed="rId10" cstate="print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394" y="2976645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9" descr="Voiture gris transport véhicule icone 96x96 "/>
          <p:cNvPicPr>
            <a:picLocks noChangeAspect="1" noChangeArrowheads="1"/>
          </p:cNvPicPr>
          <p:nvPr/>
        </p:nvPicPr>
        <p:blipFill>
          <a:blip r:embed="rId11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57" y="3389395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71" descr="ANd9GcRC5feIyZfyEpwYZoAVweb37ibk1RH4FHMPkW0aMQEHXDUO42P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69" y="2276558"/>
            <a:ext cx="5762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75" descr="écouter"/>
          <p:cNvPicPr>
            <a:picLocks noChangeAspect="1" noChangeArrowheads="1"/>
          </p:cNvPicPr>
          <p:nvPr/>
        </p:nvPicPr>
        <p:blipFill>
          <a:blip r:embed="rId13" cstate="print">
            <a:lum brigh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32" y="3163970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6" descr="pxclea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82" y="327350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77" descr="pxclea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82" y="327350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78" descr="pxclea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82" y="327350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79"/>
          <p:cNvSpPr txBox="1">
            <a:spLocks noChangeArrowheads="1"/>
          </p:cNvSpPr>
          <p:nvPr/>
        </p:nvSpPr>
        <p:spPr bwMode="auto">
          <a:xfrm>
            <a:off x="8709719" y="4135520"/>
            <a:ext cx="795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809625" indent="-809625"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defTabSz="914400" eaLnBrk="1" hangingPunct="1"/>
            <a:r>
              <a:rPr lang="en-GB" altLang="fr-FR" sz="1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indicateurs</a:t>
            </a:r>
            <a:endParaRPr lang="en-GB" altLang="fr-FR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 defTabSz="914400" eaLnBrk="1" hangingPunct="1"/>
            <a:r>
              <a:rPr lang="en-GB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en-GB" altLang="fr-FR" sz="1000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e.g.</a:t>
            </a:r>
            <a:r>
              <a:rPr lang="en-GB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altLang="fr-FR" sz="1000" dirty="0" err="1">
                <a:solidFill>
                  <a:srgbClr val="C00000"/>
                </a:solidFill>
                <a:latin typeface="Arial" charset="0"/>
              </a:rPr>
              <a:t>Lp</a:t>
            </a:r>
            <a:r>
              <a:rPr lang="en-GB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  <a:endParaRPr lang="en-GB" altLang="fr-FR" sz="10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9" name="Text Box 80"/>
          <p:cNvSpPr txBox="1">
            <a:spLocks noChangeArrowheads="1"/>
          </p:cNvSpPr>
          <p:nvPr/>
        </p:nvSpPr>
        <p:spPr bwMode="auto">
          <a:xfrm>
            <a:off x="9611419" y="4135520"/>
            <a:ext cx="111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defTabSz="914400" eaLnBrk="1" hangingPunct="1"/>
            <a:r>
              <a:rPr lang="fr-FR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ressenti sonore</a:t>
            </a:r>
          </a:p>
          <a:p>
            <a:pPr algn="ctr" defTabSz="914400" eaLnBrk="1" hangingPunct="1"/>
            <a:r>
              <a:rPr lang="fr-FR" altLang="fr-FR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(gêne/agrément)</a:t>
            </a:r>
          </a:p>
        </p:txBody>
      </p:sp>
      <p:pic>
        <p:nvPicPr>
          <p:cNvPr id="70" name="Picture 81"/>
          <p:cNvPicPr>
            <a:picLocks noChangeAspect="1" noChangeArrowheads="1"/>
          </p:cNvPicPr>
          <p:nvPr/>
        </p:nvPicPr>
        <p:blipFill>
          <a:blip r:embed="rId15" cstate="print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t="45990" r="66760" b="40541"/>
          <a:stretch>
            <a:fillRect/>
          </a:stretch>
        </p:blipFill>
        <p:spPr bwMode="auto">
          <a:xfrm>
            <a:off x="8857357" y="2084470"/>
            <a:ext cx="404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82"/>
          <p:cNvSpPr txBox="1">
            <a:spLocks noChangeArrowheads="1"/>
          </p:cNvSpPr>
          <p:nvPr/>
        </p:nvSpPr>
        <p:spPr bwMode="auto">
          <a:xfrm>
            <a:off x="2069206" y="5042348"/>
            <a:ext cx="2627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000" dirty="0" err="1">
                <a:solidFill>
                  <a:srgbClr val="C00000"/>
                </a:solidFill>
              </a:rPr>
              <a:t>L</a:t>
            </a:r>
            <a:r>
              <a:rPr lang="fr-FR" altLang="fr-FR" sz="2000" baseline="-25000" dirty="0" err="1">
                <a:solidFill>
                  <a:srgbClr val="C00000"/>
                </a:solidFill>
              </a:rPr>
              <a:t>p</a:t>
            </a:r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fr-FR" altLang="fr-FR" sz="2000" dirty="0">
                <a:solidFill>
                  <a:srgbClr val="C00000"/>
                </a:solidFill>
              </a:rPr>
              <a:t>L</a:t>
            </a:r>
            <a:r>
              <a:rPr lang="fr-FR" altLang="fr-FR" sz="2000" baseline="-25000" dirty="0">
                <a:solidFill>
                  <a:srgbClr val="C00000"/>
                </a:solidFill>
              </a:rPr>
              <a:t>W</a:t>
            </a:r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± </a:t>
            </a:r>
            <a:r>
              <a:rPr lang="el-GR" altLang="fr-FR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Symbol" pitchFamily="18" charset="2"/>
              </a:rPr>
              <a:t></a:t>
            </a:r>
            <a:r>
              <a:rPr lang="fr-FR" altLang="fr-FR" sz="2000" baseline="-25000" dirty="0">
                <a:solidFill>
                  <a:schemeClr val="tx1">
                    <a:lumMod val="50000"/>
                    <a:lumOff val="50000"/>
                  </a:schemeClr>
                </a:solidFill>
                <a:sym typeface="Symbol" pitchFamily="18" charset="2"/>
              </a:rPr>
              <a:t>propagation</a:t>
            </a:r>
            <a:endParaRPr lang="el-GR" altLang="fr-FR" sz="2000" baseline="-25000" dirty="0">
              <a:solidFill>
                <a:schemeClr val="tx1">
                  <a:lumMod val="50000"/>
                  <a:lumOff val="50000"/>
                </a:schemeClr>
              </a:solidFill>
              <a:sym typeface="Symbol" pitchFamily="18" charset="2"/>
            </a:endParaRPr>
          </a:p>
        </p:txBody>
      </p:sp>
      <p:pic>
        <p:nvPicPr>
          <p:cNvPr id="72" name="Picture 84" descr="3d personnes - homme, personne avec une éolienne. Concept de l'écologie. stock photography"/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32" y="1795545"/>
            <a:ext cx="66992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6" descr="ANd9GcQQ55KEreUfBBHwXXk426QZ9NLuA9Zwf5zhzK4WpGzL1meHviBiOg"/>
          <p:cNvPicPr>
            <a:picLocks noChangeAspect="1" noChangeArrowheads="1"/>
          </p:cNvPicPr>
          <p:nvPr/>
        </p:nvPicPr>
        <p:blipFill>
          <a:blip r:embed="rId17">
            <a:lum brigh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69" y="2660733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87" descr="ANd9GcTeJ1O0d9aSSVnLIdmAc6z6pwsDsULY37I_vbLwLfZk2lVKHG1v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6764" t="20000" r="13235" b="26617"/>
          <a:stretch>
            <a:fillRect/>
          </a:stretch>
        </p:blipFill>
        <p:spPr bwMode="auto">
          <a:xfrm>
            <a:off x="1782801" y="1723934"/>
            <a:ext cx="720725" cy="481012"/>
          </a:xfrm>
          <a:prstGeom prst="rect">
            <a:avLst/>
          </a:prstGeom>
          <a:noFill/>
          <a:extLst/>
        </p:spPr>
      </p:pic>
      <p:sp>
        <p:nvSpPr>
          <p:cNvPr id="75" name="Text Box 95"/>
          <p:cNvSpPr txBox="1">
            <a:spLocks noChangeArrowheads="1"/>
          </p:cNvSpPr>
          <p:nvPr/>
        </p:nvSpPr>
        <p:spPr bwMode="auto">
          <a:xfrm>
            <a:off x="4157491" y="5042348"/>
            <a:ext cx="328222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 </a:t>
            </a:r>
            <a:r>
              <a:rPr lang="fr-FR" altLang="fr-FR" sz="2000" dirty="0" err="1" smtClean="0">
                <a:solidFill>
                  <a:srgbClr val="C00000"/>
                </a:solidFill>
              </a:rPr>
              <a:t>L</a:t>
            </a:r>
            <a:r>
              <a:rPr lang="fr-FR" altLang="fr-FR" sz="2000" baseline="-25000" dirty="0" err="1" smtClean="0">
                <a:solidFill>
                  <a:srgbClr val="C00000"/>
                </a:solidFill>
              </a:rPr>
              <a:t>source</a:t>
            </a:r>
            <a:r>
              <a:rPr lang="fr-FR" altLang="fr-FR" sz="2000" baseline="-25000" dirty="0" smtClean="0">
                <a:solidFill>
                  <a:srgbClr val="C00000"/>
                </a:solidFill>
              </a:rPr>
              <a:t>(s)</a:t>
            </a:r>
            <a:r>
              <a:rPr lang="fr-FR" alt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± </a:t>
            </a:r>
            <a:r>
              <a:rPr lang="el-GR" altLang="fr-FR" sz="2000" dirty="0">
                <a:solidFill>
                  <a:srgbClr val="0070C0"/>
                </a:solidFill>
                <a:sym typeface="Symbol" pitchFamily="18" charset="2"/>
              </a:rPr>
              <a:t></a:t>
            </a:r>
            <a:r>
              <a:rPr lang="fr-FR" altLang="fr-FR" sz="2000" baseline="-25000" dirty="0">
                <a:solidFill>
                  <a:srgbClr val="0070C0"/>
                </a:solidFill>
                <a:sym typeface="Symbol" pitchFamily="18" charset="2"/>
              </a:rPr>
              <a:t>milieu</a:t>
            </a:r>
            <a:r>
              <a:rPr lang="fr-FR" altLang="fr-FR" sz="20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± </a:t>
            </a:r>
            <a:r>
              <a:rPr lang="el-GR" altLang="fr-FR" sz="2000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</a:t>
            </a:r>
            <a:r>
              <a:rPr lang="fr-FR" altLang="fr-FR" sz="2000" baseline="-25000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frontières</a:t>
            </a:r>
            <a:endParaRPr lang="el-GR" altLang="fr-FR" sz="2000" baseline="-25000" dirty="0">
              <a:solidFill>
                <a:schemeClr val="accent6">
                  <a:lumMod val="75000"/>
                </a:schemeClr>
              </a:solidFill>
              <a:sym typeface="Symbol" pitchFamily="18" charset="2"/>
            </a:endParaRPr>
          </a:p>
        </p:txBody>
      </p:sp>
      <p:sp>
        <p:nvSpPr>
          <p:cNvPr id="82" name="Line 108"/>
          <p:cNvSpPr>
            <a:spLocks noChangeShapeType="1"/>
          </p:cNvSpPr>
          <p:nvPr/>
        </p:nvSpPr>
        <p:spPr bwMode="auto">
          <a:xfrm>
            <a:off x="6965057" y="3595770"/>
            <a:ext cx="0" cy="287338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Line 109"/>
          <p:cNvSpPr>
            <a:spLocks noChangeShapeType="1"/>
          </p:cNvSpPr>
          <p:nvPr/>
        </p:nvSpPr>
        <p:spPr bwMode="auto">
          <a:xfrm>
            <a:off x="7049194" y="3195720"/>
            <a:ext cx="0" cy="517525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Line 110"/>
          <p:cNvSpPr>
            <a:spLocks noChangeShapeType="1"/>
          </p:cNvSpPr>
          <p:nvPr/>
        </p:nvSpPr>
        <p:spPr bwMode="auto">
          <a:xfrm>
            <a:off x="6871394" y="3595770"/>
            <a:ext cx="0" cy="287338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5" name="Groupe 84"/>
          <p:cNvGrpSpPr>
            <a:grpSpLocks/>
          </p:cNvGrpSpPr>
          <p:nvPr/>
        </p:nvGrpSpPr>
        <p:grpSpPr bwMode="auto">
          <a:xfrm>
            <a:off x="3383657" y="3868820"/>
            <a:ext cx="7272337" cy="447675"/>
            <a:chOff x="1764135" y="4349979"/>
            <a:chExt cx="7272308" cy="447682"/>
          </a:xfrm>
        </p:grpSpPr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1764135" y="4349979"/>
              <a:ext cx="7272308" cy="446088"/>
              <a:chOff x="1126" y="3264"/>
              <a:chExt cx="4363" cy="281"/>
            </a:xfrm>
          </p:grpSpPr>
          <p:sp>
            <p:nvSpPr>
              <p:cNvPr id="96" name="Line 20"/>
              <p:cNvSpPr>
                <a:spLocks noChangeShapeType="1"/>
              </p:cNvSpPr>
              <p:nvPr/>
            </p:nvSpPr>
            <p:spPr bwMode="auto">
              <a:xfrm>
                <a:off x="1126" y="3408"/>
                <a:ext cx="248" cy="0"/>
              </a:xfrm>
              <a:prstGeom prst="line">
                <a:avLst/>
              </a:prstGeom>
              <a:noFill/>
              <a:ln w="44450" cap="rnd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7" name="Line 22"/>
              <p:cNvSpPr>
                <a:spLocks noChangeShapeType="1"/>
              </p:cNvSpPr>
              <p:nvPr/>
            </p:nvSpPr>
            <p:spPr bwMode="auto">
              <a:xfrm>
                <a:off x="4064" y="3408"/>
                <a:ext cx="1425" cy="1"/>
              </a:xfrm>
              <a:prstGeom prst="line">
                <a:avLst/>
              </a:prstGeom>
              <a:noFill/>
              <a:ln w="444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8" name="Line 23"/>
              <p:cNvSpPr>
                <a:spLocks noChangeShapeType="1"/>
              </p:cNvSpPr>
              <p:nvPr/>
            </p:nvSpPr>
            <p:spPr bwMode="auto">
              <a:xfrm>
                <a:off x="1374" y="3408"/>
                <a:ext cx="241" cy="137"/>
              </a:xfrm>
              <a:prstGeom prst="line">
                <a:avLst/>
              </a:prstGeom>
              <a:noFill/>
              <a:ln w="44450" cap="rnd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9" name="Line 25"/>
              <p:cNvSpPr>
                <a:spLocks noChangeShapeType="1"/>
              </p:cNvSpPr>
              <p:nvPr/>
            </p:nvSpPr>
            <p:spPr bwMode="auto">
              <a:xfrm>
                <a:off x="3744" y="3264"/>
                <a:ext cx="320" cy="145"/>
              </a:xfrm>
              <a:prstGeom prst="line">
                <a:avLst/>
              </a:prstGeom>
              <a:noFill/>
              <a:ln w="44450" cap="rnd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0" name="Line 24"/>
              <p:cNvSpPr>
                <a:spLocks noChangeShapeType="1"/>
              </p:cNvSpPr>
              <p:nvPr/>
            </p:nvSpPr>
            <p:spPr bwMode="auto">
              <a:xfrm flipV="1">
                <a:off x="3312" y="3264"/>
                <a:ext cx="432" cy="0"/>
              </a:xfrm>
              <a:prstGeom prst="line">
                <a:avLst/>
              </a:prstGeom>
              <a:noFill/>
              <a:ln w="44450" cap="rnd">
                <a:solidFill>
                  <a:schemeClr val="tx1">
                    <a:lumMod val="50000"/>
                    <a:lumOff val="50000"/>
                  </a:scheme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1" name="Line 21"/>
              <p:cNvSpPr>
                <a:spLocks noChangeShapeType="1"/>
              </p:cNvSpPr>
              <p:nvPr/>
            </p:nvSpPr>
            <p:spPr bwMode="auto">
              <a:xfrm flipV="1">
                <a:off x="2162" y="3264"/>
                <a:ext cx="1150" cy="281"/>
              </a:xfrm>
              <a:prstGeom prst="line">
                <a:avLst/>
              </a:prstGeom>
              <a:noFill/>
              <a:ln w="44450" cap="rnd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7" name="Line 23"/>
            <p:cNvSpPr>
              <a:spLocks noChangeShapeType="1"/>
            </p:cNvSpPr>
            <p:nvPr/>
          </p:nvSpPr>
          <p:spPr bwMode="auto">
            <a:xfrm flipV="1">
              <a:off x="2978945" y="4796929"/>
              <a:ext cx="511968" cy="0"/>
            </a:xfrm>
            <a:prstGeom prst="line">
              <a:avLst/>
            </a:prstGeom>
            <a:noFill/>
            <a:ln w="4445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8" name="Line 23"/>
            <p:cNvSpPr>
              <a:spLocks noChangeShapeType="1"/>
            </p:cNvSpPr>
            <p:nvPr/>
          </p:nvSpPr>
          <p:spPr bwMode="auto">
            <a:xfrm>
              <a:off x="2579782" y="4796067"/>
              <a:ext cx="399162" cy="862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9" name="Triangle isocèle 88"/>
            <p:cNvSpPr/>
            <p:nvPr/>
          </p:nvSpPr>
          <p:spPr>
            <a:xfrm>
              <a:off x="2691231" y="4732573"/>
              <a:ext cx="44450" cy="65088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hangingPunct="1">
                <a:defRPr/>
              </a:pPr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0" name="Triangle isocèle 89"/>
            <p:cNvSpPr/>
            <p:nvPr/>
          </p:nvSpPr>
          <p:spPr>
            <a:xfrm>
              <a:off x="2729331" y="4751623"/>
              <a:ext cx="46037" cy="46038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hangingPunct="1">
                <a:defRPr/>
              </a:pPr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1" name="Triangle isocèle 90"/>
            <p:cNvSpPr/>
            <p:nvPr/>
          </p:nvSpPr>
          <p:spPr>
            <a:xfrm>
              <a:off x="2848393" y="4751623"/>
              <a:ext cx="46038" cy="46038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hangingPunct="1">
                <a:defRPr/>
              </a:pPr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2" name="Triangle isocèle 91"/>
            <p:cNvSpPr/>
            <p:nvPr/>
          </p:nvSpPr>
          <p:spPr>
            <a:xfrm>
              <a:off x="2908717" y="4724635"/>
              <a:ext cx="46038" cy="65089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hangingPunct="1">
                <a:defRPr/>
              </a:pPr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3" name="Triangle isocèle 92"/>
            <p:cNvSpPr/>
            <p:nvPr/>
          </p:nvSpPr>
          <p:spPr>
            <a:xfrm>
              <a:off x="2794418" y="4696059"/>
              <a:ext cx="46038" cy="74614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hangingPunct="1">
                <a:defRPr/>
              </a:pPr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4" name="Triangle isocèle 93"/>
            <p:cNvSpPr/>
            <p:nvPr/>
          </p:nvSpPr>
          <p:spPr>
            <a:xfrm>
              <a:off x="2580107" y="4724635"/>
              <a:ext cx="46037" cy="73026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hangingPunct="1">
                <a:defRPr/>
              </a:pPr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5" name="Triangle isocèle 94"/>
            <p:cNvSpPr/>
            <p:nvPr/>
          </p:nvSpPr>
          <p:spPr>
            <a:xfrm>
              <a:off x="2630907" y="4751623"/>
              <a:ext cx="44450" cy="46038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hangingPunct="1">
                <a:defRPr/>
              </a:pPr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03" name="Picture 3" descr="C:\Users\user\Desktop\hdr_2015_prez\sources jpg\vague.jpg"/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3234" t="1378" r="4705" b="1148"/>
          <a:stretch/>
        </p:blipFill>
        <p:spPr bwMode="auto">
          <a:xfrm>
            <a:off x="2879576" y="3020079"/>
            <a:ext cx="445285" cy="504056"/>
          </a:xfrm>
          <a:prstGeom prst="rect">
            <a:avLst/>
          </a:prstGeom>
          <a:noFill/>
          <a:extLst/>
        </p:spPr>
      </p:pic>
      <p:pic>
        <p:nvPicPr>
          <p:cNvPr id="104" name="Picture 5" descr="C:\Users\user\Desktop\hdr_2015_prez\sources jpg\fontaine.png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3975" t="24397" r="3722" b="25733"/>
          <a:stretch/>
        </p:blipFill>
        <p:spPr bwMode="auto">
          <a:xfrm>
            <a:off x="1646290" y="3236102"/>
            <a:ext cx="495745" cy="346697"/>
          </a:xfrm>
          <a:prstGeom prst="rect">
            <a:avLst/>
          </a:prstGeom>
          <a:noFill/>
          <a:extLst/>
        </p:spPr>
      </p:pic>
      <p:pic>
        <p:nvPicPr>
          <p:cNvPr id="105" name="Picture 6" descr="C:\Users\user\Desktop\hdr_2015_prez\sources jpg\klaxon.jp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rot="11762358">
            <a:off x="2297054" y="2635073"/>
            <a:ext cx="228941" cy="132599"/>
          </a:xfrm>
          <a:prstGeom prst="rect">
            <a:avLst/>
          </a:prstGeom>
          <a:noFill/>
          <a:extLst/>
        </p:spPr>
      </p:pic>
      <p:pic>
        <p:nvPicPr>
          <p:cNvPr id="106" name="Picture 7" descr="C:\Users\user\Desktop\hdr_2015_prez\sources jpg\musique.png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2213" b="2287"/>
          <a:stretch/>
        </p:blipFill>
        <p:spPr bwMode="auto">
          <a:xfrm>
            <a:off x="1678261" y="2632604"/>
            <a:ext cx="353063" cy="450144"/>
          </a:xfrm>
          <a:prstGeom prst="rect">
            <a:avLst/>
          </a:prstGeom>
          <a:noFill/>
          <a:extLst/>
        </p:spPr>
      </p:pic>
      <p:sp>
        <p:nvSpPr>
          <p:cNvPr id="107" name="Line 26"/>
          <p:cNvSpPr>
            <a:spLocks noChangeShapeType="1"/>
          </p:cNvSpPr>
          <p:nvPr/>
        </p:nvSpPr>
        <p:spPr bwMode="auto">
          <a:xfrm flipH="1">
            <a:off x="1799332" y="4097420"/>
            <a:ext cx="1568450" cy="0"/>
          </a:xfrm>
          <a:prstGeom prst="line">
            <a:avLst/>
          </a:prstGeom>
          <a:noFill/>
          <a:ln w="44450" cap="rnd">
            <a:solidFill>
              <a:srgbClr val="919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8" name="Picture 72" descr="ANd9GcTvxQserYCtWTMDwKfq-D-cmNgNzfIeRjar7_ASdAIMqei96v5Z"/>
          <p:cNvPicPr>
            <a:picLocks noChangeAspect="1" noChangeArrowheads="1"/>
          </p:cNvPicPr>
          <p:nvPr/>
        </p:nvPicPr>
        <p:blipFill>
          <a:blip r:embed="rId2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7280" r="7913" b="8717"/>
          <a:stretch>
            <a:fillRect/>
          </a:stretch>
        </p:blipFill>
        <p:spPr bwMode="auto">
          <a:xfrm>
            <a:off x="2951857" y="2135270"/>
            <a:ext cx="3365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85" descr="ANd9GcQPi7nY7SPRdPIckD3p7jURXUR1Ou4CZYn4p9flc6sAh-yb9PCF"/>
          <p:cNvPicPr>
            <a:picLocks noChangeAspect="1" noChangeArrowheads="1"/>
          </p:cNvPicPr>
          <p:nvPr/>
        </p:nvPicPr>
        <p:blipFill>
          <a:blip r:embed="rId24">
            <a:lum brigh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69" y="2294020"/>
            <a:ext cx="2889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74" descr="ANd9GcQjy6_tybGv_9lPCxBvXHPTbKapZmtXfP8cp_65ALWFWY4SOVO7Xw"/>
          <p:cNvPicPr>
            <a:picLocks noChangeAspect="1" noChangeArrowheads="1"/>
          </p:cNvPicPr>
          <p:nvPr/>
        </p:nvPicPr>
        <p:blipFill>
          <a:blip r:embed="rId2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07" y="3019508"/>
            <a:ext cx="2381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73" descr="ANd9GcQODPfIVKR8JjfHFzH46aFkyLhJ-fOOJVDdXHQZhDa-bzvdN6EhnQ"/>
          <p:cNvPicPr>
            <a:picLocks noChangeAspect="1" noChangeArrowheads="1"/>
          </p:cNvPicPr>
          <p:nvPr/>
        </p:nvPicPr>
        <p:blipFill>
          <a:blip r:embed="rId26" cstate="print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44" y="2660733"/>
            <a:ext cx="357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70" descr="Transport camion véhicule jaune icone 96x96 "/>
          <p:cNvPicPr>
            <a:picLocks noChangeAspect="1" noChangeArrowheads="1"/>
          </p:cNvPicPr>
          <p:nvPr/>
        </p:nvPicPr>
        <p:blipFill>
          <a:blip r:embed="rId27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44" y="349417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Titre 1"/>
          <p:cNvSpPr>
            <a:spLocks noGrp="1"/>
          </p:cNvSpPr>
          <p:nvPr>
            <p:ph type="title"/>
          </p:nvPr>
        </p:nvSpPr>
        <p:spPr>
          <a:xfrm>
            <a:off x="333997" y="177119"/>
            <a:ext cx="11858003" cy="822740"/>
          </a:xfrm>
        </p:spPr>
        <p:txBody>
          <a:bodyPr>
            <a:noAutofit/>
          </a:bodyPr>
          <a:lstStyle/>
          <a:p>
            <a:r>
              <a:rPr lang="fr-FR" sz="3600" dirty="0" smtClean="0"/>
              <a:t>Avant propos : différents effets (</a:t>
            </a:r>
            <a:r>
              <a:rPr lang="fr-FR" sz="3600" i="1" dirty="0" smtClean="0"/>
              <a:t>directs</a:t>
            </a:r>
            <a:r>
              <a:rPr lang="fr-FR" sz="3600" dirty="0" smtClean="0"/>
              <a:t> et </a:t>
            </a:r>
            <a:r>
              <a:rPr lang="fr-FR" sz="3600" i="1" dirty="0" smtClean="0"/>
              <a:t>indirects)</a:t>
            </a:r>
            <a:r>
              <a:rPr lang="fr-FR" sz="3600" dirty="0"/>
              <a:t> </a:t>
            </a:r>
            <a:r>
              <a:rPr lang="fr-FR" sz="3600" dirty="0" smtClean="0"/>
              <a:t>et différentes échelles (</a:t>
            </a:r>
            <a:r>
              <a:rPr lang="fr-FR" sz="3600" i="1" dirty="0" smtClean="0"/>
              <a:t>spatiales</a:t>
            </a:r>
            <a:r>
              <a:rPr lang="fr-FR" sz="3600" dirty="0" smtClean="0"/>
              <a:t> et </a:t>
            </a:r>
            <a:r>
              <a:rPr lang="fr-FR" sz="3600" i="1" dirty="0" smtClean="0"/>
              <a:t>temporelles</a:t>
            </a:r>
            <a:r>
              <a:rPr lang="fr-FR" sz="3600" dirty="0" smtClean="0"/>
              <a:t>)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5825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4" grpId="0"/>
      <p:bldP spid="25" grpId="0"/>
      <p:bldP spid="26" grpId="0"/>
      <p:bldP spid="27" grpId="0"/>
      <p:bldP spid="33" grpId="0" animBg="1"/>
      <p:bldP spid="34" grpId="0"/>
      <p:bldP spid="35" grpId="0"/>
      <p:bldP spid="53" grpId="0"/>
      <p:bldP spid="55" grpId="0" animBg="1"/>
      <p:bldP spid="56" grpId="0" animBg="1"/>
      <p:bldP spid="57" grpId="0"/>
      <p:bldP spid="58" grpId="0"/>
      <p:bldP spid="68" grpId="0"/>
      <p:bldP spid="69" grpId="0"/>
      <p:bldP spid="75" grpId="0"/>
      <p:bldP spid="82" grpId="0" animBg="1"/>
      <p:bldP spid="83" grpId="0" animBg="1"/>
      <p:bldP spid="84" grpId="0" animBg="1"/>
      <p:bldP spid="1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Projet </a:t>
            </a:r>
            <a:r>
              <a:rPr lang="fr-FR" dirty="0" err="1" smtClean="0"/>
              <a:t>VegDUD</a:t>
            </a:r>
            <a:r>
              <a:rPr lang="fr-FR" dirty="0" smtClean="0"/>
              <a:t> (ANR, 2010-2014)</a:t>
            </a:r>
            <a:endParaRPr lang="fr-FR" dirty="0"/>
          </a:p>
        </p:txBody>
      </p:sp>
      <p:sp>
        <p:nvSpPr>
          <p:cNvPr id="14" name="Espace réservé du contenu 1"/>
          <p:cNvSpPr txBox="1">
            <a:spLocks/>
          </p:cNvSpPr>
          <p:nvPr/>
        </p:nvSpPr>
        <p:spPr>
          <a:xfrm>
            <a:off x="1595967" y="1061615"/>
            <a:ext cx="10113433" cy="48245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Titre : Végétalisation pour le Développement Urbain Durable (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VegDUD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Financeur : &gt;&gt;&gt;&gt;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Durée : 2010-2014</a:t>
            </a: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Pilote : IRSTV</a:t>
            </a:r>
          </a:p>
          <a:p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Partenaires : &gt;&gt;&gt;</a:t>
            </a:r>
          </a:p>
          <a:p>
            <a:pPr lvl="4"/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6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7580" y="-564004"/>
            <a:ext cx="657121" cy="229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6"/>
          <p:cNvGrpSpPr>
            <a:grpSpLocks noChangeAspect="1"/>
          </p:cNvGrpSpPr>
          <p:nvPr/>
        </p:nvGrpSpPr>
        <p:grpSpPr bwMode="auto">
          <a:xfrm>
            <a:off x="4695716" y="1743596"/>
            <a:ext cx="5805877" cy="3888432"/>
            <a:chOff x="521" y="442"/>
            <a:chExt cx="4124" cy="276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6" t="14117" r="17349" b="5380"/>
            <a:stretch>
              <a:fillRect/>
            </a:stretch>
          </p:blipFill>
          <p:spPr bwMode="auto">
            <a:xfrm>
              <a:off x="612" y="527"/>
              <a:ext cx="4033" cy="2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521" y="442"/>
              <a:ext cx="4096" cy="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altLang="fr-FR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22" descr="ANd9GcQhqBPExJOhWaPyAGgZjdoJGWK7PRKFMsQbLNqZ3BG40GxWIp4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32" y="3302248"/>
            <a:ext cx="2357841" cy="133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2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3997" y="177119"/>
            <a:ext cx="11946903" cy="82274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Approche double : expérimentale </a:t>
            </a:r>
            <a:r>
              <a:rPr lang="fr-FR" i="1" dirty="0" smtClean="0"/>
              <a:t>et</a:t>
            </a:r>
            <a:r>
              <a:rPr lang="fr-FR" dirty="0" smtClean="0"/>
              <a:t> numérique</a:t>
            </a:r>
            <a:endParaRPr lang="fr-FR" dirty="0"/>
          </a:p>
        </p:txBody>
      </p:sp>
      <p:sp>
        <p:nvSpPr>
          <p:cNvPr id="6" name="Espace réservé de la date 5"/>
          <p:cNvSpPr txBox="1">
            <a:spLocks/>
          </p:cNvSpPr>
          <p:nvPr/>
        </p:nvSpPr>
        <p:spPr>
          <a:xfrm>
            <a:off x="5938372" y="5488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10/02/2017</a:t>
            </a:r>
            <a:endParaRPr lang="en-US" dirty="0"/>
          </a:p>
        </p:txBody>
      </p:sp>
      <p:pic>
        <p:nvPicPr>
          <p:cNvPr id="7" name="Picture 6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6550" y="453311"/>
            <a:ext cx="55549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nyonStreet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97" y="1889078"/>
            <a:ext cx="3308027" cy="179920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38188" y="20095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38188" y="4533702"/>
            <a:ext cx="2476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altLang="fr-FR" sz="1200" i="1">
                <a:cs typeface="Times New Roman" pitchFamily="18" charset="0"/>
              </a:rPr>
              <a:t> </a:t>
            </a:r>
            <a:r>
              <a:rPr lang="fr-FR" altLang="fr-FR" sz="600"/>
              <a:t> </a:t>
            </a:r>
            <a:endParaRPr lang="fr-FR" altLang="fr-FR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50988" y="4362252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50988" y="4362252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50988" y="4362252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550988" y="4362252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50988" y="4362252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pic>
        <p:nvPicPr>
          <p:cNvPr id="16" name="Picture 21" descr="veg_2gus_devt_mur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4" y="2297809"/>
            <a:ext cx="1654495" cy="22225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veg_2mics"/>
          <p:cNvPicPr>
            <a:picLocks noChangeAspect="1" noChangeArrowheads="1"/>
          </p:cNvPicPr>
          <p:nvPr/>
        </p:nvPicPr>
        <p:blipFill>
          <a:blip r:embed="rId5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64" y="1910459"/>
            <a:ext cx="1803519" cy="136773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IMG_13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20" y="4676477"/>
            <a:ext cx="1788376" cy="13239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59" y="3727996"/>
            <a:ext cx="1457331" cy="10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525" y="3747120"/>
            <a:ext cx="1424021" cy="10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Leq_RL_0-RR_0-FL14_0-FR14_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04" y="4827240"/>
            <a:ext cx="2094641" cy="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" descr="Leq_RL_100-RR_100-FL14_100-FR14_1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816" y="4827240"/>
            <a:ext cx="2087438" cy="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legend_cartos_Leq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6" y="5806852"/>
            <a:ext cx="301942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7978329" y="3660577"/>
            <a:ext cx="1470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fr-FR" sz="1200">
                <a:cs typeface="Times New Roman" pitchFamily="18" charset="0"/>
              </a:rPr>
              <a:t>                              </a:t>
            </a:r>
            <a:endParaRPr lang="en-US" altLang="fr-FR"/>
          </a:p>
        </p:txBody>
      </p:sp>
      <p:sp>
        <p:nvSpPr>
          <p:cNvPr id="25" name="Rectangle 35"/>
          <p:cNvSpPr>
            <a:spLocks noChangeArrowheads="1"/>
          </p:cNvSpPr>
          <p:nvPr/>
        </p:nvSpPr>
        <p:spPr bwMode="auto">
          <a:xfrm>
            <a:off x="9055174" y="5775102"/>
            <a:ext cx="1008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fr-FR" sz="1200" dirty="0">
                <a:latin typeface="Calibri" pitchFamily="34" charset="0"/>
                <a:cs typeface="Arial" charset="0"/>
              </a:rPr>
              <a:t>dB@100Hz</a:t>
            </a:r>
          </a:p>
        </p:txBody>
      </p:sp>
      <p:pic>
        <p:nvPicPr>
          <p:cNvPr id="26" name="Picture 23" descr="IMG_13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04" y="3854252"/>
            <a:ext cx="1869576" cy="14112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space réservé du contenu 2"/>
          <p:cNvSpPr txBox="1">
            <a:spLocks/>
          </p:cNvSpPr>
          <p:nvPr/>
        </p:nvSpPr>
        <p:spPr bwMode="auto">
          <a:xfrm>
            <a:off x="773684" y="815876"/>
            <a:ext cx="4176464" cy="13486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  <a:buFontTx/>
              <a:buBlip>
                <a:blip r:embed="rId13"/>
              </a:buBlip>
            </a:pPr>
            <a:r>
              <a:rPr lang="fr-FR" altLang="fr-FR" sz="2000" kern="0" dirty="0" smtClean="0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Expérimental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altLang="fr-FR" sz="1400" dirty="0">
                <a:latin typeface="Calibri" pitchFamily="34" charset="0"/>
                <a:cs typeface="Arial" charset="0"/>
              </a:rPr>
              <a:t>mesures </a:t>
            </a:r>
            <a:r>
              <a:rPr lang="fr-FR" altLang="fr-FR" sz="1400" i="1" dirty="0">
                <a:latin typeface="Calibri" pitchFamily="34" charset="0"/>
                <a:cs typeface="Arial" charset="0"/>
              </a:rPr>
              <a:t>in-situ</a:t>
            </a:r>
            <a:r>
              <a:rPr lang="fr-FR" altLang="fr-FR" sz="1400" dirty="0">
                <a:latin typeface="Calibri" pitchFamily="34" charset="0"/>
                <a:cs typeface="Arial" charset="0"/>
              </a:rPr>
              <a:t> des propriétés d’absorption acoustique </a:t>
            </a:r>
            <a:r>
              <a:rPr lang="fr-FR" altLang="fr-FR" sz="1400" dirty="0" smtClean="0">
                <a:latin typeface="Calibri" pitchFamily="34" charset="0"/>
                <a:cs typeface="Arial" charset="0"/>
              </a:rPr>
              <a:t>(impédance) des </a:t>
            </a:r>
            <a:r>
              <a:rPr lang="fr-FR" altLang="fr-FR" sz="1400" dirty="0">
                <a:latin typeface="Calibri" pitchFamily="34" charset="0"/>
                <a:cs typeface="Arial" charset="0"/>
              </a:rPr>
              <a:t>surfaces végétalisées (toits et façades</a:t>
            </a:r>
            <a:r>
              <a:rPr lang="fr-FR" altLang="fr-FR" sz="1400" dirty="0" smtClean="0">
                <a:latin typeface="Calibri" pitchFamily="34" charset="0"/>
                <a:cs typeface="Arial" charset="0"/>
              </a:rPr>
              <a:t>)</a:t>
            </a:r>
            <a:endParaRPr lang="fr-FR" altLang="fr-FR" sz="1400" i="1" dirty="0">
              <a:latin typeface="Calibri" pitchFamily="34" charset="0"/>
              <a:cs typeface="Arial" charset="0"/>
            </a:endParaRPr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 bwMode="auto">
          <a:xfrm>
            <a:off x="5310187" y="815876"/>
            <a:ext cx="4392489" cy="13486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  <a:buFontTx/>
              <a:buBlip>
                <a:blip r:embed="rId13"/>
              </a:buBlip>
            </a:pPr>
            <a:r>
              <a:rPr lang="fr-FR" altLang="fr-FR" sz="2000" kern="0" dirty="0" smtClean="0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Numérique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altLang="fr-FR" sz="1400" dirty="0" err="1">
                <a:latin typeface="Calibri" pitchFamily="34" charset="0"/>
                <a:cs typeface="Arial" charset="0"/>
              </a:rPr>
              <a:t>études</a:t>
            </a:r>
            <a:r>
              <a:rPr lang="en-GB" altLang="fr-FR" sz="1400" dirty="0">
                <a:latin typeface="Calibri" pitchFamily="34" charset="0"/>
                <a:cs typeface="Arial" charset="0"/>
              </a:rPr>
              <a:t> </a:t>
            </a:r>
            <a:r>
              <a:rPr lang="en-GB" altLang="fr-FR" sz="1400" dirty="0" err="1">
                <a:latin typeface="Calibri" pitchFamily="34" charset="0"/>
                <a:cs typeface="Arial" charset="0"/>
              </a:rPr>
              <a:t>qualitatives</a:t>
            </a:r>
            <a:r>
              <a:rPr lang="en-GB" altLang="fr-FR" sz="1400" dirty="0">
                <a:latin typeface="Calibri" pitchFamily="34" charset="0"/>
                <a:cs typeface="Arial" charset="0"/>
              </a:rPr>
              <a:t> et </a:t>
            </a:r>
            <a:r>
              <a:rPr lang="en-GB" altLang="fr-FR" sz="1400" dirty="0" err="1" smtClean="0">
                <a:latin typeface="Calibri" pitchFamily="34" charset="0"/>
                <a:cs typeface="Arial" charset="0"/>
              </a:rPr>
              <a:t>quantitatives</a:t>
            </a:r>
            <a:r>
              <a:rPr lang="en-GB" altLang="fr-FR" sz="1400" dirty="0" smtClean="0">
                <a:latin typeface="Calibri" pitchFamily="34" charset="0"/>
                <a:cs typeface="Arial" charset="0"/>
              </a:rPr>
              <a:t> </a:t>
            </a:r>
            <a:r>
              <a:rPr lang="en-GB" altLang="fr-FR" sz="1400" dirty="0">
                <a:latin typeface="Calibri" pitchFamily="34" charset="0"/>
                <a:cs typeface="Arial" charset="0"/>
              </a:rPr>
              <a:t>sur </a:t>
            </a:r>
            <a:r>
              <a:rPr lang="en-GB" altLang="fr-FR" sz="1400" dirty="0" err="1">
                <a:latin typeface="Calibri" pitchFamily="34" charset="0"/>
                <a:cs typeface="Arial" charset="0"/>
              </a:rPr>
              <a:t>différents</a:t>
            </a:r>
            <a:r>
              <a:rPr lang="en-GB" altLang="fr-FR" sz="1400" dirty="0">
                <a:latin typeface="Calibri" pitchFamily="34" charset="0"/>
                <a:cs typeface="Arial" charset="0"/>
              </a:rPr>
              <a:t> </a:t>
            </a:r>
            <a:r>
              <a:rPr lang="en-GB" altLang="fr-FR" sz="1400" dirty="0" err="1">
                <a:latin typeface="Calibri" pitchFamily="34" charset="0"/>
                <a:cs typeface="Arial" charset="0"/>
              </a:rPr>
              <a:t>indicateurs</a:t>
            </a:r>
            <a:r>
              <a:rPr lang="en-GB" altLang="fr-FR" sz="1400" dirty="0">
                <a:latin typeface="Calibri" pitchFamily="34" charset="0"/>
                <a:cs typeface="Arial" charset="0"/>
              </a:rPr>
              <a:t> et </a:t>
            </a:r>
            <a:r>
              <a:rPr lang="en-GB" altLang="fr-FR" sz="1400" dirty="0" err="1">
                <a:latin typeface="Calibri" pitchFamily="34" charset="0"/>
                <a:cs typeface="Arial" charset="0"/>
              </a:rPr>
              <a:t>en</a:t>
            </a:r>
            <a:r>
              <a:rPr lang="en-GB" altLang="fr-FR" sz="1400" dirty="0">
                <a:latin typeface="Calibri" pitchFamily="34" charset="0"/>
                <a:cs typeface="Arial" charset="0"/>
              </a:rPr>
              <a:t> </a:t>
            </a:r>
            <a:r>
              <a:rPr lang="en-GB" altLang="fr-FR" sz="1400" dirty="0" err="1">
                <a:latin typeface="Calibri" pitchFamily="34" charset="0"/>
                <a:cs typeface="Arial" charset="0"/>
              </a:rPr>
              <a:t>différents</a:t>
            </a:r>
            <a:r>
              <a:rPr lang="en-GB" altLang="fr-FR" sz="1400" dirty="0">
                <a:latin typeface="Calibri" pitchFamily="34" charset="0"/>
                <a:cs typeface="Arial" charset="0"/>
              </a:rPr>
              <a:t> </a:t>
            </a:r>
            <a:r>
              <a:rPr lang="en-GB" altLang="fr-FR" sz="1400" dirty="0" smtClean="0">
                <a:latin typeface="Calibri" pitchFamily="34" charset="0"/>
                <a:cs typeface="Arial" charset="0"/>
              </a:rPr>
              <a:t>points (post-doc G. Guillaume, 2011-2012)</a:t>
            </a:r>
            <a:endParaRPr lang="en-GB" altLang="fr-FR" sz="1400" i="1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24" grpId="0"/>
      <p:bldP spid="25" grpId="0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>
            <a:grpSpLocks noChangeAspect="1"/>
          </p:cNvGrpSpPr>
          <p:nvPr/>
        </p:nvGrpSpPr>
        <p:grpSpPr>
          <a:xfrm>
            <a:off x="520743" y="743299"/>
            <a:ext cx="6599058" cy="3861121"/>
            <a:chOff x="900113" y="692150"/>
            <a:chExt cx="5616575" cy="3286269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7" t="26381" r="51317" b="37637"/>
            <a:stretch>
              <a:fillRect/>
            </a:stretch>
          </p:blipFill>
          <p:spPr bwMode="auto">
            <a:xfrm>
              <a:off x="900113" y="692150"/>
              <a:ext cx="5616575" cy="324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5109319" y="3654549"/>
              <a:ext cx="720725" cy="314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dirty="0" err="1">
                  <a:latin typeface="Calibri" pitchFamily="34" charset="0"/>
                  <a:cs typeface="Arial" charset="0"/>
                </a:rPr>
                <a:t>RLout</a:t>
              </a:r>
              <a:endParaRPr lang="en-GB" altLang="fr-FR" i="1" dirty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668438" y="3664074"/>
              <a:ext cx="576263" cy="314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dirty="0">
                  <a:latin typeface="Calibri" pitchFamily="34" charset="0"/>
                  <a:cs typeface="Arial" charset="0"/>
                </a:rPr>
                <a:t>RL00</a:t>
              </a:r>
              <a:endParaRPr lang="en-GB" altLang="fr-FR" i="1" dirty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405014" y="3664074"/>
              <a:ext cx="576263" cy="314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dirty="0">
                  <a:latin typeface="Calibri" pitchFamily="34" charset="0"/>
                  <a:cs typeface="Arial" charset="0"/>
                </a:rPr>
                <a:t>RL03</a:t>
              </a:r>
              <a:endParaRPr lang="en-GB" altLang="fr-FR" i="1" dirty="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Différents scénarios </a:t>
            </a:r>
            <a:r>
              <a:rPr lang="fr-FR" i="1" dirty="0" smtClean="0"/>
              <a:t>et</a:t>
            </a:r>
            <a:r>
              <a:rPr lang="fr-FR" dirty="0" smtClean="0"/>
              <a:t> différents indicateurs</a:t>
            </a:r>
            <a:endParaRPr lang="fr-FR" dirty="0"/>
          </a:p>
        </p:txBody>
      </p:sp>
      <p:pic>
        <p:nvPicPr>
          <p:cNvPr id="4" name="Picture 6" descr="CanyonStreet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01" y="1972388"/>
            <a:ext cx="2232025" cy="121443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81392" r="19453" b="3716"/>
          <a:stretch>
            <a:fillRect/>
          </a:stretch>
        </p:blipFill>
        <p:spPr bwMode="auto">
          <a:xfrm>
            <a:off x="950913" y="4665564"/>
            <a:ext cx="10405970" cy="131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7696063" y="2826463"/>
            <a:ext cx="287338" cy="165100"/>
          </a:xfrm>
          <a:prstGeom prst="ellips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7905613" y="2978863"/>
            <a:ext cx="215900" cy="792162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7696063" y="2194638"/>
            <a:ext cx="287338" cy="165100"/>
          </a:xfrm>
          <a:prstGeom prst="ellips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7905613" y="2347038"/>
            <a:ext cx="871538" cy="1414462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7119801" y="2826463"/>
            <a:ext cx="287337" cy="165100"/>
          </a:xfrm>
          <a:prstGeom prst="ellips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7329351" y="2978863"/>
            <a:ext cx="215900" cy="792162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35701" y="3745625"/>
            <a:ext cx="720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fr-FR" sz="1400" dirty="0" err="1">
                <a:latin typeface="Calibri" pitchFamily="34" charset="0"/>
                <a:cs typeface="Arial" charset="0"/>
              </a:rPr>
              <a:t>RLout</a:t>
            </a:r>
            <a:endParaRPr lang="en-GB" altLang="fr-FR" sz="1400" i="1" dirty="0">
              <a:latin typeface="Calibri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911963" y="3745625"/>
            <a:ext cx="57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fr-FR" sz="1400" dirty="0">
                <a:latin typeface="Calibri" pitchFamily="34" charset="0"/>
                <a:cs typeface="Arial" charset="0"/>
              </a:rPr>
              <a:t>RL00</a:t>
            </a:r>
            <a:endParaRPr lang="en-GB" altLang="fr-FR" sz="1400" i="1" dirty="0">
              <a:latin typeface="Calibri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559663" y="3745625"/>
            <a:ext cx="57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fr-FR" sz="1400" dirty="0">
                <a:latin typeface="Calibri" pitchFamily="34" charset="0"/>
                <a:cs typeface="Arial" charset="0"/>
              </a:rPr>
              <a:t>RL03</a:t>
            </a:r>
            <a:endParaRPr lang="en-GB" altLang="fr-FR" sz="1400" i="1" dirty="0">
              <a:latin typeface="Calibri" pitchFamily="34" charset="0"/>
              <a:cs typeface="Arial" charset="0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81517" y="1436830"/>
            <a:ext cx="720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fr-FR" dirty="0" smtClean="0">
                <a:latin typeface="Calibri" pitchFamily="34" charset="0"/>
                <a:cs typeface="Arial" charset="0"/>
              </a:rPr>
              <a:t>EDT</a:t>
            </a:r>
          </a:p>
          <a:p>
            <a:pPr eaLnBrk="0" hangingPunct="0"/>
            <a:r>
              <a:rPr lang="en-GB" altLang="fr-FR" i="1" dirty="0" smtClean="0">
                <a:latin typeface="Calibri" pitchFamily="34" charset="0"/>
                <a:cs typeface="Arial" charset="0"/>
              </a:rPr>
              <a:t>(3D)</a:t>
            </a:r>
            <a:endParaRPr lang="en-GB" altLang="fr-FR" i="1" dirty="0">
              <a:latin typeface="Calibri" pitchFamily="34" charset="0"/>
              <a:cs typeface="Arial" charset="0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81517" y="2902933"/>
            <a:ext cx="720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fr-FR" dirty="0" smtClean="0">
                <a:latin typeface="Calibri" pitchFamily="34" charset="0"/>
                <a:cs typeface="Arial" charset="0"/>
              </a:rPr>
              <a:t>SPL</a:t>
            </a:r>
          </a:p>
          <a:p>
            <a:pPr eaLnBrk="0" hangingPunct="0"/>
            <a:r>
              <a:rPr lang="en-GB" altLang="fr-FR" i="1" dirty="0" smtClean="0">
                <a:latin typeface="Calibri" pitchFamily="34" charset="0"/>
                <a:cs typeface="Arial" charset="0"/>
              </a:rPr>
              <a:t>(2D)</a:t>
            </a:r>
            <a:endParaRPr lang="en-GB" altLang="fr-FR" i="1" dirty="0">
              <a:latin typeface="Calibri" pitchFamily="34" charset="0"/>
              <a:cs typeface="Arial" charset="0"/>
            </a:endParaRPr>
          </a:p>
        </p:txBody>
      </p:sp>
      <p:pic>
        <p:nvPicPr>
          <p:cNvPr id="22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6550" y="453311"/>
            <a:ext cx="55549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23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3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" y="959126"/>
            <a:ext cx="1794425" cy="103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t="8276" r="28281"/>
          <a:stretch/>
        </p:blipFill>
        <p:spPr bwMode="auto">
          <a:xfrm>
            <a:off x="7293992" y="999859"/>
            <a:ext cx="4464496" cy="489358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333997" y="177119"/>
            <a:ext cx="11527565" cy="82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A4B45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 err="1" smtClean="0"/>
              <a:t>Projet</a:t>
            </a:r>
            <a:r>
              <a:rPr lang="en-US" dirty="0" smtClean="0"/>
              <a:t>           </a:t>
            </a:r>
            <a:r>
              <a:rPr lang="en-US" dirty="0"/>
              <a:t>N4C </a:t>
            </a:r>
            <a:r>
              <a:rPr lang="en-US" dirty="0" smtClean="0"/>
              <a:t>(EU H2020</a:t>
            </a:r>
            <a:r>
              <a:rPr lang="en-US" dirty="0"/>
              <a:t>, 2017-2020)</a:t>
            </a:r>
            <a:endParaRPr lang="fr-FR" dirty="0"/>
          </a:p>
        </p:txBody>
      </p:sp>
      <p:pic>
        <p:nvPicPr>
          <p:cNvPr id="14" name="Picture 2" descr="C:\Users\gauvreau\Desktop\2019 - Nantes Métropole - 25 09 2019\large_road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88" y="1664209"/>
            <a:ext cx="4638806" cy="23024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gauvreau\Desktop\2019 - Nantes Métropole - 25 09 2019\zoom_buildings.sh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61" y="3045689"/>
            <a:ext cx="1756475" cy="14306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6499" y="2266584"/>
            <a:ext cx="1945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Relevé du bâti + occupation du sol : Open Street </a:t>
            </a:r>
            <a:r>
              <a:rPr lang="fr-FR" dirty="0" err="1" smtClean="0"/>
              <a:t>Map</a:t>
            </a:r>
            <a:r>
              <a:rPr lang="fr-FR" dirty="0" smtClean="0"/>
              <a:t> + IGN </a:t>
            </a:r>
            <a:r>
              <a:rPr lang="fr-FR" dirty="0"/>
              <a:t>+ </a:t>
            </a:r>
            <a:r>
              <a:rPr lang="fr-FR" dirty="0" smtClean="0"/>
              <a:t>MOS44… </a:t>
            </a:r>
            <a:r>
              <a:rPr lang="fr-FR" b="1" dirty="0" smtClean="0"/>
              <a:t>et comptages Trafic (2012) !</a:t>
            </a:r>
            <a:endParaRPr lang="fr-FR" b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90" y="112996"/>
            <a:ext cx="2826285" cy="13063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27504" y="1243704"/>
            <a:ext cx="4935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http://noise-planet.org/fr/noisemodelling.html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21" y="4420328"/>
            <a:ext cx="1456562" cy="14565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8441" y="5611115"/>
            <a:ext cx="195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9"/>
              </a:rPr>
              <a:t>http://</a:t>
            </a:r>
            <a:r>
              <a:rPr lang="fr-FR" dirty="0" smtClean="0">
                <a:hlinkClick r:id="rId9"/>
              </a:rPr>
              <a:t>orbisgis.org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3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" y="959126"/>
            <a:ext cx="1794425" cy="103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333997" y="177119"/>
            <a:ext cx="11527565" cy="82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A4B45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 err="1" smtClean="0"/>
              <a:t>Projet</a:t>
            </a:r>
            <a:r>
              <a:rPr lang="en-US" dirty="0" smtClean="0"/>
              <a:t>           </a:t>
            </a:r>
            <a:r>
              <a:rPr lang="en-US" dirty="0"/>
              <a:t>N4C </a:t>
            </a:r>
            <a:r>
              <a:rPr lang="en-US" dirty="0" smtClean="0"/>
              <a:t>(EU H2020</a:t>
            </a:r>
            <a:r>
              <a:rPr lang="en-US" dirty="0"/>
              <a:t>, 2017-2020)</a:t>
            </a:r>
            <a:endParaRPr lang="fr-FR" dirty="0"/>
          </a:p>
        </p:txBody>
      </p:sp>
      <p:pic>
        <p:nvPicPr>
          <p:cNvPr id="16" name="Picture 5" descr="C:\Users\gauvreau\Desktop\2019 - Nantes Métropole - 25 09 2019\zoom_bati_faca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572" y="3606963"/>
            <a:ext cx="2998596" cy="24423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gauvreau\Desktop\2019 - Nantes Métropole - 25 09 2019\quartier_trafic_so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572" y="968188"/>
            <a:ext cx="2998596" cy="24423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6499" y="2266584"/>
            <a:ext cx="1945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Relevé du bâti + occupation du sol : Open Street </a:t>
            </a:r>
            <a:r>
              <a:rPr lang="fr-FR" dirty="0" err="1" smtClean="0"/>
              <a:t>Map</a:t>
            </a:r>
            <a:r>
              <a:rPr lang="fr-FR" dirty="0" smtClean="0"/>
              <a:t> + IGN </a:t>
            </a:r>
            <a:r>
              <a:rPr lang="fr-FR" dirty="0"/>
              <a:t>+ </a:t>
            </a:r>
            <a:r>
              <a:rPr lang="fr-FR" dirty="0" smtClean="0"/>
              <a:t>MOS44… </a:t>
            </a:r>
            <a:r>
              <a:rPr lang="fr-FR" b="1" dirty="0" smtClean="0"/>
              <a:t>et comptages Trafic (2012) !</a:t>
            </a:r>
            <a:endParaRPr lang="fr-FR" b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90" y="112996"/>
            <a:ext cx="2826285" cy="13063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27504" y="1243704"/>
            <a:ext cx="4935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http://noise-planet.org/fr/noisemodelling.html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14655" r="21016" b="6293"/>
          <a:stretch/>
        </p:blipFill>
        <p:spPr bwMode="auto">
          <a:xfrm>
            <a:off x="1980090" y="1748659"/>
            <a:ext cx="5871728" cy="4165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15068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Application / cas d’étude : Nantes, quartier Nord</a:t>
            </a:r>
            <a:endParaRPr lang="fr-FR" dirty="0"/>
          </a:p>
        </p:txBody>
      </p:sp>
      <p:pic>
        <p:nvPicPr>
          <p:cNvPr id="1032" name="Image 13" descr="IMG_20191015_14294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99" y="940490"/>
            <a:ext cx="1766346" cy="26495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 19" descr="IMG_20191015_14324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53" y="940490"/>
            <a:ext cx="1766346" cy="26495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 20" descr="IMG_20191015_14334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9" y="940490"/>
            <a:ext cx="3967269" cy="26495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 16" descr="IMG_20191015_14312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76" y="940490"/>
            <a:ext cx="1766346" cy="26495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15" descr="IMG_20191015_14304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230" y="940490"/>
            <a:ext cx="1766346" cy="26495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 14" descr="IMG_20191015_14303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8550"/>
            <a:ext cx="26955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 11" descr="IMG_20191015_14341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8775"/>
            <a:ext cx="26955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767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kumimoji="0" lang="en-GB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9471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n-GB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0" y="148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kumimoji="0" lang="fr-FR" altLang="fr-F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000" b="0" i="1" u="none" strike="noStrike" cap="none" normalizeH="0" baseline="0" smtClean="0" bmk="_Toc24561242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4: Pictures of the district “Bout des pavés – Chêne des Anglais” in Nantes (F)</a:t>
            </a:r>
            <a:endParaRPr kumimoji="0" lang="en-GB" altLang="fr-FR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en-GB" altLang="fr-FR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fr-FR" altLang="fr-F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21" y="4332225"/>
            <a:ext cx="2057418" cy="950984"/>
          </a:xfrm>
          <a:prstGeom prst="rect">
            <a:avLst/>
          </a:prstGeom>
        </p:spPr>
      </p:pic>
      <p:pic>
        <p:nvPicPr>
          <p:cNvPr id="16" name="Image 15" descr="D:\gauvreau\Desktop\N4C - Rapport NM - sept 2019\figs nico\courtyard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9" y="3730292"/>
            <a:ext cx="4295982" cy="224730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9" name="Image 18" descr="IMG_20191015_143137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90" y="3709710"/>
            <a:ext cx="3395835" cy="226789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1"/>
          <a:stretch/>
        </p:blipFill>
        <p:spPr>
          <a:xfrm>
            <a:off x="2808865" y="5257929"/>
            <a:ext cx="2016313" cy="784998"/>
          </a:xfrm>
          <a:prstGeom prst="rect">
            <a:avLst/>
          </a:prstGeom>
        </p:spPr>
      </p:pic>
      <p:pic>
        <p:nvPicPr>
          <p:cNvPr id="14" name="Picture 3" descr="C:\Users\gauvreau\Desktop\2019 - Nantes Métropole - 25 09 2019\noisemap_re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r="6495"/>
          <a:stretch/>
        </p:blipFill>
        <p:spPr bwMode="auto">
          <a:xfrm>
            <a:off x="321288" y="999858"/>
            <a:ext cx="6180936" cy="39119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gauvreau\Desktop\2019 - Nantes Métropole - 25 09 2019\carte_gain_ref_100_100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46" y="259219"/>
            <a:ext cx="4701216" cy="56335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681635" y="5051569"/>
            <a:ext cx="261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Exemple de cartographie du </a:t>
            </a:r>
            <a:r>
              <a:rPr lang="fr-FR" i="1" u="sng" dirty="0"/>
              <a:t>gain acoustique </a:t>
            </a:r>
            <a:r>
              <a:rPr lang="fr-FR" dirty="0"/>
              <a:t>(relatif à l’état existant) </a:t>
            </a:r>
            <a:endParaRPr lang="fr-FR" i="1" u="sng" dirty="0"/>
          </a:p>
        </p:txBody>
      </p:sp>
      <p:sp>
        <p:nvSpPr>
          <p:cNvPr id="17" name="ZoneTexte 16"/>
          <p:cNvSpPr txBox="1"/>
          <p:nvPr/>
        </p:nvSpPr>
        <p:spPr>
          <a:xfrm>
            <a:off x="212628" y="4928140"/>
            <a:ext cx="326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Exemple de cartographie </a:t>
            </a:r>
            <a:r>
              <a:rPr lang="fr-FR" dirty="0" smtClean="0"/>
              <a:t>sonore pour le </a:t>
            </a:r>
            <a:r>
              <a:rPr lang="fr-FR" u="sng" dirty="0" smtClean="0"/>
              <a:t>bruit routier</a:t>
            </a:r>
            <a:r>
              <a:rPr lang="fr-FR" dirty="0" smtClean="0"/>
              <a:t> (</a:t>
            </a:r>
            <a:r>
              <a:rPr lang="fr-FR" dirty="0" err="1" smtClean="0"/>
              <a:t>LAeq</a:t>
            </a:r>
            <a:r>
              <a:rPr lang="fr-FR" dirty="0" smtClean="0"/>
              <a:t>)</a:t>
            </a:r>
            <a:endParaRPr lang="fr-FR" i="1" dirty="0"/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333997" y="177119"/>
            <a:ext cx="11527565" cy="822740"/>
          </a:xfrm>
        </p:spPr>
        <p:txBody>
          <a:bodyPr/>
          <a:lstStyle/>
          <a:p>
            <a:r>
              <a:rPr lang="fr-FR" dirty="0" smtClean="0"/>
              <a:t>Exemples de résultats </a:t>
            </a:r>
            <a:r>
              <a:rPr lang="fr-FR" i="1" dirty="0" smtClean="0"/>
              <a:t>(1)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434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767</Words>
  <Application>Microsoft Office PowerPoint</Application>
  <PresentationFormat>Grand écran</PresentationFormat>
  <Paragraphs>106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8" baseType="lpstr">
      <vt:lpstr>Arial</vt:lpstr>
      <vt:lpstr>Calibri</vt:lpstr>
      <vt:lpstr>Courier New</vt:lpstr>
      <vt:lpstr>Segoe UI</vt:lpstr>
      <vt:lpstr>Segoe UI Black</vt:lpstr>
      <vt:lpstr>Segoe UI Light</vt:lpstr>
      <vt:lpstr>Segoe UI Semibold</vt:lpstr>
      <vt:lpstr>Segoe UI Symbol</vt:lpstr>
      <vt:lpstr>Symbol</vt:lpstr>
      <vt:lpstr>Times New Roman</vt:lpstr>
      <vt:lpstr>Trebuchet MS</vt:lpstr>
      <vt:lpstr>Wingdings</vt:lpstr>
      <vt:lpstr>Thème Office</vt:lpstr>
      <vt:lpstr>Conception personnalisée</vt:lpstr>
      <vt:lpstr>Effets de la végétalisation de la ville sur l’environnement sonore </vt:lpstr>
      <vt:lpstr>Avant propos : différents effets (directs et indirects) et différentes échelles (spatiales et temporelles)</vt:lpstr>
      <vt:lpstr>Projet VegDUD (ANR, 2010-2014)</vt:lpstr>
      <vt:lpstr>Approche double : expérimentale et numérique</vt:lpstr>
      <vt:lpstr>Différents scénarios et différents indicateurs</vt:lpstr>
      <vt:lpstr>Présentation PowerPoint</vt:lpstr>
      <vt:lpstr>Présentation PowerPoint</vt:lpstr>
      <vt:lpstr>Application / cas d’étude : Nantes, quartier Nord</vt:lpstr>
      <vt:lpstr>Exemples de résultats (1)</vt:lpstr>
      <vt:lpstr>Exemples de résultats (2)</vt:lpstr>
      <vt:lpstr>Exemples de résultats (3)</vt:lpstr>
      <vt:lpstr>Exemples de résultats (4)</vt:lpstr>
      <vt:lpstr>Exemples de résultats (5)</vt:lpstr>
      <vt:lpstr>Pour en savoir plus…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Aurore Jambazian</dc:creator>
  <cp:lastModifiedBy>GAUVREAU Benoit</cp:lastModifiedBy>
  <cp:revision>45</cp:revision>
  <dcterms:created xsi:type="dcterms:W3CDTF">2018-11-09T14:06:18Z</dcterms:created>
  <dcterms:modified xsi:type="dcterms:W3CDTF">2020-03-11T08:52:43Z</dcterms:modified>
</cp:coreProperties>
</file>