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84" r:id="rId3"/>
    <p:sldId id="289" r:id="rId4"/>
    <p:sldId id="287" r:id="rId5"/>
    <p:sldId id="272" r:id="rId6"/>
    <p:sldId id="273" r:id="rId7"/>
    <p:sldId id="275" r:id="rId8"/>
    <p:sldId id="274" r:id="rId9"/>
    <p:sldId id="276" r:id="rId10"/>
    <p:sldId id="278" r:id="rId11"/>
    <p:sldId id="269" r:id="rId12"/>
    <p:sldId id="283" r:id="rId13"/>
    <p:sldId id="257" r:id="rId14"/>
    <p:sldId id="267" r:id="rId15"/>
    <p:sldId id="268" r:id="rId16"/>
    <p:sldId id="265" r:id="rId17"/>
    <p:sldId id="266" r:id="rId18"/>
    <p:sldId id="271" r:id="rId19"/>
    <p:sldId id="277" r:id="rId20"/>
    <p:sldId id="280" r:id="rId21"/>
    <p:sldId id="281" r:id="rId22"/>
    <p:sldId id="288" r:id="rId23"/>
    <p:sldId id="286" r:id="rId24"/>
    <p:sldId id="285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A3E6"/>
    <a:srgbClr val="FF8800"/>
    <a:srgbClr val="C00000"/>
    <a:srgbClr val="CF9D9C"/>
    <a:srgbClr val="BEBEBE"/>
    <a:srgbClr val="B07E7D"/>
    <a:srgbClr val="D1D1D1"/>
    <a:srgbClr val="D3D3D3"/>
    <a:srgbClr val="5B9BD5"/>
    <a:srgbClr val="5E5E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EAE67E-D957-480C-85AA-1761CD53052F}" type="datetimeFigureOut">
              <a:rPr lang="fr-FR" smtClean="0"/>
              <a:t>07/06/2023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57551-A090-4FFA-94B6-E52F279D85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0237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46c4f6bb38_0_0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endParaRPr dirty="0"/>
          </a:p>
        </p:txBody>
      </p:sp>
      <p:sp>
        <p:nvSpPr>
          <p:cNvPr id="86" name="Google Shape;86;g46c4f6bb3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0992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46c4f6bb38_0_0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endParaRPr dirty="0"/>
          </a:p>
        </p:txBody>
      </p:sp>
      <p:sp>
        <p:nvSpPr>
          <p:cNvPr id="86" name="Google Shape;86;g46c4f6bb3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5480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46c4f6bb38_0_0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endParaRPr dirty="0"/>
          </a:p>
        </p:txBody>
      </p:sp>
      <p:sp>
        <p:nvSpPr>
          <p:cNvPr id="86" name="Google Shape;86;g46c4f6bb3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83000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46c4f6bb38_0_0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endParaRPr dirty="0"/>
          </a:p>
        </p:txBody>
      </p:sp>
      <p:sp>
        <p:nvSpPr>
          <p:cNvPr id="86" name="Google Shape;86;g46c4f6bb3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5479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DB758-8800-47B5-8EC8-1890C000267B}" type="datetime1">
              <a:rPr lang="fr-FR" smtClean="0"/>
              <a:t>07/06/2023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A054-1E13-4C13-89EF-68A0152789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2703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FF6C1-07BE-48FE-A029-91C44B619B09}" type="datetime1">
              <a:rPr lang="fr-FR" smtClean="0"/>
              <a:t>07/06/2023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A054-1E13-4C13-89EF-68A0152789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3570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7E749-11E1-4EEB-A92C-E0CD344022B6}" type="datetime1">
              <a:rPr lang="fr-FR" smtClean="0"/>
              <a:t>07/06/2023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A054-1E13-4C13-89EF-68A0152789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4412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5416-2575-4CFE-B816-B6E0A4C8DB84}" type="datetime1">
              <a:rPr lang="fr-FR" smtClean="0"/>
              <a:t>07/06/2023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A054-1E13-4C13-89EF-68A0152789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7455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B567B-2081-4B1A-8261-C5524D787FAA}" type="datetime1">
              <a:rPr lang="fr-FR" smtClean="0"/>
              <a:t>07/06/2023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A054-1E13-4C13-89EF-68A0152789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6008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3E16-AE1B-4BE1-939F-76B88B6C6611}" type="datetime1">
              <a:rPr lang="fr-FR" smtClean="0"/>
              <a:t>07/06/2023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A054-1E13-4C13-89EF-68A0152789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1112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24A5-51BC-42FB-B36A-B64B76899CDA}" type="datetime1">
              <a:rPr lang="fr-FR" smtClean="0"/>
              <a:t>07/06/2023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A054-1E13-4C13-89EF-68A0152789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5146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3F64C-83A1-45B8-88B2-2492D4083149}" type="datetime1">
              <a:rPr lang="fr-FR" smtClean="0"/>
              <a:t>07/06/2023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A054-1E13-4C13-89EF-68A0152789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2613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4262F-CB23-4C77-9ECA-D9DF5FAF4174}" type="datetime1">
              <a:rPr lang="fr-FR" smtClean="0"/>
              <a:t>07/06/2023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A054-1E13-4C13-89EF-68A0152789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902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868D7-5E67-41E9-9316-388F50DC201D}" type="datetime1">
              <a:rPr lang="fr-FR" smtClean="0"/>
              <a:t>07/06/2023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A054-1E13-4C13-89EF-68A0152789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3897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8385-A8DE-492A-BB59-0A43F40FCE68}" type="datetime1">
              <a:rPr lang="fr-FR" smtClean="0"/>
              <a:t>07/06/2023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A054-1E13-4C13-89EF-68A0152789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8601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0A1DB-80EF-4E53-8281-E73F28D694BD}" type="datetime1">
              <a:rPr lang="fr-FR" smtClean="0"/>
              <a:t>07/06/2023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BA054-1E13-4C13-89EF-68A0152789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141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43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39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0" Type="http://schemas.openxmlformats.org/officeDocument/2006/relationships/image" Target="../media/image39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5.emf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png"/><Relationship Id="rId4" Type="http://schemas.openxmlformats.org/officeDocument/2006/relationships/image" Target="../media/image17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91129" y="3521840"/>
            <a:ext cx="9144000" cy="2083932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>
                <a:solidFill>
                  <a:schemeClr val="bg2"/>
                </a:solidFill>
                <a:latin typeface="Garamond" panose="02020404030301010803" pitchFamily="18" charset="0"/>
              </a:rPr>
              <a:t>Benoit </a:t>
            </a:r>
            <a:r>
              <a:rPr lang="fr-FR" dirty="0" err="1" smtClean="0">
                <a:solidFill>
                  <a:schemeClr val="bg2"/>
                </a:solidFill>
                <a:latin typeface="Garamond" panose="02020404030301010803" pitchFamily="18" charset="0"/>
              </a:rPr>
              <a:t>Beckers</a:t>
            </a:r>
            <a:r>
              <a:rPr lang="fr-FR" dirty="0" smtClean="0">
                <a:solidFill>
                  <a:schemeClr val="bg2"/>
                </a:solidFill>
                <a:latin typeface="Garamond" panose="02020404030301010803" pitchFamily="18" charset="0"/>
              </a:rPr>
              <a:t>, </a:t>
            </a:r>
          </a:p>
          <a:p>
            <a:r>
              <a:rPr lang="fr-FR" dirty="0" smtClean="0">
                <a:solidFill>
                  <a:schemeClr val="bg2"/>
                </a:solidFill>
                <a:latin typeface="Garamond" panose="02020404030301010803" pitchFamily="18" charset="0"/>
              </a:rPr>
              <a:t>Inès de Bort &amp; </a:t>
            </a:r>
            <a:r>
              <a:rPr lang="fr-FR" dirty="0" err="1" smtClean="0">
                <a:solidFill>
                  <a:schemeClr val="bg2"/>
                </a:solidFill>
                <a:latin typeface="Garamond" panose="02020404030301010803" pitchFamily="18" charset="0"/>
              </a:rPr>
              <a:t>Jairo</a:t>
            </a:r>
            <a:r>
              <a:rPr lang="fr-FR" dirty="0" smtClean="0">
                <a:solidFill>
                  <a:schemeClr val="bg2"/>
                </a:solidFill>
                <a:latin typeface="Garamond" panose="02020404030301010803" pitchFamily="18" charset="0"/>
              </a:rPr>
              <a:t> </a:t>
            </a:r>
            <a:r>
              <a:rPr lang="fr-FR" dirty="0" err="1" smtClean="0">
                <a:solidFill>
                  <a:schemeClr val="bg2"/>
                </a:solidFill>
                <a:latin typeface="Garamond" panose="02020404030301010803" pitchFamily="18" charset="0"/>
              </a:rPr>
              <a:t>Acuña</a:t>
            </a:r>
            <a:r>
              <a:rPr lang="fr-FR" dirty="0" smtClean="0">
                <a:solidFill>
                  <a:schemeClr val="bg2"/>
                </a:solidFill>
                <a:latin typeface="Garamond" panose="02020404030301010803" pitchFamily="18" charset="0"/>
              </a:rPr>
              <a:t> Paz y Miño </a:t>
            </a:r>
            <a:br>
              <a:rPr lang="fr-FR" dirty="0" smtClean="0">
                <a:solidFill>
                  <a:schemeClr val="bg2"/>
                </a:solidFill>
                <a:latin typeface="Garamond" panose="02020404030301010803" pitchFamily="18" charset="0"/>
              </a:rPr>
            </a:br>
            <a:r>
              <a:rPr lang="fr-FR" dirty="0" smtClean="0">
                <a:solidFill>
                  <a:schemeClr val="bg2"/>
                </a:solidFill>
                <a:latin typeface="Garamond" panose="02020404030301010803" pitchFamily="18" charset="0"/>
              </a:rPr>
              <a:t/>
            </a:r>
            <a:br>
              <a:rPr lang="fr-FR" dirty="0" smtClean="0">
                <a:solidFill>
                  <a:schemeClr val="bg2"/>
                </a:solidFill>
                <a:latin typeface="Garamond" panose="02020404030301010803" pitchFamily="18" charset="0"/>
              </a:rPr>
            </a:br>
            <a:r>
              <a:rPr lang="fr-FR" dirty="0" smtClean="0">
                <a:solidFill>
                  <a:schemeClr val="bg2"/>
                </a:solidFill>
                <a:latin typeface="Garamond" panose="02020404030301010803" pitchFamily="18" charset="0"/>
              </a:rPr>
              <a:t/>
            </a:r>
            <a:br>
              <a:rPr lang="fr-FR" dirty="0" smtClean="0">
                <a:solidFill>
                  <a:schemeClr val="bg2"/>
                </a:solidFill>
                <a:latin typeface="Garamond" panose="02020404030301010803" pitchFamily="18" charset="0"/>
              </a:rPr>
            </a:br>
            <a:r>
              <a:rPr lang="fr-FR" dirty="0" smtClean="0">
                <a:solidFill>
                  <a:schemeClr val="bg2"/>
                </a:solidFill>
                <a:latin typeface="Garamond" panose="02020404030301010803" pitchFamily="18" charset="0"/>
              </a:rPr>
              <a:t/>
            </a:r>
            <a:br>
              <a:rPr lang="fr-FR" dirty="0" smtClean="0">
                <a:solidFill>
                  <a:schemeClr val="bg2"/>
                </a:solidFill>
                <a:latin typeface="Garamond" panose="02020404030301010803" pitchFamily="18" charset="0"/>
              </a:rPr>
            </a:br>
            <a:r>
              <a:rPr lang="fr-FR" sz="1600" dirty="0" smtClean="0">
                <a:solidFill>
                  <a:schemeClr val="bg2"/>
                </a:solidFill>
                <a:latin typeface="Garamond" panose="02020404030301010803" pitchFamily="18" charset="0"/>
              </a:rPr>
              <a:t>Présentation pour les Journées Techniques Acoustique et Vibrations</a:t>
            </a:r>
            <a:br>
              <a:rPr lang="fr-FR" sz="1600" dirty="0" smtClean="0">
                <a:solidFill>
                  <a:schemeClr val="bg2"/>
                </a:solidFill>
                <a:latin typeface="Garamond" panose="02020404030301010803" pitchFamily="18" charset="0"/>
              </a:rPr>
            </a:br>
            <a:r>
              <a:rPr lang="fr-FR" sz="1600" dirty="0" smtClean="0">
                <a:solidFill>
                  <a:schemeClr val="bg2"/>
                </a:solidFill>
                <a:latin typeface="Garamond" panose="02020404030301010803" pitchFamily="18" charset="0"/>
              </a:rPr>
              <a:t>7 &amp; 8 Juin 2023</a:t>
            </a:r>
            <a:endParaRPr lang="fr-FR" sz="1600" dirty="0">
              <a:solidFill>
                <a:schemeClr val="bg2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115" y="5895810"/>
            <a:ext cx="2260600" cy="67215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33564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846593"/>
            <a:ext cx="9144000" cy="2387600"/>
          </a:xfrm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Visualisation du champ sonore en milieu urbain</a:t>
            </a:r>
            <a:endParaRPr lang="fr-FR" sz="36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05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191574" y="1080593"/>
            <a:ext cx="5335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Garamond" panose="02020404030301010803" pitchFamily="18" charset="0"/>
              </a:rPr>
              <a:t>Mesure </a:t>
            </a:r>
            <a:r>
              <a:rPr lang="fr-FR" dirty="0" smtClean="0">
                <a:latin typeface="Garamond" panose="02020404030301010803" pitchFamily="18" charset="0"/>
              </a:rPr>
              <a:t/>
            </a:r>
            <a:br>
              <a:rPr lang="fr-FR" dirty="0" smtClean="0">
                <a:latin typeface="Garamond" panose="02020404030301010803" pitchFamily="18" charset="0"/>
              </a:rPr>
            </a:br>
            <a:r>
              <a:rPr lang="fr-FR" dirty="0" smtClean="0">
                <a:latin typeface="Garamond" panose="02020404030301010803" pitchFamily="18" charset="0"/>
              </a:rPr>
              <a:t>par caméra acoustique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t="9766" r="13634" b="10167"/>
          <a:stretch/>
        </p:blipFill>
        <p:spPr>
          <a:xfrm>
            <a:off x="191574" y="1973145"/>
            <a:ext cx="5696824" cy="3767532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91574" y="217825"/>
            <a:ext cx="6844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Garamond" panose="02020404030301010803" pitchFamily="18" charset="0"/>
              </a:rPr>
              <a:t>L’acoustique urbaine</a:t>
            </a:r>
          </a:p>
        </p:txBody>
      </p:sp>
      <p:grpSp>
        <p:nvGrpSpPr>
          <p:cNvPr id="19" name="Groupe 18"/>
          <p:cNvGrpSpPr/>
          <p:nvPr/>
        </p:nvGrpSpPr>
        <p:grpSpPr>
          <a:xfrm>
            <a:off x="5742470" y="1704770"/>
            <a:ext cx="6115178" cy="4623459"/>
            <a:chOff x="5742470" y="1704770"/>
            <a:chExt cx="5601766" cy="4235287"/>
          </a:xfrm>
        </p:grpSpPr>
        <p:grpSp>
          <p:nvGrpSpPr>
            <p:cNvPr id="5" name="Groupe 4"/>
            <p:cNvGrpSpPr/>
            <p:nvPr/>
          </p:nvGrpSpPr>
          <p:grpSpPr>
            <a:xfrm>
              <a:off x="5742470" y="1704770"/>
              <a:ext cx="5601766" cy="4235287"/>
              <a:chOff x="3491880" y="2276872"/>
              <a:chExt cx="5601766" cy="4235287"/>
            </a:xfrm>
          </p:grpSpPr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3C3C3C"/>
                  </a:clrFrom>
                  <a:clrTo>
                    <a:srgbClr val="3C3C3C">
                      <a:alpha val="0"/>
                    </a:srgbClr>
                  </a:clrTo>
                </a:clrChange>
              </a:blip>
              <a:srcRect r="8646"/>
              <a:stretch/>
            </p:blipFill>
            <p:spPr>
              <a:xfrm>
                <a:off x="3491880" y="2276872"/>
                <a:ext cx="5601766" cy="4235287"/>
              </a:xfrm>
              <a:prstGeom prst="rect">
                <a:avLst/>
              </a:prstGeom>
            </p:spPr>
          </p:pic>
          <p:sp>
            <p:nvSpPr>
              <p:cNvPr id="7" name="Forme libre 6"/>
              <p:cNvSpPr/>
              <p:nvPr/>
            </p:nvSpPr>
            <p:spPr>
              <a:xfrm>
                <a:off x="5664200" y="3454400"/>
                <a:ext cx="1717675" cy="581025"/>
              </a:xfrm>
              <a:custGeom>
                <a:avLst/>
                <a:gdLst>
                  <a:gd name="connsiteX0" fmla="*/ 0 w 1717675"/>
                  <a:gd name="connsiteY0" fmla="*/ 3175 h 581025"/>
                  <a:gd name="connsiteX1" fmla="*/ 546100 w 1717675"/>
                  <a:gd name="connsiteY1" fmla="*/ 117475 h 581025"/>
                  <a:gd name="connsiteX2" fmla="*/ 765175 w 1717675"/>
                  <a:gd name="connsiteY2" fmla="*/ 155575 h 581025"/>
                  <a:gd name="connsiteX3" fmla="*/ 781050 w 1717675"/>
                  <a:gd name="connsiteY3" fmla="*/ 193675 h 581025"/>
                  <a:gd name="connsiteX4" fmla="*/ 736600 w 1717675"/>
                  <a:gd name="connsiteY4" fmla="*/ 247650 h 581025"/>
                  <a:gd name="connsiteX5" fmla="*/ 781050 w 1717675"/>
                  <a:gd name="connsiteY5" fmla="*/ 304800 h 581025"/>
                  <a:gd name="connsiteX6" fmla="*/ 796925 w 1717675"/>
                  <a:gd name="connsiteY6" fmla="*/ 327025 h 581025"/>
                  <a:gd name="connsiteX7" fmla="*/ 657225 w 1717675"/>
                  <a:gd name="connsiteY7" fmla="*/ 444500 h 581025"/>
                  <a:gd name="connsiteX8" fmla="*/ 536575 w 1717675"/>
                  <a:gd name="connsiteY8" fmla="*/ 517525 h 581025"/>
                  <a:gd name="connsiteX9" fmla="*/ 498475 w 1717675"/>
                  <a:gd name="connsiteY9" fmla="*/ 558800 h 581025"/>
                  <a:gd name="connsiteX10" fmla="*/ 628650 w 1717675"/>
                  <a:gd name="connsiteY10" fmla="*/ 581025 h 581025"/>
                  <a:gd name="connsiteX11" fmla="*/ 650875 w 1717675"/>
                  <a:gd name="connsiteY11" fmla="*/ 514350 h 581025"/>
                  <a:gd name="connsiteX12" fmla="*/ 774700 w 1717675"/>
                  <a:gd name="connsiteY12" fmla="*/ 444500 h 581025"/>
                  <a:gd name="connsiteX13" fmla="*/ 869950 w 1717675"/>
                  <a:gd name="connsiteY13" fmla="*/ 403225 h 581025"/>
                  <a:gd name="connsiteX14" fmla="*/ 955675 w 1717675"/>
                  <a:gd name="connsiteY14" fmla="*/ 301625 h 581025"/>
                  <a:gd name="connsiteX15" fmla="*/ 1082675 w 1717675"/>
                  <a:gd name="connsiteY15" fmla="*/ 231775 h 581025"/>
                  <a:gd name="connsiteX16" fmla="*/ 1387475 w 1717675"/>
                  <a:gd name="connsiteY16" fmla="*/ 168275 h 581025"/>
                  <a:gd name="connsiteX17" fmla="*/ 1593850 w 1717675"/>
                  <a:gd name="connsiteY17" fmla="*/ 133350 h 581025"/>
                  <a:gd name="connsiteX18" fmla="*/ 1685925 w 1717675"/>
                  <a:gd name="connsiteY18" fmla="*/ 47625 h 581025"/>
                  <a:gd name="connsiteX19" fmla="*/ 1717675 w 1717675"/>
                  <a:gd name="connsiteY19" fmla="*/ 0 h 581025"/>
                  <a:gd name="connsiteX20" fmla="*/ 1479550 w 1717675"/>
                  <a:gd name="connsiteY20" fmla="*/ 60325 h 581025"/>
                  <a:gd name="connsiteX21" fmla="*/ 1209675 w 1717675"/>
                  <a:gd name="connsiteY21" fmla="*/ 117475 h 581025"/>
                  <a:gd name="connsiteX22" fmla="*/ 1101725 w 1717675"/>
                  <a:gd name="connsiteY22" fmla="*/ 98425 h 581025"/>
                  <a:gd name="connsiteX23" fmla="*/ 898525 w 1717675"/>
                  <a:gd name="connsiteY23" fmla="*/ 133350 h 581025"/>
                  <a:gd name="connsiteX24" fmla="*/ 796925 w 1717675"/>
                  <a:gd name="connsiteY24" fmla="*/ 127000 h 581025"/>
                  <a:gd name="connsiteX25" fmla="*/ 727075 w 1717675"/>
                  <a:gd name="connsiteY25" fmla="*/ 98425 h 581025"/>
                  <a:gd name="connsiteX26" fmla="*/ 0 w 1717675"/>
                  <a:gd name="connsiteY26" fmla="*/ 3175 h 581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717675" h="581025">
                    <a:moveTo>
                      <a:pt x="0" y="3175"/>
                    </a:moveTo>
                    <a:lnTo>
                      <a:pt x="546100" y="117475"/>
                    </a:lnTo>
                    <a:lnTo>
                      <a:pt x="765175" y="155575"/>
                    </a:lnTo>
                    <a:lnTo>
                      <a:pt x="781050" y="193675"/>
                    </a:lnTo>
                    <a:lnTo>
                      <a:pt x="736600" y="247650"/>
                    </a:lnTo>
                    <a:lnTo>
                      <a:pt x="781050" y="304800"/>
                    </a:lnTo>
                    <a:lnTo>
                      <a:pt x="796925" y="327025"/>
                    </a:lnTo>
                    <a:lnTo>
                      <a:pt x="657225" y="444500"/>
                    </a:lnTo>
                    <a:lnTo>
                      <a:pt x="536575" y="517525"/>
                    </a:lnTo>
                    <a:lnTo>
                      <a:pt x="498475" y="558800"/>
                    </a:lnTo>
                    <a:lnTo>
                      <a:pt x="628650" y="581025"/>
                    </a:lnTo>
                    <a:lnTo>
                      <a:pt x="650875" y="514350"/>
                    </a:lnTo>
                    <a:lnTo>
                      <a:pt x="774700" y="444500"/>
                    </a:lnTo>
                    <a:lnTo>
                      <a:pt x="869950" y="403225"/>
                    </a:lnTo>
                    <a:lnTo>
                      <a:pt x="955675" y="301625"/>
                    </a:lnTo>
                    <a:lnTo>
                      <a:pt x="1082675" y="231775"/>
                    </a:lnTo>
                    <a:lnTo>
                      <a:pt x="1387475" y="168275"/>
                    </a:lnTo>
                    <a:lnTo>
                      <a:pt x="1593850" y="133350"/>
                    </a:lnTo>
                    <a:lnTo>
                      <a:pt x="1685925" y="47625"/>
                    </a:lnTo>
                    <a:lnTo>
                      <a:pt x="1717675" y="0"/>
                    </a:lnTo>
                    <a:lnTo>
                      <a:pt x="1479550" y="60325"/>
                    </a:lnTo>
                    <a:lnTo>
                      <a:pt x="1209675" y="117475"/>
                    </a:lnTo>
                    <a:lnTo>
                      <a:pt x="1101725" y="98425"/>
                    </a:lnTo>
                    <a:lnTo>
                      <a:pt x="898525" y="133350"/>
                    </a:lnTo>
                    <a:lnTo>
                      <a:pt x="796925" y="127000"/>
                    </a:lnTo>
                    <a:lnTo>
                      <a:pt x="727075" y="98425"/>
                    </a:lnTo>
                    <a:lnTo>
                      <a:pt x="0" y="3175"/>
                    </a:lnTo>
                    <a:close/>
                  </a:path>
                </a:pathLst>
              </a:custGeom>
              <a:solidFill>
                <a:srgbClr val="5154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7493883" y="2905427"/>
              <a:ext cx="1224136" cy="679340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8" name="ZoneTexte 17"/>
          <p:cNvSpPr txBox="1"/>
          <p:nvPr/>
        </p:nvSpPr>
        <p:spPr>
          <a:xfrm>
            <a:off x="5527417" y="834372"/>
            <a:ext cx="6484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>
              <a:latin typeface="Garamond" panose="02020404030301010803" pitchFamily="18" charset="0"/>
            </a:endParaRPr>
          </a:p>
          <a:p>
            <a:pPr algn="ctr"/>
            <a:r>
              <a:rPr lang="fr-FR" b="1" dirty="0" smtClean="0">
                <a:latin typeface="Garamond" panose="02020404030301010803" pitchFamily="18" charset="0"/>
              </a:rPr>
              <a:t>Simulation </a:t>
            </a:r>
            <a:br>
              <a:rPr lang="fr-FR" b="1" dirty="0" smtClean="0">
                <a:latin typeface="Garamond" panose="02020404030301010803" pitchFamily="18" charset="0"/>
              </a:rPr>
            </a:br>
            <a:r>
              <a:rPr lang="fr-FR" dirty="0" smtClean="0">
                <a:latin typeface="Garamond" panose="02020404030301010803" pitchFamily="18" charset="0"/>
              </a:rPr>
              <a:t>par lancer de rayons</a:t>
            </a:r>
          </a:p>
        </p:txBody>
      </p:sp>
      <p:sp>
        <p:nvSpPr>
          <p:cNvPr id="20" name="Espace réservé du numéro de diapositive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A054-1E13-4C13-89EF-68A015278993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214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e 34"/>
          <p:cNvGrpSpPr/>
          <p:nvPr/>
        </p:nvGrpSpPr>
        <p:grpSpPr>
          <a:xfrm flipH="1">
            <a:off x="5766940" y="927756"/>
            <a:ext cx="3766231" cy="4655072"/>
            <a:chOff x="6030912" y="1320800"/>
            <a:chExt cx="6228775" cy="7698784"/>
          </a:xfrm>
        </p:grpSpPr>
        <p:pic>
          <p:nvPicPr>
            <p:cNvPr id="33" name="Image 32"/>
            <p:cNvPicPr>
              <a:picLocks noChangeAspect="1"/>
            </p:cNvPicPr>
            <p:nvPr/>
          </p:nvPicPr>
          <p:blipFill rotWithShape="1">
            <a:blip r:embed="rId2"/>
            <a:srcRect l="17637" r="28426"/>
            <a:stretch/>
          </p:blipFill>
          <p:spPr>
            <a:xfrm flipH="1">
              <a:off x="6030912" y="1320800"/>
              <a:ext cx="6228775" cy="7698784"/>
            </a:xfrm>
            <a:prstGeom prst="rect">
              <a:avLst/>
            </a:prstGeom>
          </p:spPr>
        </p:pic>
        <p:pic>
          <p:nvPicPr>
            <p:cNvPr id="34" name="Image 3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93291">
              <a:off x="7881997" y="4754271"/>
              <a:ext cx="628142" cy="533784"/>
            </a:xfrm>
            <a:prstGeom prst="rect">
              <a:avLst/>
            </a:prstGeom>
          </p:spPr>
        </p:pic>
      </p:grpSp>
      <p:sp>
        <p:nvSpPr>
          <p:cNvPr id="7" name="ZoneTexte 6"/>
          <p:cNvSpPr txBox="1"/>
          <p:nvPr/>
        </p:nvSpPr>
        <p:spPr>
          <a:xfrm>
            <a:off x="952500" y="1173485"/>
            <a:ext cx="4521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Garamond" panose="02020404030301010803" pitchFamily="18" charset="0"/>
              </a:rPr>
              <a:t>Implantation de la caméra :</a:t>
            </a:r>
            <a:endParaRPr lang="fr-FR" dirty="0">
              <a:latin typeface="Garamond" panose="02020404030301010803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0" y="89585"/>
            <a:ext cx="923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Garamond" panose="02020404030301010803" pitchFamily="18" charset="0"/>
              </a:rPr>
              <a:t>Mesure par caméra acoustique en milieu urbain</a:t>
            </a:r>
            <a:endParaRPr lang="fr-FR" sz="2400" b="1" dirty="0">
              <a:latin typeface="Garamond" panose="02020404030301010803" pitchFamily="18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b="3639"/>
          <a:stretch/>
        </p:blipFill>
        <p:spPr>
          <a:xfrm>
            <a:off x="1022174" y="1566511"/>
            <a:ext cx="4452251" cy="36767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28308" y="3330221"/>
            <a:ext cx="423825" cy="382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0" i="0" dirty="0" smtClean="0">
                <a:solidFill>
                  <a:srgbClr val="C00000"/>
                </a:solidFill>
                <a:effectLst/>
                <a:latin typeface="Google Sans"/>
              </a:rPr>
              <a:t>👁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48971" y="5350774"/>
            <a:ext cx="725454" cy="473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4849584" y="5398162"/>
            <a:ext cx="282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Garamond" panose="02020404030301010803" pitchFamily="18" charset="0"/>
              </a:rPr>
              <a:t>70 m</a:t>
            </a:r>
            <a:endParaRPr lang="fr-FR" dirty="0">
              <a:latin typeface="Garamond" panose="02020404030301010803" pitchFamily="18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266498" y="3416683"/>
            <a:ext cx="238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C00000"/>
                </a:solidFill>
                <a:latin typeface="Garamond" panose="02020404030301010803" pitchFamily="18" charset="0"/>
              </a:rPr>
              <a:t>+</a:t>
            </a:r>
            <a:endParaRPr lang="fr-FR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25" name="Secteurs 24"/>
          <p:cNvSpPr/>
          <p:nvPr/>
        </p:nvSpPr>
        <p:spPr>
          <a:xfrm rot="303393">
            <a:off x="2876550" y="3114331"/>
            <a:ext cx="1114425" cy="974036"/>
          </a:xfrm>
          <a:prstGeom prst="pie">
            <a:avLst>
              <a:gd name="adj1" fmla="val 3123938"/>
              <a:gd name="adj2" fmla="val 8579500"/>
            </a:avLst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9003634" y="5097559"/>
            <a:ext cx="3619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Garamond" panose="02020404030301010803" pitchFamily="18" charset="0"/>
              </a:rPr>
              <a:t>Caméra acoustique </a:t>
            </a:r>
            <a:r>
              <a:rPr lang="fr-FR" dirty="0" err="1" smtClean="0">
                <a:latin typeface="Garamond" panose="02020404030301010803" pitchFamily="18" charset="0"/>
              </a:rPr>
              <a:t>Bionic</a:t>
            </a:r>
            <a:r>
              <a:rPr lang="fr-FR" dirty="0" smtClean="0">
                <a:latin typeface="Garamond" panose="02020404030301010803" pitchFamily="18" charset="0"/>
              </a:rPr>
              <a:t> M</a:t>
            </a:r>
          </a:p>
          <a:p>
            <a:r>
              <a:rPr lang="fr-FR" dirty="0" smtClean="0">
                <a:latin typeface="Garamond" panose="02020404030301010803" pitchFamily="18" charset="0"/>
              </a:rPr>
              <a:t>112 microphones</a:t>
            </a:r>
          </a:p>
          <a:p>
            <a:endParaRPr lang="fr-FR" dirty="0">
              <a:latin typeface="Garamond" panose="02020404030301010803" pitchFamily="18" charset="0"/>
            </a:endParaRPr>
          </a:p>
        </p:txBody>
      </p:sp>
      <p:sp>
        <p:nvSpPr>
          <p:cNvPr id="36" name="Espace réservé du numéro de diapositive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A054-1E13-4C13-89EF-68A015278993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831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noramaterrasse (online-video-cutter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59286" y="1548931"/>
            <a:ext cx="4835525" cy="368120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9285" y="5350774"/>
            <a:ext cx="4835525" cy="27305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952500" y="1173485"/>
            <a:ext cx="4521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Garamond" panose="02020404030301010803" pitchFamily="18" charset="0"/>
              </a:rPr>
              <a:t>Implantation de la caméra :</a:t>
            </a:r>
            <a:endParaRPr lang="fr-FR" dirty="0">
              <a:latin typeface="Garamond" panose="02020404030301010803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173559" y="5623832"/>
            <a:ext cx="282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Garamond" panose="02020404030301010803" pitchFamily="18" charset="0"/>
              </a:rPr>
              <a:t>38.0</a:t>
            </a:r>
            <a:endParaRPr lang="fr-FR" dirty="0">
              <a:latin typeface="Garamond" panose="02020404030301010803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0326459" y="5623832"/>
            <a:ext cx="282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Garamond" panose="02020404030301010803" pitchFamily="18" charset="0"/>
              </a:rPr>
              <a:t>50.0 dB</a:t>
            </a:r>
            <a:endParaRPr lang="fr-FR" dirty="0">
              <a:latin typeface="Garamond" panose="02020404030301010803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364739" y="5804366"/>
            <a:ext cx="462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Garamond" panose="02020404030301010803" pitchFamily="18" charset="0"/>
              </a:rPr>
              <a:t>Energie sonore</a:t>
            </a:r>
            <a:br>
              <a:rPr lang="fr-FR" dirty="0" smtClean="0">
                <a:latin typeface="Garamond" panose="02020404030301010803" pitchFamily="18" charset="0"/>
              </a:rPr>
            </a:br>
            <a:r>
              <a:rPr lang="fr-FR" dirty="0" smtClean="0">
                <a:latin typeface="Garamond" panose="02020404030301010803" pitchFamily="18" charset="0"/>
              </a:rPr>
              <a:t>[850 Hz – 10 kHz]</a:t>
            </a:r>
            <a:endParaRPr lang="fr-FR" dirty="0">
              <a:latin typeface="Garamond" panose="02020404030301010803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0" y="89585"/>
            <a:ext cx="923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Garamond" panose="02020404030301010803" pitchFamily="18" charset="0"/>
              </a:rPr>
              <a:t>Sources sonores urbaines</a:t>
            </a:r>
            <a:endParaRPr lang="fr-FR" sz="2400" b="1" dirty="0">
              <a:latin typeface="Garamond" panose="02020404030301010803" pitchFamily="18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b="3639"/>
          <a:stretch/>
        </p:blipFill>
        <p:spPr>
          <a:xfrm>
            <a:off x="1022174" y="1566511"/>
            <a:ext cx="4452251" cy="36767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28308" y="3330221"/>
            <a:ext cx="423825" cy="382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0" i="0" dirty="0" smtClean="0">
                <a:solidFill>
                  <a:srgbClr val="C00000"/>
                </a:solidFill>
                <a:effectLst/>
                <a:latin typeface="Google Sans"/>
              </a:rPr>
              <a:t>👁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48971" y="5350774"/>
            <a:ext cx="725454" cy="473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4849584" y="5398162"/>
            <a:ext cx="282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Garamond" panose="02020404030301010803" pitchFamily="18" charset="0"/>
              </a:rPr>
              <a:t>70 m</a:t>
            </a:r>
            <a:endParaRPr lang="fr-FR" dirty="0">
              <a:latin typeface="Garamond" panose="02020404030301010803" pitchFamily="18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266498" y="3416683"/>
            <a:ext cx="238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C00000"/>
                </a:solidFill>
                <a:latin typeface="Garamond" panose="02020404030301010803" pitchFamily="18" charset="0"/>
              </a:rPr>
              <a:t>+</a:t>
            </a:r>
            <a:endParaRPr lang="fr-FR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6259285" y="1197179"/>
            <a:ext cx="331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Garamond" panose="02020404030301010803" pitchFamily="18" charset="0"/>
              </a:rPr>
              <a:t>Vidéo :</a:t>
            </a:r>
            <a:endParaRPr lang="fr-FR" dirty="0">
              <a:latin typeface="Garamond" panose="02020404030301010803" pitchFamily="18" charset="0"/>
            </a:endParaRPr>
          </a:p>
        </p:txBody>
      </p:sp>
      <p:sp>
        <p:nvSpPr>
          <p:cNvPr id="25" name="Secteurs 24"/>
          <p:cNvSpPr/>
          <p:nvPr/>
        </p:nvSpPr>
        <p:spPr>
          <a:xfrm rot="303393">
            <a:off x="2876550" y="3114331"/>
            <a:ext cx="1114425" cy="974036"/>
          </a:xfrm>
          <a:prstGeom prst="pie">
            <a:avLst>
              <a:gd name="adj1" fmla="val 3123938"/>
              <a:gd name="adj2" fmla="val 8579500"/>
            </a:avLst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A054-1E13-4C13-89EF-68A015278993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506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69"/>
          <a:stretch/>
        </p:blipFill>
        <p:spPr>
          <a:xfrm>
            <a:off x="338240" y="1555494"/>
            <a:ext cx="11228723" cy="375310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0" y="89585"/>
            <a:ext cx="923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Garamond" panose="02020404030301010803" pitchFamily="18" charset="0"/>
              </a:rPr>
              <a:t>Réflexions multiples et spéculaires en milieu urbain</a:t>
            </a:r>
            <a:endParaRPr lang="fr-FR" sz="2400" b="1" dirty="0">
              <a:latin typeface="Garamond" panose="02020404030301010803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38240" y="5251450"/>
            <a:ext cx="3586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Garamond" panose="02020404030301010803" pitchFamily="18" charset="0"/>
              </a:rPr>
              <a:t>Energie sonore </a:t>
            </a:r>
            <a:br>
              <a:rPr lang="fr-FR" dirty="0" smtClean="0">
                <a:latin typeface="Garamond" panose="02020404030301010803" pitchFamily="18" charset="0"/>
              </a:rPr>
            </a:br>
            <a:r>
              <a:rPr lang="fr-FR" dirty="0" smtClean="0">
                <a:latin typeface="Garamond" panose="02020404030301010803" pitchFamily="18" charset="0"/>
              </a:rPr>
              <a:t>[4.2 – 4.8 kHz]</a:t>
            </a:r>
            <a:endParaRPr lang="fr-FR" dirty="0">
              <a:latin typeface="Garamond" panose="02020404030301010803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A054-1E13-4C13-89EF-68A015278993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666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/>
          <p:cNvSpPr txBox="1"/>
          <p:nvPr/>
        </p:nvSpPr>
        <p:spPr>
          <a:xfrm>
            <a:off x="1496148" y="703391"/>
            <a:ext cx="9252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  <a:latin typeface="Garamond" panose="02020404030301010803" pitchFamily="18" charset="0"/>
              </a:rPr>
              <a:t>Implantation des sources sonores (100 dB)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t="7020" r="1387"/>
          <a:stretch/>
        </p:blipFill>
        <p:spPr>
          <a:xfrm>
            <a:off x="1524000" y="1052736"/>
            <a:ext cx="9144000" cy="3896252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0" y="149910"/>
            <a:ext cx="6830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Garamond" panose="02020404030301010803" pitchFamily="18" charset="0"/>
              </a:rPr>
              <a:t>Simulation par lancer de </a:t>
            </a:r>
            <a:r>
              <a:rPr lang="fr-FR" sz="2400" b="1" dirty="0" smtClean="0">
                <a:latin typeface="Garamond" panose="02020404030301010803" pitchFamily="18" charset="0"/>
              </a:rPr>
              <a:t>rayons à l’échelle urbaine</a:t>
            </a:r>
            <a:endParaRPr lang="fr-FR" sz="2400" b="1" dirty="0">
              <a:latin typeface="Garamond" panose="02020404030301010803" pitchFamily="18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3191432" y="5040804"/>
            <a:ext cx="5299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Garamond" panose="02020404030301010803" pitchFamily="18" charset="0"/>
              </a:rPr>
              <a:t>Quartier </a:t>
            </a:r>
            <a:r>
              <a:rPr lang="fr-FR" b="1" dirty="0" err="1">
                <a:latin typeface="Garamond" panose="02020404030301010803" pitchFamily="18" charset="0"/>
              </a:rPr>
              <a:t>Trintxerpe</a:t>
            </a:r>
            <a:r>
              <a:rPr lang="fr-FR" b="1" dirty="0">
                <a:latin typeface="Garamond" panose="02020404030301010803" pitchFamily="18" charset="0"/>
              </a:rPr>
              <a:t> et San </a:t>
            </a:r>
            <a:r>
              <a:rPr lang="fr-FR" b="1" dirty="0" smtClean="0">
                <a:latin typeface="Garamond" panose="02020404030301010803" pitchFamily="18" charset="0"/>
              </a:rPr>
              <a:t>Pedro à </a:t>
            </a:r>
            <a:r>
              <a:rPr lang="fr-FR" b="1" dirty="0" err="1" smtClean="0">
                <a:latin typeface="Garamond" panose="02020404030301010803" pitchFamily="18" charset="0"/>
              </a:rPr>
              <a:t>Pasaia</a:t>
            </a:r>
            <a:r>
              <a:rPr lang="fr-FR" b="1" dirty="0" smtClean="0">
                <a:latin typeface="Garamond" panose="02020404030301010803" pitchFamily="18" charset="0"/>
              </a:rPr>
              <a:t> (Espagne)</a:t>
            </a:r>
            <a:endParaRPr lang="fr-FR" b="1" dirty="0">
              <a:latin typeface="Garamond" panose="02020404030301010803" pitchFamily="18" charset="0"/>
            </a:endParaRPr>
          </a:p>
        </p:txBody>
      </p:sp>
      <p:cxnSp>
        <p:nvCxnSpPr>
          <p:cNvPr id="3" name="Connecteur droit avec flèche 2"/>
          <p:cNvCxnSpPr/>
          <p:nvPr/>
        </p:nvCxnSpPr>
        <p:spPr>
          <a:xfrm flipV="1">
            <a:off x="10897870" y="4567524"/>
            <a:ext cx="0" cy="26144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10668000" y="4255382"/>
            <a:ext cx="4597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latin typeface="Garamond" panose="02020404030301010803" pitchFamily="18" charset="0"/>
              </a:rPr>
              <a:t>N</a:t>
            </a:r>
            <a:endParaRPr lang="fr-FR" sz="1600" b="1" dirty="0">
              <a:latin typeface="Garamond" panose="02020404030301010803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075070" y="4808533"/>
            <a:ext cx="565079" cy="616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10986470" y="4515126"/>
            <a:ext cx="7422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latin typeface="Garamond" panose="02020404030301010803" pitchFamily="18" charset="0"/>
              </a:rPr>
              <a:t>100 m</a:t>
            </a:r>
            <a:endParaRPr lang="fr-FR" sz="1400" b="1" dirty="0">
              <a:latin typeface="Garamond" panose="02020404030301010803" pitchFamily="18" charset="0"/>
            </a:endParaRP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A054-1E13-4C13-89EF-68A015278993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852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/>
          <p:cNvSpPr txBox="1"/>
          <p:nvPr/>
        </p:nvSpPr>
        <p:spPr>
          <a:xfrm>
            <a:off x="1496148" y="703391"/>
            <a:ext cx="9252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  <a:latin typeface="Garamond" panose="02020404030301010803" pitchFamily="18" charset="0"/>
              </a:rPr>
              <a:t>Implantation des sources sonores (100 dB)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4185" r="12201" b="15225"/>
          <a:stretch/>
        </p:blipFill>
        <p:spPr>
          <a:xfrm>
            <a:off x="1503777" y="1068548"/>
            <a:ext cx="9161102" cy="3872621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7725928" y="5737371"/>
            <a:ext cx="2016224" cy="6001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>
                <a:latin typeface="Consolas" panose="020B0609020204030204" pitchFamily="49" charset="0"/>
              </a:rPr>
              <a:t>1 million de rayons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>
                <a:latin typeface="Consolas" panose="020B0609020204030204" pitchFamily="49" charset="0"/>
              </a:rPr>
              <a:t>10 réflexions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>
                <a:latin typeface="Consolas" panose="020B0609020204030204" pitchFamily="49" charset="0"/>
              </a:rPr>
              <a:t>Puissance = 100 dB</a:t>
            </a:r>
            <a:endParaRPr lang="es-ES" sz="1100" dirty="0">
              <a:latin typeface="Consolas" panose="020B0609020204030204" pitchFamily="49" charset="0"/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2207569" y="5138960"/>
            <a:ext cx="4627483" cy="1630179"/>
            <a:chOff x="683568" y="5138959"/>
            <a:chExt cx="4627483" cy="1630179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3568" y="5138959"/>
              <a:ext cx="1728192" cy="1557237"/>
            </a:xfrm>
            <a:prstGeom prst="rect">
              <a:avLst/>
            </a:prstGeom>
          </p:spPr>
        </p:pic>
        <p:sp>
          <p:nvSpPr>
            <p:cNvPr id="4" name="ZoneTexte 3"/>
            <p:cNvSpPr txBox="1"/>
            <p:nvPr/>
          </p:nvSpPr>
          <p:spPr>
            <a:xfrm>
              <a:off x="1426477" y="6399806"/>
              <a:ext cx="2423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.</a:t>
              </a:r>
            </a:p>
          </p:txBody>
        </p:sp>
        <p:cxnSp>
          <p:nvCxnSpPr>
            <p:cNvPr id="21" name="Connecteur droit avec flèche 20"/>
            <p:cNvCxnSpPr/>
            <p:nvPr/>
          </p:nvCxnSpPr>
          <p:spPr>
            <a:xfrm flipV="1">
              <a:off x="1547664" y="6649696"/>
              <a:ext cx="1944216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6" name="Groupe 25"/>
            <p:cNvGrpSpPr/>
            <p:nvPr/>
          </p:nvGrpSpPr>
          <p:grpSpPr>
            <a:xfrm>
              <a:off x="2039728" y="5871219"/>
              <a:ext cx="258772" cy="182241"/>
              <a:chOff x="5495233" y="3426638"/>
              <a:chExt cx="800706" cy="522772"/>
            </a:xfrm>
          </p:grpSpPr>
          <p:pic>
            <p:nvPicPr>
              <p:cNvPr id="28" name="Image 27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CECECE"/>
                  </a:clrFrom>
                  <a:clrTo>
                    <a:srgbClr val="CECECE">
                      <a:alpha val="0"/>
                    </a:srgbClr>
                  </a:clrTo>
                </a:clrChange>
                <a:biLevel thresh="75000"/>
              </a:blip>
              <a:srcRect l="597" t="38309" r="11313" b="-726"/>
              <a:stretch/>
            </p:blipFill>
            <p:spPr>
              <a:xfrm rot="5400000">
                <a:off x="5635353" y="3564603"/>
                <a:ext cx="419035" cy="350579"/>
              </a:xfrm>
              <a:prstGeom prst="rect">
                <a:avLst/>
              </a:prstGeom>
            </p:spPr>
          </p:pic>
          <p:pic>
            <p:nvPicPr>
              <p:cNvPr id="29" name="Image 2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CECECE"/>
                  </a:clrFrom>
                  <a:clrTo>
                    <a:srgbClr val="CECECE">
                      <a:alpha val="0"/>
                    </a:srgbClr>
                  </a:clrTo>
                </a:clrChange>
                <a:biLevel thresh="75000"/>
              </a:blip>
              <a:srcRect l="597" t="38309" r="11313" b="24450"/>
              <a:stretch/>
            </p:blipFill>
            <p:spPr>
              <a:xfrm rot="16200000" flipH="1">
                <a:off x="5901092" y="3635306"/>
                <a:ext cx="419035" cy="209172"/>
              </a:xfrm>
              <a:prstGeom prst="rect">
                <a:avLst/>
              </a:prstGeom>
            </p:spPr>
          </p:pic>
          <p:sp>
            <p:nvSpPr>
              <p:cNvPr id="30" name="Ellipse 29"/>
              <p:cNvSpPr/>
              <p:nvPr/>
            </p:nvSpPr>
            <p:spPr>
              <a:xfrm>
                <a:off x="5495233" y="3426638"/>
                <a:ext cx="239511" cy="14616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" name="Ellipse 30"/>
              <p:cNvSpPr/>
              <p:nvPr/>
            </p:nvSpPr>
            <p:spPr>
              <a:xfrm>
                <a:off x="6184259" y="3725218"/>
                <a:ext cx="111680" cy="20951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2" name="Rectangle 31"/>
            <p:cNvSpPr/>
            <p:nvPr/>
          </p:nvSpPr>
          <p:spPr>
            <a:xfrm>
              <a:off x="3510558" y="6507528"/>
              <a:ext cx="1800493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100" dirty="0">
                  <a:latin typeface="Consolas" panose="020B0609020204030204" pitchFamily="49" charset="0"/>
                </a:rPr>
                <a:t>Source à 20 cm du sol</a:t>
              </a:r>
            </a:p>
          </p:txBody>
        </p:sp>
      </p:grpSp>
      <p:sp>
        <p:nvSpPr>
          <p:cNvPr id="18" name="ZoneTexte 17"/>
          <p:cNvSpPr txBox="1"/>
          <p:nvPr/>
        </p:nvSpPr>
        <p:spPr>
          <a:xfrm>
            <a:off x="0" y="72291"/>
            <a:ext cx="6830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Garamond" panose="02020404030301010803" pitchFamily="18" charset="0"/>
              </a:rPr>
              <a:t>La ville acoustiquement chargée</a:t>
            </a:r>
            <a:endParaRPr lang="fr-FR" sz="2400" b="1" dirty="0">
              <a:latin typeface="Garamond" panose="02020404030301010803" pitchFamily="18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A054-1E13-4C13-89EF-68A015278993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732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0" y="140971"/>
            <a:ext cx="5299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Garamond" panose="02020404030301010803" pitchFamily="18" charset="0"/>
              </a:rPr>
              <a:t>Implantation des récepteurs</a:t>
            </a:r>
            <a:endParaRPr lang="fr-FR" sz="2400" b="1" dirty="0">
              <a:latin typeface="Garamond" panose="02020404030301010803" pitchFamily="18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1496148" y="703391"/>
            <a:ext cx="9252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  <a:latin typeface="Garamond" panose="02020404030301010803" pitchFamily="18" charset="0"/>
              </a:rPr>
              <a:t>Implantation des sources sonores (100 dB)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4185" r="12201" b="15225"/>
          <a:stretch/>
        </p:blipFill>
        <p:spPr>
          <a:xfrm>
            <a:off x="1503777" y="1068548"/>
            <a:ext cx="9161102" cy="3872621"/>
          </a:xfrm>
          <a:prstGeom prst="rect">
            <a:avLst/>
          </a:prstGeom>
        </p:spPr>
      </p:pic>
      <p:grpSp>
        <p:nvGrpSpPr>
          <p:cNvPr id="33" name="Groupe 32"/>
          <p:cNvGrpSpPr/>
          <p:nvPr/>
        </p:nvGrpSpPr>
        <p:grpSpPr>
          <a:xfrm>
            <a:off x="2207569" y="5138960"/>
            <a:ext cx="4627483" cy="1630179"/>
            <a:chOff x="683568" y="5138959"/>
            <a:chExt cx="4627483" cy="1630179"/>
          </a:xfrm>
        </p:grpSpPr>
        <p:pic>
          <p:nvPicPr>
            <p:cNvPr id="34" name="Image 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3568" y="5138959"/>
              <a:ext cx="1728192" cy="1557237"/>
            </a:xfrm>
            <a:prstGeom prst="rect">
              <a:avLst/>
            </a:prstGeom>
          </p:spPr>
        </p:pic>
        <p:sp>
          <p:nvSpPr>
            <p:cNvPr id="35" name="ZoneTexte 34"/>
            <p:cNvSpPr txBox="1"/>
            <p:nvPr/>
          </p:nvSpPr>
          <p:spPr>
            <a:xfrm>
              <a:off x="1426477" y="6399806"/>
              <a:ext cx="2423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.</a:t>
              </a: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1426477" y="5365059"/>
              <a:ext cx="2423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.</a:t>
              </a:r>
            </a:p>
          </p:txBody>
        </p:sp>
        <p:cxnSp>
          <p:nvCxnSpPr>
            <p:cNvPr id="37" name="Connecteur droit avec flèche 36"/>
            <p:cNvCxnSpPr/>
            <p:nvPr/>
          </p:nvCxnSpPr>
          <p:spPr>
            <a:xfrm flipV="1">
              <a:off x="1557189" y="5614047"/>
              <a:ext cx="1944216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Connecteur droit avec flèche 37"/>
            <p:cNvCxnSpPr/>
            <p:nvPr/>
          </p:nvCxnSpPr>
          <p:spPr>
            <a:xfrm flipV="1">
              <a:off x="1547664" y="6649696"/>
              <a:ext cx="1944216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Rectangle 38"/>
            <p:cNvSpPr/>
            <p:nvPr/>
          </p:nvSpPr>
          <p:spPr>
            <a:xfrm>
              <a:off x="3510558" y="5472781"/>
              <a:ext cx="1184940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100" dirty="0">
                  <a:latin typeface="Consolas" panose="020B0609020204030204" pitchFamily="49" charset="0"/>
                </a:rPr>
                <a:t>Récepteur </a:t>
              </a:r>
              <a:br>
                <a:rPr lang="fr-FR" sz="1100" dirty="0">
                  <a:latin typeface="Consolas" panose="020B0609020204030204" pitchFamily="49" charset="0"/>
                </a:rPr>
              </a:br>
              <a:r>
                <a:rPr lang="fr-FR" sz="1100" dirty="0">
                  <a:latin typeface="Consolas" panose="020B0609020204030204" pitchFamily="49" charset="0"/>
                </a:rPr>
                <a:t>à 15 m du sol</a:t>
              </a:r>
            </a:p>
          </p:txBody>
        </p:sp>
        <p:grpSp>
          <p:nvGrpSpPr>
            <p:cNvPr id="40" name="Groupe 39"/>
            <p:cNvGrpSpPr/>
            <p:nvPr/>
          </p:nvGrpSpPr>
          <p:grpSpPr>
            <a:xfrm>
              <a:off x="2039728" y="5871219"/>
              <a:ext cx="258772" cy="182241"/>
              <a:chOff x="5495233" y="3426638"/>
              <a:chExt cx="800706" cy="522772"/>
            </a:xfrm>
          </p:grpSpPr>
          <p:pic>
            <p:nvPicPr>
              <p:cNvPr id="42" name="Image 41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CECECE"/>
                  </a:clrFrom>
                  <a:clrTo>
                    <a:srgbClr val="CECECE">
                      <a:alpha val="0"/>
                    </a:srgbClr>
                  </a:clrTo>
                </a:clrChange>
                <a:biLevel thresh="75000"/>
              </a:blip>
              <a:srcRect l="597" t="38309" r="11313" b="-726"/>
              <a:stretch/>
            </p:blipFill>
            <p:spPr>
              <a:xfrm rot="5400000">
                <a:off x="5635353" y="3564603"/>
                <a:ext cx="419035" cy="350579"/>
              </a:xfrm>
              <a:prstGeom prst="rect">
                <a:avLst/>
              </a:prstGeom>
            </p:spPr>
          </p:pic>
          <p:pic>
            <p:nvPicPr>
              <p:cNvPr id="43" name="Image 42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CECECE"/>
                  </a:clrFrom>
                  <a:clrTo>
                    <a:srgbClr val="CECECE">
                      <a:alpha val="0"/>
                    </a:srgbClr>
                  </a:clrTo>
                </a:clrChange>
                <a:biLevel thresh="75000"/>
              </a:blip>
              <a:srcRect l="597" t="38309" r="11313" b="24450"/>
              <a:stretch/>
            </p:blipFill>
            <p:spPr>
              <a:xfrm rot="16200000" flipH="1">
                <a:off x="5901092" y="3635306"/>
                <a:ext cx="419035" cy="209172"/>
              </a:xfrm>
              <a:prstGeom prst="rect">
                <a:avLst/>
              </a:prstGeom>
            </p:spPr>
          </p:pic>
          <p:sp>
            <p:nvSpPr>
              <p:cNvPr id="44" name="Ellipse 43"/>
              <p:cNvSpPr/>
              <p:nvPr/>
            </p:nvSpPr>
            <p:spPr>
              <a:xfrm>
                <a:off x="5495233" y="3426638"/>
                <a:ext cx="239511" cy="14616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5" name="Ellipse 44"/>
              <p:cNvSpPr/>
              <p:nvPr/>
            </p:nvSpPr>
            <p:spPr>
              <a:xfrm>
                <a:off x="6184259" y="3725218"/>
                <a:ext cx="111680" cy="20951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41" name="Rectangle 40"/>
            <p:cNvSpPr/>
            <p:nvPr/>
          </p:nvSpPr>
          <p:spPr>
            <a:xfrm>
              <a:off x="3510558" y="6507528"/>
              <a:ext cx="1800493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100" dirty="0">
                  <a:latin typeface="Consolas" panose="020B0609020204030204" pitchFamily="49" charset="0"/>
                </a:rPr>
                <a:t>Source à 20 cm du sol</a:t>
              </a:r>
            </a:p>
          </p:txBody>
        </p:sp>
      </p:grp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A054-1E13-4C13-89EF-68A015278993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990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3"/>
          <a:srcRect t="14185" r="12201" b="15225"/>
          <a:stretch/>
        </p:blipFill>
        <p:spPr>
          <a:xfrm>
            <a:off x="1503777" y="1068548"/>
            <a:ext cx="9161102" cy="3872621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2650869" y="5437858"/>
            <a:ext cx="488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Garamond" panose="02020404030301010803" pitchFamily="18" charset="0"/>
              </a:rPr>
              <a:t>70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5024350" y="4905085"/>
            <a:ext cx="7084046" cy="888125"/>
            <a:chOff x="1141346" y="5147684"/>
            <a:chExt cx="8839514" cy="888125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5400000">
              <a:off x="4526596" y="1763750"/>
              <a:ext cx="352583" cy="7120451"/>
            </a:xfrm>
            <a:prstGeom prst="rect">
              <a:avLst/>
            </a:prstGeom>
          </p:spPr>
        </p:pic>
        <p:sp>
          <p:nvSpPr>
            <p:cNvPr id="28" name="ZoneTexte 27"/>
            <p:cNvSpPr txBox="1"/>
            <p:nvPr/>
          </p:nvSpPr>
          <p:spPr>
            <a:xfrm>
              <a:off x="2456477" y="5437858"/>
              <a:ext cx="488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latin typeface="Garamond" panose="02020404030301010803" pitchFamily="18" charset="0"/>
                </a:rPr>
                <a:t>72</a:t>
              </a: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3121280" y="5437858"/>
              <a:ext cx="488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latin typeface="Garamond" panose="02020404030301010803" pitchFamily="18" charset="0"/>
                </a:rPr>
                <a:t>73</a:t>
              </a: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1791673" y="5437858"/>
              <a:ext cx="488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latin typeface="Garamond" panose="02020404030301010803" pitchFamily="18" charset="0"/>
                </a:rPr>
                <a:t>71</a:t>
              </a: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5115694" y="5437858"/>
              <a:ext cx="488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latin typeface="Garamond" panose="02020404030301010803" pitchFamily="18" charset="0"/>
                </a:rPr>
                <a:t>76</a:t>
              </a: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5780497" y="5437858"/>
              <a:ext cx="488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latin typeface="Garamond" panose="02020404030301010803" pitchFamily="18" charset="0"/>
                </a:rPr>
                <a:t>77</a:t>
              </a: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3786085" y="5437858"/>
              <a:ext cx="488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latin typeface="Garamond" panose="02020404030301010803" pitchFamily="18" charset="0"/>
                </a:rPr>
                <a:t>74</a:t>
              </a: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4450889" y="5437858"/>
              <a:ext cx="488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latin typeface="Garamond" panose="02020404030301010803" pitchFamily="18" charset="0"/>
                </a:rPr>
                <a:t>75</a:t>
              </a: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7774905" y="5437858"/>
              <a:ext cx="488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latin typeface="Garamond" panose="02020404030301010803" pitchFamily="18" charset="0"/>
                </a:rPr>
                <a:t>80</a:t>
              </a: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6445301" y="5437858"/>
              <a:ext cx="488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latin typeface="Garamond" panose="02020404030301010803" pitchFamily="18" charset="0"/>
                </a:rPr>
                <a:t>78</a:t>
              </a:r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7110105" y="5437858"/>
              <a:ext cx="488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latin typeface="Garamond" panose="02020404030301010803" pitchFamily="18" charset="0"/>
                </a:rPr>
                <a:t>79</a:t>
              </a:r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6756978" y="5728032"/>
              <a:ext cx="32238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>
                  <a:latin typeface="Garamond" panose="02020404030301010803" pitchFamily="18" charset="0"/>
                </a:rPr>
                <a:t>Niveau sonore [dB]</a:t>
              </a:r>
              <a:endParaRPr lang="fr-FR" sz="1400" dirty="0">
                <a:latin typeface="Garamond" panose="02020404030301010803" pitchFamily="18" charset="0"/>
              </a:endParaRP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1141346" y="5437858"/>
              <a:ext cx="488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latin typeface="Garamond" panose="02020404030301010803" pitchFamily="18" charset="0"/>
                </a:rPr>
                <a:t>70</a:t>
              </a:r>
            </a:p>
          </p:txBody>
        </p:sp>
      </p:grpSp>
      <p:grpSp>
        <p:nvGrpSpPr>
          <p:cNvPr id="41" name="Groupe 40"/>
          <p:cNvGrpSpPr/>
          <p:nvPr/>
        </p:nvGrpSpPr>
        <p:grpSpPr>
          <a:xfrm>
            <a:off x="2207569" y="5138960"/>
            <a:ext cx="4627483" cy="1630179"/>
            <a:chOff x="683568" y="5138959"/>
            <a:chExt cx="4627483" cy="1630179"/>
          </a:xfrm>
        </p:grpSpPr>
        <p:pic>
          <p:nvPicPr>
            <p:cNvPr id="44" name="Image 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3568" y="5138959"/>
              <a:ext cx="1728192" cy="1557237"/>
            </a:xfrm>
            <a:prstGeom prst="rect">
              <a:avLst/>
            </a:prstGeom>
          </p:spPr>
        </p:pic>
        <p:sp>
          <p:nvSpPr>
            <p:cNvPr id="45" name="ZoneTexte 44"/>
            <p:cNvSpPr txBox="1"/>
            <p:nvPr/>
          </p:nvSpPr>
          <p:spPr>
            <a:xfrm>
              <a:off x="1426477" y="6399806"/>
              <a:ext cx="2423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.</a:t>
              </a:r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1426477" y="5365059"/>
              <a:ext cx="2423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.</a:t>
              </a:r>
            </a:p>
          </p:txBody>
        </p:sp>
        <p:cxnSp>
          <p:nvCxnSpPr>
            <p:cNvPr id="47" name="Connecteur droit avec flèche 46"/>
            <p:cNvCxnSpPr/>
            <p:nvPr/>
          </p:nvCxnSpPr>
          <p:spPr>
            <a:xfrm flipV="1">
              <a:off x="1557189" y="5610121"/>
              <a:ext cx="1944216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onnecteur droit avec flèche 47"/>
            <p:cNvCxnSpPr/>
            <p:nvPr/>
          </p:nvCxnSpPr>
          <p:spPr>
            <a:xfrm flipV="1">
              <a:off x="1547664" y="6649696"/>
              <a:ext cx="1944216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9" name="Rectangle 48"/>
            <p:cNvSpPr/>
            <p:nvPr/>
          </p:nvSpPr>
          <p:spPr>
            <a:xfrm>
              <a:off x="3510558" y="5472781"/>
              <a:ext cx="1184940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100" dirty="0">
                  <a:latin typeface="Consolas" panose="020B0609020204030204" pitchFamily="49" charset="0"/>
                </a:rPr>
                <a:t>Récepteur </a:t>
              </a:r>
              <a:br>
                <a:rPr lang="fr-FR" sz="1100" dirty="0">
                  <a:latin typeface="Consolas" panose="020B0609020204030204" pitchFamily="49" charset="0"/>
                </a:rPr>
              </a:br>
              <a:r>
                <a:rPr lang="fr-FR" sz="1100" dirty="0">
                  <a:latin typeface="Consolas" panose="020B0609020204030204" pitchFamily="49" charset="0"/>
                </a:rPr>
                <a:t>à 15 m du sol</a:t>
              </a:r>
            </a:p>
          </p:txBody>
        </p:sp>
        <p:grpSp>
          <p:nvGrpSpPr>
            <p:cNvPr id="50" name="Groupe 49"/>
            <p:cNvGrpSpPr/>
            <p:nvPr/>
          </p:nvGrpSpPr>
          <p:grpSpPr>
            <a:xfrm>
              <a:off x="2039728" y="5871219"/>
              <a:ext cx="258772" cy="182241"/>
              <a:chOff x="5495233" y="3426638"/>
              <a:chExt cx="800706" cy="522772"/>
            </a:xfrm>
          </p:grpSpPr>
          <p:pic>
            <p:nvPicPr>
              <p:cNvPr id="52" name="Image 51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CECECE"/>
                  </a:clrFrom>
                  <a:clrTo>
                    <a:srgbClr val="CECECE">
                      <a:alpha val="0"/>
                    </a:srgbClr>
                  </a:clrTo>
                </a:clrChange>
                <a:biLevel thresh="75000"/>
              </a:blip>
              <a:srcRect l="597" t="38309" r="11313" b="-726"/>
              <a:stretch/>
            </p:blipFill>
            <p:spPr>
              <a:xfrm rot="5400000">
                <a:off x="5635353" y="3564603"/>
                <a:ext cx="419035" cy="350579"/>
              </a:xfrm>
              <a:prstGeom prst="rect">
                <a:avLst/>
              </a:prstGeom>
            </p:spPr>
          </p:pic>
          <p:pic>
            <p:nvPicPr>
              <p:cNvPr id="53" name="Image 52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CECECE"/>
                  </a:clrFrom>
                  <a:clrTo>
                    <a:srgbClr val="CECECE">
                      <a:alpha val="0"/>
                    </a:srgbClr>
                  </a:clrTo>
                </a:clrChange>
                <a:biLevel thresh="75000"/>
              </a:blip>
              <a:srcRect l="597" t="38309" r="11313" b="24450"/>
              <a:stretch/>
            </p:blipFill>
            <p:spPr>
              <a:xfrm rot="16200000" flipH="1">
                <a:off x="5901092" y="3635306"/>
                <a:ext cx="419035" cy="209172"/>
              </a:xfrm>
              <a:prstGeom prst="rect">
                <a:avLst/>
              </a:prstGeom>
            </p:spPr>
          </p:pic>
          <p:sp>
            <p:nvSpPr>
              <p:cNvPr id="54" name="Ellipse 53"/>
              <p:cNvSpPr/>
              <p:nvPr/>
            </p:nvSpPr>
            <p:spPr>
              <a:xfrm>
                <a:off x="5495233" y="3426638"/>
                <a:ext cx="239511" cy="14616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5" name="Ellipse 54"/>
              <p:cNvSpPr/>
              <p:nvPr/>
            </p:nvSpPr>
            <p:spPr>
              <a:xfrm>
                <a:off x="6184259" y="3725218"/>
                <a:ext cx="111680" cy="20951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1" name="Rectangle 50"/>
            <p:cNvSpPr/>
            <p:nvPr/>
          </p:nvSpPr>
          <p:spPr>
            <a:xfrm>
              <a:off x="3510558" y="6507528"/>
              <a:ext cx="1800493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100" dirty="0">
                  <a:latin typeface="Consolas" panose="020B0609020204030204" pitchFamily="49" charset="0"/>
                </a:rPr>
                <a:t>Source à 20 cm du sol</a:t>
              </a:r>
            </a:p>
          </p:txBody>
        </p:sp>
      </p:grp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A054-1E13-4C13-89EF-68A015278993}" type="slidenum">
              <a:rPr lang="fr-FR" smtClean="0"/>
              <a:t>17</a:t>
            </a:fld>
            <a:endParaRPr lang="fr-FR"/>
          </a:p>
        </p:txBody>
      </p:sp>
      <p:sp>
        <p:nvSpPr>
          <p:cNvPr id="57" name="ZoneTexte 56"/>
          <p:cNvSpPr txBox="1"/>
          <p:nvPr/>
        </p:nvSpPr>
        <p:spPr>
          <a:xfrm>
            <a:off x="0" y="72291"/>
            <a:ext cx="6830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Garamond" panose="02020404030301010803" pitchFamily="18" charset="0"/>
              </a:rPr>
              <a:t>Résultat de la simulation par lancer de rayons</a:t>
            </a:r>
            <a:endParaRPr lang="fr-FR" sz="2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01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499" y="1578311"/>
            <a:ext cx="4725330" cy="3676744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84" y="1067008"/>
            <a:ext cx="4835526" cy="537227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9285" y="5350774"/>
            <a:ext cx="4835525" cy="27305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952500" y="1173485"/>
            <a:ext cx="4521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Garamond" panose="02020404030301010803" pitchFamily="18" charset="0"/>
              </a:rPr>
              <a:t>Implantation de la caméra :</a:t>
            </a:r>
            <a:endParaRPr lang="fr-FR" dirty="0">
              <a:latin typeface="Garamond" panose="02020404030301010803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881584" y="5993164"/>
            <a:ext cx="3311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Garamond" panose="02020404030301010803" pitchFamily="18" charset="0"/>
              </a:rPr>
              <a:t>Niveau sonore</a:t>
            </a:r>
            <a:br>
              <a:rPr lang="fr-FR" sz="1400" dirty="0" smtClean="0">
                <a:latin typeface="Garamond" panose="02020404030301010803" pitchFamily="18" charset="0"/>
              </a:rPr>
            </a:br>
            <a:r>
              <a:rPr lang="fr-FR" sz="1400" dirty="0" smtClean="0">
                <a:latin typeface="Garamond" panose="02020404030301010803" pitchFamily="18" charset="0"/>
              </a:rPr>
              <a:t>[850 – 10 kHz]</a:t>
            </a:r>
            <a:endParaRPr lang="fr-FR" sz="1400" dirty="0">
              <a:latin typeface="Garamond" panose="02020404030301010803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0" y="0"/>
            <a:ext cx="923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Garamond" panose="02020404030301010803" pitchFamily="18" charset="0"/>
              </a:rPr>
              <a:t>Réponse impulsionnelle par caméra acoustique en milieu urbain</a:t>
            </a:r>
            <a:endParaRPr lang="fr-FR" sz="2400" b="1" dirty="0">
              <a:latin typeface="Garamond" panose="02020404030301010803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09329" y="2086003"/>
            <a:ext cx="423825" cy="382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0" i="0" dirty="0" smtClean="0">
                <a:solidFill>
                  <a:srgbClr val="C00000"/>
                </a:solidFill>
                <a:effectLst/>
                <a:latin typeface="Google Sans"/>
              </a:rPr>
              <a:t>👁</a:t>
            </a:r>
            <a:endParaRPr lang="fr-FR" dirty="0">
              <a:solidFill>
                <a:srgbClr val="C00000"/>
              </a:solidFill>
            </a:endParaRPr>
          </a:p>
        </p:txBody>
      </p:sp>
      <p:cxnSp>
        <p:nvCxnSpPr>
          <p:cNvPr id="17" name="Connecteur droit 16"/>
          <p:cNvCxnSpPr/>
          <p:nvPr/>
        </p:nvCxnSpPr>
        <p:spPr>
          <a:xfrm>
            <a:off x="3658929" y="3556899"/>
            <a:ext cx="0" cy="88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748971" y="5350774"/>
            <a:ext cx="725454" cy="473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4849584" y="5398162"/>
            <a:ext cx="282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Garamond" panose="02020404030301010803" pitchFamily="18" charset="0"/>
              </a:rPr>
              <a:t>70 m</a:t>
            </a:r>
            <a:endParaRPr lang="fr-FR" dirty="0">
              <a:latin typeface="Garamond" panose="02020404030301010803" pitchFamily="18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2201840" y="2229110"/>
            <a:ext cx="238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C00000"/>
                </a:solidFill>
                <a:latin typeface="Garamond" panose="02020404030301010803" pitchFamily="18" charset="0"/>
              </a:rPr>
              <a:t>+</a:t>
            </a:r>
            <a:endParaRPr lang="fr-FR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25" name="Secteurs 24"/>
          <p:cNvSpPr/>
          <p:nvPr/>
        </p:nvSpPr>
        <p:spPr>
          <a:xfrm rot="18873263">
            <a:off x="1833121" y="1926758"/>
            <a:ext cx="1114425" cy="974036"/>
          </a:xfrm>
          <a:prstGeom prst="pie">
            <a:avLst>
              <a:gd name="adj1" fmla="val 3123938"/>
              <a:gd name="adj2" fmla="val 8579500"/>
            </a:avLst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A054-1E13-4C13-89EF-68A015278993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671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4" r="36023"/>
          <a:stretch/>
        </p:blipFill>
        <p:spPr>
          <a:xfrm flipH="1">
            <a:off x="2244653" y="1615154"/>
            <a:ext cx="2094369" cy="284016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15222" y="1594105"/>
            <a:ext cx="2964298" cy="276706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0945" y="1527430"/>
            <a:ext cx="3219541" cy="3144128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5874511" y="408819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2863541" y="408819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8937855" y="408819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4866456" y="4414570"/>
            <a:ext cx="2068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atin typeface="Garamond" panose="02020404030301010803" pitchFamily="18" charset="0"/>
              </a:rPr>
              <a:t>2D</a:t>
            </a:r>
          </a:p>
          <a:p>
            <a:pPr algn="ctr"/>
            <a:r>
              <a:rPr lang="fr-FR" sz="1600" dirty="0" smtClean="0">
                <a:latin typeface="Garamond" panose="02020404030301010803" pitchFamily="18" charset="0"/>
              </a:rPr>
              <a:t>La rue canyon</a:t>
            </a:r>
            <a:endParaRPr lang="fr-FR" sz="1600" dirty="0">
              <a:latin typeface="Garamond" panose="02020404030301010803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888111" y="4353137"/>
            <a:ext cx="2488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atin typeface="Garamond" panose="02020404030301010803" pitchFamily="18" charset="0"/>
              </a:rPr>
              <a:t> 1D</a:t>
            </a:r>
          </a:p>
          <a:p>
            <a:pPr algn="ctr"/>
            <a:r>
              <a:rPr lang="fr-FR" dirty="0" smtClean="0">
                <a:latin typeface="Garamond" panose="02020404030301010803" pitchFamily="18" charset="0"/>
              </a:rPr>
              <a:t>La façade dégagée</a:t>
            </a:r>
            <a:r>
              <a:rPr lang="fr-FR" sz="2000" b="1" dirty="0" smtClean="0">
                <a:latin typeface="Garamond" panose="02020404030301010803" pitchFamily="18" charset="0"/>
              </a:rPr>
              <a:t> </a:t>
            </a:r>
            <a:endParaRPr lang="fr-FR" sz="2000" b="1" dirty="0">
              <a:latin typeface="Garamond" panose="02020404030301010803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0290" y="6356350"/>
            <a:ext cx="8517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fr-FR" sz="12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Bort Inès, </a:t>
            </a:r>
            <a:r>
              <a:rPr lang="fr-FR" sz="1200" dirty="0" err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Beckers</a:t>
            </a:r>
            <a:r>
              <a:rPr lang="fr-FR" sz="12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Benoit, Impact of multiple reflections on </a:t>
            </a:r>
            <a:r>
              <a:rPr lang="fr-FR" sz="1200" dirty="0" err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urban</a:t>
            </a:r>
            <a:r>
              <a:rPr lang="fr-FR" sz="12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acoustics</a:t>
            </a:r>
            <a:r>
              <a:rPr lang="fr-FR" sz="12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200" i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J. Phys.: </a:t>
            </a:r>
            <a:r>
              <a:rPr lang="fr-FR" sz="1200" i="1" dirty="0" err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Conf</a:t>
            </a:r>
            <a:r>
              <a:rPr lang="fr-FR" sz="1200" i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sz="1200" i="1" dirty="0" err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Ser</a:t>
            </a:r>
            <a:r>
              <a:rPr lang="fr-FR" sz="1200" i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fr-FR" sz="12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200" i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2042</a:t>
            </a:r>
            <a:r>
              <a:rPr lang="fr-FR" sz="12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CISBAT </a:t>
            </a:r>
            <a:r>
              <a:rPr lang="fr-FR" sz="1200" b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  <a:r>
              <a:rPr lang="fr-FR" sz="12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1200" dirty="0"/>
          </a:p>
        </p:txBody>
      </p:sp>
      <p:grpSp>
        <p:nvGrpSpPr>
          <p:cNvPr id="16" name="Groupe 15"/>
          <p:cNvGrpSpPr/>
          <p:nvPr/>
        </p:nvGrpSpPr>
        <p:grpSpPr>
          <a:xfrm>
            <a:off x="5304330" y="2004235"/>
            <a:ext cx="1970415" cy="2243129"/>
            <a:chOff x="3135238" y="1984922"/>
            <a:chExt cx="3160701" cy="3598155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  <a:biLevel thresh="75000"/>
            </a:blip>
            <a:stretch>
              <a:fillRect/>
            </a:stretch>
          </p:blipFill>
          <p:spPr>
            <a:xfrm>
              <a:off x="3135238" y="5303042"/>
              <a:ext cx="395380" cy="280035"/>
            </a:xfrm>
            <a:prstGeom prst="rect">
              <a:avLst/>
            </a:prstGeom>
          </p:spPr>
        </p:pic>
        <p:pic>
          <p:nvPicPr>
            <p:cNvPr id="18" name="Image 17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biLevel thresh="75000"/>
            </a:blip>
            <a:srcRect b="3553"/>
            <a:stretch/>
          </p:blipFill>
          <p:spPr>
            <a:xfrm>
              <a:off x="6048419" y="5183028"/>
              <a:ext cx="150126" cy="392906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 rotWithShape="1">
            <a:blip r:embed="rId7">
              <a:biLevel thresh="75000"/>
            </a:blip>
            <a:srcRect b="2819"/>
            <a:stretch/>
          </p:blipFill>
          <p:spPr>
            <a:xfrm>
              <a:off x="4720997" y="5089242"/>
              <a:ext cx="221478" cy="486692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  <a:biLevel thresh="75000"/>
            </a:blip>
            <a:srcRect b="9045"/>
            <a:stretch/>
          </p:blipFill>
          <p:spPr>
            <a:xfrm>
              <a:off x="5263373" y="1984922"/>
              <a:ext cx="239511" cy="444075"/>
            </a:xfrm>
            <a:prstGeom prst="rect">
              <a:avLst/>
            </a:prstGeom>
          </p:spPr>
        </p:pic>
        <p:pic>
          <p:nvPicPr>
            <p:cNvPr id="21" name="Image 20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  <a:biLevel thresh="75000"/>
            </a:blip>
            <a:srcRect l="3107" r="-1" b="4301"/>
            <a:stretch/>
          </p:blipFill>
          <p:spPr>
            <a:xfrm flipH="1">
              <a:off x="5276343" y="2721674"/>
              <a:ext cx="126900" cy="432411"/>
            </a:xfrm>
            <a:prstGeom prst="rect">
              <a:avLst/>
            </a:prstGeom>
          </p:spPr>
        </p:pic>
        <p:grpSp>
          <p:nvGrpSpPr>
            <p:cNvPr id="22" name="Groupe 21"/>
            <p:cNvGrpSpPr/>
            <p:nvPr/>
          </p:nvGrpSpPr>
          <p:grpSpPr>
            <a:xfrm>
              <a:off x="5495233" y="3426638"/>
              <a:ext cx="800706" cy="587763"/>
              <a:chOff x="5495233" y="3426638"/>
              <a:chExt cx="800706" cy="587763"/>
            </a:xfrm>
          </p:grpSpPr>
          <p:pic>
            <p:nvPicPr>
              <p:cNvPr id="24" name="Image 23"/>
              <p:cNvPicPr>
                <a:picLocks noChangeAspect="1"/>
              </p:cNvPicPr>
              <p:nvPr/>
            </p:nvPicPr>
            <p:blipFill rotWithShape="1">
              <a:blip r:embed="rId10">
                <a:clrChange>
                  <a:clrFrom>
                    <a:srgbClr val="CECECE"/>
                  </a:clrFrom>
                  <a:clrTo>
                    <a:srgbClr val="CECECE">
                      <a:alpha val="0"/>
                    </a:srgbClr>
                  </a:clrTo>
                </a:clrChange>
                <a:biLevel thresh="75000"/>
              </a:blip>
              <a:srcRect l="597" t="38309" r="11313" b="-726"/>
              <a:stretch/>
            </p:blipFill>
            <p:spPr>
              <a:xfrm rot="5400000">
                <a:off x="5628259" y="3629594"/>
                <a:ext cx="419035" cy="350579"/>
              </a:xfrm>
              <a:prstGeom prst="rect">
                <a:avLst/>
              </a:prstGeom>
            </p:spPr>
          </p:pic>
          <p:pic>
            <p:nvPicPr>
              <p:cNvPr id="25" name="Image 24"/>
              <p:cNvPicPr>
                <a:picLocks noChangeAspect="1"/>
              </p:cNvPicPr>
              <p:nvPr/>
            </p:nvPicPr>
            <p:blipFill rotWithShape="1">
              <a:blip r:embed="rId10">
                <a:clrChange>
                  <a:clrFrom>
                    <a:srgbClr val="CECECE"/>
                  </a:clrFrom>
                  <a:clrTo>
                    <a:srgbClr val="CECECE">
                      <a:alpha val="0"/>
                    </a:srgbClr>
                  </a:clrTo>
                </a:clrChange>
                <a:biLevel thresh="75000"/>
              </a:blip>
              <a:srcRect l="597" t="38309" r="11313" b="24450"/>
              <a:stretch/>
            </p:blipFill>
            <p:spPr>
              <a:xfrm rot="16200000" flipH="1">
                <a:off x="5893999" y="3700297"/>
                <a:ext cx="419035" cy="209172"/>
              </a:xfrm>
              <a:prstGeom prst="rect">
                <a:avLst/>
              </a:prstGeom>
            </p:spPr>
          </p:pic>
          <p:sp>
            <p:nvSpPr>
              <p:cNvPr id="26" name="Ellipse 25"/>
              <p:cNvSpPr/>
              <p:nvPr/>
            </p:nvSpPr>
            <p:spPr>
              <a:xfrm>
                <a:off x="5495233" y="3426638"/>
                <a:ext cx="239511" cy="14616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" name="Ellipse 26"/>
              <p:cNvSpPr/>
              <p:nvPr/>
            </p:nvSpPr>
            <p:spPr>
              <a:xfrm>
                <a:off x="6184259" y="3725218"/>
                <a:ext cx="111680" cy="20951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23" name="Image 22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  <a:biLevel thresh="75000"/>
            </a:blip>
            <a:srcRect b="9045"/>
            <a:stretch/>
          </p:blipFill>
          <p:spPr>
            <a:xfrm flipH="1">
              <a:off x="5469267" y="1984922"/>
              <a:ext cx="239511" cy="444075"/>
            </a:xfrm>
            <a:prstGeom prst="rect">
              <a:avLst/>
            </a:prstGeom>
          </p:spPr>
        </p:pic>
      </p:grpSp>
      <p:grpSp>
        <p:nvGrpSpPr>
          <p:cNvPr id="28" name="Groupe 27"/>
          <p:cNvGrpSpPr/>
          <p:nvPr/>
        </p:nvGrpSpPr>
        <p:grpSpPr>
          <a:xfrm>
            <a:off x="2203531" y="1941810"/>
            <a:ext cx="1970415" cy="2305554"/>
            <a:chOff x="3135238" y="1884787"/>
            <a:chExt cx="3160701" cy="3698290"/>
          </a:xfrm>
        </p:grpSpPr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  <a:biLevel thresh="75000"/>
            </a:blip>
            <a:stretch>
              <a:fillRect/>
            </a:stretch>
          </p:blipFill>
          <p:spPr>
            <a:xfrm>
              <a:off x="3135238" y="5303042"/>
              <a:ext cx="395380" cy="280035"/>
            </a:xfrm>
            <a:prstGeom prst="rect">
              <a:avLst/>
            </a:prstGeom>
          </p:spPr>
        </p:pic>
        <p:pic>
          <p:nvPicPr>
            <p:cNvPr id="30" name="Image 29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biLevel thresh="75000"/>
            </a:blip>
            <a:srcRect b="3553"/>
            <a:stretch/>
          </p:blipFill>
          <p:spPr>
            <a:xfrm>
              <a:off x="6048419" y="5183028"/>
              <a:ext cx="150126" cy="392906"/>
            </a:xfrm>
            <a:prstGeom prst="rect">
              <a:avLst/>
            </a:prstGeom>
          </p:spPr>
        </p:pic>
        <p:pic>
          <p:nvPicPr>
            <p:cNvPr id="31" name="Image 30"/>
            <p:cNvPicPr>
              <a:picLocks noChangeAspect="1"/>
            </p:cNvPicPr>
            <p:nvPr/>
          </p:nvPicPr>
          <p:blipFill rotWithShape="1">
            <a:blip r:embed="rId7">
              <a:biLevel thresh="75000"/>
            </a:blip>
            <a:srcRect b="2819"/>
            <a:stretch/>
          </p:blipFill>
          <p:spPr>
            <a:xfrm>
              <a:off x="4720997" y="5089242"/>
              <a:ext cx="221478" cy="486692"/>
            </a:xfrm>
            <a:prstGeom prst="rect">
              <a:avLst/>
            </a:prstGeom>
          </p:spPr>
        </p:pic>
        <p:pic>
          <p:nvPicPr>
            <p:cNvPr id="32" name="Image 31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  <a:biLevel thresh="75000"/>
            </a:blip>
            <a:srcRect b="9045"/>
            <a:stretch/>
          </p:blipFill>
          <p:spPr>
            <a:xfrm>
              <a:off x="5368333" y="1884787"/>
              <a:ext cx="239511" cy="444075"/>
            </a:xfrm>
            <a:prstGeom prst="rect">
              <a:avLst/>
            </a:prstGeom>
          </p:spPr>
        </p:pic>
        <p:pic>
          <p:nvPicPr>
            <p:cNvPr id="33" name="Image 32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  <a:biLevel thresh="75000"/>
            </a:blip>
            <a:srcRect l="3107" r="-1" b="4301"/>
            <a:stretch/>
          </p:blipFill>
          <p:spPr>
            <a:xfrm flipH="1">
              <a:off x="5368333" y="2706076"/>
              <a:ext cx="126900" cy="432411"/>
            </a:xfrm>
            <a:prstGeom prst="rect">
              <a:avLst/>
            </a:prstGeom>
          </p:spPr>
        </p:pic>
        <p:grpSp>
          <p:nvGrpSpPr>
            <p:cNvPr id="34" name="Groupe 33"/>
            <p:cNvGrpSpPr/>
            <p:nvPr/>
          </p:nvGrpSpPr>
          <p:grpSpPr>
            <a:xfrm>
              <a:off x="5495233" y="3426638"/>
              <a:ext cx="800706" cy="522772"/>
              <a:chOff x="5495233" y="3426638"/>
              <a:chExt cx="800706" cy="522772"/>
            </a:xfrm>
          </p:grpSpPr>
          <p:pic>
            <p:nvPicPr>
              <p:cNvPr id="36" name="Image 35"/>
              <p:cNvPicPr>
                <a:picLocks noChangeAspect="1"/>
              </p:cNvPicPr>
              <p:nvPr/>
            </p:nvPicPr>
            <p:blipFill rotWithShape="1">
              <a:blip r:embed="rId10">
                <a:clrChange>
                  <a:clrFrom>
                    <a:srgbClr val="CECECE"/>
                  </a:clrFrom>
                  <a:clrTo>
                    <a:srgbClr val="CECECE">
                      <a:alpha val="0"/>
                    </a:srgbClr>
                  </a:clrTo>
                </a:clrChange>
                <a:biLevel thresh="75000"/>
              </a:blip>
              <a:srcRect l="597" t="38309" r="11313" b="-726"/>
              <a:stretch/>
            </p:blipFill>
            <p:spPr>
              <a:xfrm rot="5400000">
                <a:off x="5635353" y="3564603"/>
                <a:ext cx="419035" cy="350579"/>
              </a:xfrm>
              <a:prstGeom prst="rect">
                <a:avLst/>
              </a:prstGeom>
            </p:spPr>
          </p:pic>
          <p:pic>
            <p:nvPicPr>
              <p:cNvPr id="37" name="Image 36"/>
              <p:cNvPicPr>
                <a:picLocks noChangeAspect="1"/>
              </p:cNvPicPr>
              <p:nvPr/>
            </p:nvPicPr>
            <p:blipFill rotWithShape="1">
              <a:blip r:embed="rId10">
                <a:clrChange>
                  <a:clrFrom>
                    <a:srgbClr val="CECECE"/>
                  </a:clrFrom>
                  <a:clrTo>
                    <a:srgbClr val="CECECE">
                      <a:alpha val="0"/>
                    </a:srgbClr>
                  </a:clrTo>
                </a:clrChange>
                <a:biLevel thresh="75000"/>
              </a:blip>
              <a:srcRect l="597" t="38309" r="11313" b="24450"/>
              <a:stretch/>
            </p:blipFill>
            <p:spPr>
              <a:xfrm rot="16200000" flipH="1">
                <a:off x="5901092" y="3635306"/>
                <a:ext cx="419035" cy="209172"/>
              </a:xfrm>
              <a:prstGeom prst="rect">
                <a:avLst/>
              </a:prstGeom>
            </p:spPr>
          </p:pic>
          <p:sp>
            <p:nvSpPr>
              <p:cNvPr id="38" name="Ellipse 37"/>
              <p:cNvSpPr/>
              <p:nvPr/>
            </p:nvSpPr>
            <p:spPr>
              <a:xfrm>
                <a:off x="5495233" y="3426638"/>
                <a:ext cx="239511" cy="14616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" name="Ellipse 38"/>
              <p:cNvSpPr/>
              <p:nvPr/>
            </p:nvSpPr>
            <p:spPr>
              <a:xfrm>
                <a:off x="6184259" y="3725218"/>
                <a:ext cx="111680" cy="20951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35" name="Image 34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  <a:biLevel thresh="75000"/>
            </a:blip>
            <a:srcRect b="9045"/>
            <a:stretch/>
          </p:blipFill>
          <p:spPr>
            <a:xfrm flipH="1">
              <a:off x="5574227" y="1884787"/>
              <a:ext cx="239511" cy="444075"/>
            </a:xfrm>
            <a:prstGeom prst="rect">
              <a:avLst/>
            </a:prstGeom>
          </p:spPr>
        </p:pic>
      </p:grpSp>
      <p:grpSp>
        <p:nvGrpSpPr>
          <p:cNvPr id="40" name="Groupe 39"/>
          <p:cNvGrpSpPr/>
          <p:nvPr/>
        </p:nvGrpSpPr>
        <p:grpSpPr>
          <a:xfrm>
            <a:off x="8309124" y="1938635"/>
            <a:ext cx="1970415" cy="2305554"/>
            <a:chOff x="3135238" y="1884787"/>
            <a:chExt cx="3160701" cy="3698290"/>
          </a:xfrm>
        </p:grpSpPr>
        <p:pic>
          <p:nvPicPr>
            <p:cNvPr id="41" name="Image 4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  <a:biLevel thresh="75000"/>
            </a:blip>
            <a:stretch>
              <a:fillRect/>
            </a:stretch>
          </p:blipFill>
          <p:spPr>
            <a:xfrm>
              <a:off x="3135238" y="5303042"/>
              <a:ext cx="395380" cy="280035"/>
            </a:xfrm>
            <a:prstGeom prst="rect">
              <a:avLst/>
            </a:prstGeom>
          </p:spPr>
        </p:pic>
        <p:pic>
          <p:nvPicPr>
            <p:cNvPr id="42" name="Image 41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biLevel thresh="75000"/>
            </a:blip>
            <a:srcRect b="3553"/>
            <a:stretch/>
          </p:blipFill>
          <p:spPr>
            <a:xfrm>
              <a:off x="6048419" y="5183028"/>
              <a:ext cx="150126" cy="392906"/>
            </a:xfrm>
            <a:prstGeom prst="rect">
              <a:avLst/>
            </a:prstGeom>
          </p:spPr>
        </p:pic>
        <p:pic>
          <p:nvPicPr>
            <p:cNvPr id="43" name="Image 42"/>
            <p:cNvPicPr>
              <a:picLocks noChangeAspect="1"/>
            </p:cNvPicPr>
            <p:nvPr/>
          </p:nvPicPr>
          <p:blipFill rotWithShape="1">
            <a:blip r:embed="rId7">
              <a:biLevel thresh="75000"/>
            </a:blip>
            <a:srcRect b="2819"/>
            <a:stretch/>
          </p:blipFill>
          <p:spPr>
            <a:xfrm>
              <a:off x="4720997" y="5089242"/>
              <a:ext cx="221478" cy="486692"/>
            </a:xfrm>
            <a:prstGeom prst="rect">
              <a:avLst/>
            </a:prstGeom>
          </p:spPr>
        </p:pic>
        <p:pic>
          <p:nvPicPr>
            <p:cNvPr id="44" name="Image 43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  <a:biLevel thresh="75000"/>
            </a:blip>
            <a:srcRect b="9045"/>
            <a:stretch/>
          </p:blipFill>
          <p:spPr>
            <a:xfrm>
              <a:off x="5368333" y="1884787"/>
              <a:ext cx="239511" cy="444075"/>
            </a:xfrm>
            <a:prstGeom prst="rect">
              <a:avLst/>
            </a:prstGeom>
          </p:spPr>
        </p:pic>
        <p:pic>
          <p:nvPicPr>
            <p:cNvPr id="45" name="Image 44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  <a:biLevel thresh="75000"/>
            </a:blip>
            <a:srcRect l="3107" r="-1" b="4301"/>
            <a:stretch/>
          </p:blipFill>
          <p:spPr>
            <a:xfrm flipH="1">
              <a:off x="5368333" y="2706076"/>
              <a:ext cx="126900" cy="432411"/>
            </a:xfrm>
            <a:prstGeom prst="rect">
              <a:avLst/>
            </a:prstGeom>
          </p:spPr>
        </p:pic>
        <p:grpSp>
          <p:nvGrpSpPr>
            <p:cNvPr id="46" name="Groupe 45"/>
            <p:cNvGrpSpPr/>
            <p:nvPr/>
          </p:nvGrpSpPr>
          <p:grpSpPr>
            <a:xfrm>
              <a:off x="5495233" y="3426638"/>
              <a:ext cx="800706" cy="522772"/>
              <a:chOff x="5495233" y="3426638"/>
              <a:chExt cx="800706" cy="522772"/>
            </a:xfrm>
          </p:grpSpPr>
          <p:pic>
            <p:nvPicPr>
              <p:cNvPr id="48" name="Image 47"/>
              <p:cNvPicPr>
                <a:picLocks noChangeAspect="1"/>
              </p:cNvPicPr>
              <p:nvPr/>
            </p:nvPicPr>
            <p:blipFill rotWithShape="1">
              <a:blip r:embed="rId10">
                <a:clrChange>
                  <a:clrFrom>
                    <a:srgbClr val="CECECE"/>
                  </a:clrFrom>
                  <a:clrTo>
                    <a:srgbClr val="CECECE">
                      <a:alpha val="0"/>
                    </a:srgbClr>
                  </a:clrTo>
                </a:clrChange>
                <a:biLevel thresh="75000"/>
              </a:blip>
              <a:srcRect l="597" t="38309" r="11313" b="-726"/>
              <a:stretch/>
            </p:blipFill>
            <p:spPr>
              <a:xfrm rot="5400000">
                <a:off x="5635353" y="3564603"/>
                <a:ext cx="419035" cy="350579"/>
              </a:xfrm>
              <a:prstGeom prst="rect">
                <a:avLst/>
              </a:prstGeom>
            </p:spPr>
          </p:pic>
          <p:pic>
            <p:nvPicPr>
              <p:cNvPr id="49" name="Image 48"/>
              <p:cNvPicPr>
                <a:picLocks noChangeAspect="1"/>
              </p:cNvPicPr>
              <p:nvPr/>
            </p:nvPicPr>
            <p:blipFill rotWithShape="1">
              <a:blip r:embed="rId10">
                <a:clrChange>
                  <a:clrFrom>
                    <a:srgbClr val="CECECE"/>
                  </a:clrFrom>
                  <a:clrTo>
                    <a:srgbClr val="CECECE">
                      <a:alpha val="0"/>
                    </a:srgbClr>
                  </a:clrTo>
                </a:clrChange>
                <a:biLevel thresh="75000"/>
              </a:blip>
              <a:srcRect l="597" t="38309" r="11313" b="24450"/>
              <a:stretch/>
            </p:blipFill>
            <p:spPr>
              <a:xfrm rot="16200000" flipH="1">
                <a:off x="5901092" y="3635306"/>
                <a:ext cx="419035" cy="209172"/>
              </a:xfrm>
              <a:prstGeom prst="rect">
                <a:avLst/>
              </a:prstGeom>
            </p:spPr>
          </p:pic>
          <p:sp>
            <p:nvSpPr>
              <p:cNvPr id="50" name="Ellipse 49"/>
              <p:cNvSpPr/>
              <p:nvPr/>
            </p:nvSpPr>
            <p:spPr>
              <a:xfrm>
                <a:off x="5495233" y="3426638"/>
                <a:ext cx="239511" cy="14616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1" name="Ellipse 50"/>
              <p:cNvSpPr/>
              <p:nvPr/>
            </p:nvSpPr>
            <p:spPr>
              <a:xfrm>
                <a:off x="6184259" y="3725218"/>
                <a:ext cx="111680" cy="20951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47" name="Image 46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  <a:biLevel thresh="75000"/>
            </a:blip>
            <a:srcRect b="9045"/>
            <a:stretch/>
          </p:blipFill>
          <p:spPr>
            <a:xfrm flipH="1">
              <a:off x="5574227" y="1884787"/>
              <a:ext cx="239511" cy="444075"/>
            </a:xfrm>
            <a:prstGeom prst="rect">
              <a:avLst/>
            </a:prstGeom>
          </p:spPr>
        </p:pic>
      </p:grpSp>
      <p:sp>
        <p:nvSpPr>
          <p:cNvPr id="53" name="ZoneTexte 52"/>
          <p:cNvSpPr txBox="1"/>
          <p:nvPr/>
        </p:nvSpPr>
        <p:spPr>
          <a:xfrm>
            <a:off x="7909961" y="4413063"/>
            <a:ext cx="2068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atin typeface="Garamond" panose="02020404030301010803" pitchFamily="18" charset="0"/>
              </a:rPr>
              <a:t>3D</a:t>
            </a:r>
          </a:p>
          <a:p>
            <a:pPr algn="ctr"/>
            <a:r>
              <a:rPr lang="fr-FR" sz="1600" dirty="0" smtClean="0">
                <a:latin typeface="Garamond" panose="02020404030301010803" pitchFamily="18" charset="0"/>
              </a:rPr>
              <a:t>La petite place</a:t>
            </a:r>
            <a:endParaRPr lang="fr-FR" sz="1600" dirty="0">
              <a:latin typeface="Garamond" panose="02020404030301010803" pitchFamily="18" charset="0"/>
            </a:endParaRPr>
          </a:p>
        </p:txBody>
      </p:sp>
      <p:sp>
        <p:nvSpPr>
          <p:cNvPr id="54" name="Espace réservé du numéro de diapositive 5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A054-1E13-4C13-89EF-68A015278993}" type="slidenum">
              <a:rPr lang="fr-FR" smtClean="0"/>
              <a:t>19</a:t>
            </a:fld>
            <a:endParaRPr lang="fr-FR"/>
          </a:p>
        </p:txBody>
      </p:sp>
      <p:sp>
        <p:nvSpPr>
          <p:cNvPr id="55" name="ZoneTexte 54"/>
          <p:cNvSpPr txBox="1"/>
          <p:nvPr/>
        </p:nvSpPr>
        <p:spPr>
          <a:xfrm>
            <a:off x="0" y="175132"/>
            <a:ext cx="923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Garamond" panose="02020404030301010803" pitchFamily="18" charset="0"/>
              </a:rPr>
              <a:t>Trois configurations acoustiques urbaines</a:t>
            </a:r>
            <a:endParaRPr lang="fr-FR" sz="2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9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A054-1E13-4C13-89EF-68A015278993}" type="slidenum">
              <a:rPr lang="fr-FR" smtClean="0"/>
              <a:t>2</a:t>
            </a:fld>
            <a:endParaRPr lang="fr-FR"/>
          </a:p>
        </p:txBody>
      </p:sp>
      <p:grpSp>
        <p:nvGrpSpPr>
          <p:cNvPr id="20" name="Groupe 19"/>
          <p:cNvGrpSpPr/>
          <p:nvPr/>
        </p:nvGrpSpPr>
        <p:grpSpPr>
          <a:xfrm>
            <a:off x="868756" y="132810"/>
            <a:ext cx="10451909" cy="6582388"/>
            <a:chOff x="373457" y="271602"/>
            <a:chExt cx="8766384" cy="5520881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5803" y="3676709"/>
              <a:ext cx="3051634" cy="1836323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0088" y="276391"/>
              <a:ext cx="1776095" cy="3064453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373457" y="3351949"/>
              <a:ext cx="188935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 smtClean="0">
                  <a:latin typeface="Garamond" panose="02020404030301010803" pitchFamily="18" charset="0"/>
                </a:rPr>
                <a:t>Calle </a:t>
              </a:r>
              <a:r>
                <a:rPr lang="fr-FR" sz="1100" dirty="0" err="1" smtClean="0">
                  <a:latin typeface="Garamond" panose="02020404030301010803" pitchFamily="18" charset="0"/>
                </a:rPr>
                <a:t>Ciego</a:t>
              </a:r>
              <a:r>
                <a:rPr lang="fr-FR" sz="1100" dirty="0" smtClean="0">
                  <a:latin typeface="Garamond" panose="02020404030301010803" pitchFamily="18" charset="0"/>
                </a:rPr>
                <a:t>, </a:t>
              </a:r>
              <a:r>
                <a:rPr lang="fr-FR" sz="1100" i="1" dirty="0" smtClean="0">
                  <a:latin typeface="Garamond" panose="02020404030301010803" pitchFamily="18" charset="0"/>
                </a:rPr>
                <a:t>Jerez de la Frontera </a:t>
              </a:r>
              <a:endParaRPr lang="fr-FR" sz="1100" i="1" dirty="0">
                <a:latin typeface="Garamond" panose="02020404030301010803" pitchFamily="18" charset="0"/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386097" y="5534236"/>
              <a:ext cx="3091340" cy="219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latin typeface="Garamond" panose="02020404030301010803" pitchFamily="18" charset="0"/>
                </a:rPr>
                <a:t>Centre historique</a:t>
              </a:r>
              <a:r>
                <a:rPr lang="fr-FR" sz="1100" i="1" dirty="0" smtClean="0">
                  <a:latin typeface="Garamond" panose="02020404030301010803" pitchFamily="18" charset="0"/>
                </a:rPr>
                <a:t>, San </a:t>
              </a:r>
              <a:r>
                <a:rPr lang="fr-FR" sz="1100" i="1" dirty="0" err="1" smtClean="0">
                  <a:latin typeface="Garamond" panose="02020404030301010803" pitchFamily="18" charset="0"/>
                </a:rPr>
                <a:t>Sebasti</a:t>
              </a:r>
              <a:r>
                <a:rPr lang="fr-FR" sz="1100" i="1" dirty="0" err="1">
                  <a:latin typeface="Garamond" panose="02020404030301010803" pitchFamily="18" charset="0"/>
                </a:rPr>
                <a:t>á</a:t>
              </a:r>
              <a:r>
                <a:rPr lang="fr-FR" sz="1100" i="1" dirty="0" err="1" smtClean="0">
                  <a:latin typeface="Garamond" panose="02020404030301010803" pitchFamily="18" charset="0"/>
                </a:rPr>
                <a:t>n</a:t>
              </a:r>
              <a:endParaRPr lang="fr-FR" sz="1100" i="1" dirty="0">
                <a:latin typeface="Garamond" panose="02020404030301010803" pitchFamily="18" charset="0"/>
              </a:endParaRPr>
            </a:p>
          </p:txBody>
        </p:sp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4"/>
            <a:srcRect b="5411"/>
            <a:stretch/>
          </p:blipFill>
          <p:spPr>
            <a:xfrm>
              <a:off x="2594519" y="279998"/>
              <a:ext cx="1902006" cy="3064453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49524" y="281747"/>
              <a:ext cx="1992540" cy="3068158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4837100" y="3351949"/>
              <a:ext cx="1992540" cy="2194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100" dirty="0" smtClean="0">
                  <a:latin typeface="Garamond" panose="02020404030301010803" pitchFamily="18" charset="0"/>
                </a:rPr>
                <a:t>Newbury Street, </a:t>
              </a:r>
              <a:r>
                <a:rPr lang="fr-FR" sz="1100" i="1" dirty="0" smtClean="0">
                  <a:latin typeface="Garamond" panose="02020404030301010803" pitchFamily="18" charset="0"/>
                </a:rPr>
                <a:t>Boston </a:t>
              </a:r>
              <a:endParaRPr lang="fr-FR" sz="1100" i="1" dirty="0">
                <a:latin typeface="Garamond" panose="02020404030301010803" pitchFamily="18" charset="0"/>
              </a:endParaRPr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17332" y="3676014"/>
              <a:ext cx="3076595" cy="1827808"/>
            </a:xfrm>
            <a:prstGeom prst="rect">
              <a:avLst/>
            </a:prstGeom>
          </p:spPr>
        </p:pic>
        <p:sp>
          <p:nvSpPr>
            <p:cNvPr id="14" name="ZoneTexte 13"/>
            <p:cNvSpPr txBox="1"/>
            <p:nvPr/>
          </p:nvSpPr>
          <p:spPr>
            <a:xfrm>
              <a:off x="3628826" y="5504110"/>
              <a:ext cx="309023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latin typeface="Garamond" panose="02020404030301010803" pitchFamily="18" charset="0"/>
                </a:rPr>
                <a:t>Calle República, </a:t>
              </a:r>
              <a:r>
                <a:rPr lang="fr-FR" sz="1100" i="1" dirty="0" err="1" smtClean="0">
                  <a:latin typeface="Garamond" panose="02020404030301010803" pitchFamily="18" charset="0"/>
                </a:rPr>
                <a:t>Valletta</a:t>
              </a:r>
              <a:endParaRPr lang="fr-FR" sz="1100" i="1" dirty="0">
                <a:latin typeface="Garamond" panose="02020404030301010803" pitchFamily="18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574024" y="3351949"/>
              <a:ext cx="1902006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419" sz="1100" dirty="0" smtClean="0">
                  <a:latin typeface="Garamond" panose="02020404030301010803" pitchFamily="18" charset="0"/>
                </a:rPr>
                <a:t>Galería</a:t>
              </a:r>
              <a:r>
                <a:rPr lang="fr-FR" sz="1100" dirty="0" smtClean="0">
                  <a:latin typeface="Garamond" panose="02020404030301010803" pitchFamily="18" charset="0"/>
                </a:rPr>
                <a:t> San </a:t>
              </a:r>
              <a:r>
                <a:rPr lang="es-419" sz="1100" dirty="0" smtClean="0">
                  <a:latin typeface="Garamond" panose="02020404030301010803" pitchFamily="18" charset="0"/>
                </a:rPr>
                <a:t>Federico</a:t>
              </a:r>
              <a:r>
                <a:rPr lang="fr-FR" sz="1100" dirty="0" smtClean="0">
                  <a:latin typeface="Garamond" panose="02020404030301010803" pitchFamily="18" charset="0"/>
                </a:rPr>
                <a:t>, </a:t>
              </a:r>
              <a:r>
                <a:rPr lang="es-419" sz="1100" i="1" dirty="0" smtClean="0">
                  <a:latin typeface="Garamond" panose="02020404030301010803" pitchFamily="18" charset="0"/>
                </a:rPr>
                <a:t>Turín</a:t>
              </a:r>
              <a:r>
                <a:rPr lang="fr-FR" sz="1100" i="1" dirty="0" smtClean="0">
                  <a:latin typeface="Garamond" panose="02020404030301010803" pitchFamily="18" charset="0"/>
                </a:rPr>
                <a:t> </a:t>
              </a:r>
              <a:endParaRPr lang="fr-FR" sz="1100" i="1" dirty="0">
                <a:latin typeface="Garamond" panose="02020404030301010803" pitchFamily="18" charset="0"/>
              </a:endParaRPr>
            </a:p>
          </p:txBody>
        </p:sp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18147" y="271602"/>
              <a:ext cx="1903261" cy="306437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7825526" y="3351949"/>
              <a:ext cx="747809" cy="2194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100" dirty="0" smtClean="0">
                  <a:latin typeface="Garamond" panose="02020404030301010803" pitchFamily="18" charset="0"/>
                </a:rPr>
                <a:t>Canal, </a:t>
              </a:r>
              <a:r>
                <a:rPr lang="es-419" sz="1100" i="1" dirty="0" err="1" smtClean="0">
                  <a:latin typeface="Garamond" panose="02020404030301010803" pitchFamily="18" charset="0"/>
                </a:rPr>
                <a:t>Venise</a:t>
              </a:r>
              <a:endParaRPr lang="es-419" sz="1100" i="1" dirty="0">
                <a:latin typeface="Garamond" panose="02020404030301010803" pitchFamily="18" charset="0"/>
              </a:endParaRPr>
            </a:p>
          </p:txBody>
        </p:sp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29640" y="3683396"/>
              <a:ext cx="2218374" cy="1825943"/>
            </a:xfrm>
            <a:prstGeom prst="rect">
              <a:avLst/>
            </a:prstGeom>
          </p:spPr>
        </p:pic>
        <p:sp>
          <p:nvSpPr>
            <p:cNvPr id="19" name="ZoneTexte 18"/>
            <p:cNvSpPr txBox="1"/>
            <p:nvPr/>
          </p:nvSpPr>
          <p:spPr>
            <a:xfrm>
              <a:off x="7447687" y="5530873"/>
              <a:ext cx="169215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 smtClean="0">
                  <a:latin typeface="Garamond" panose="02020404030301010803" pitchFamily="18" charset="0"/>
                </a:rPr>
                <a:t>Habitat 67, </a:t>
              </a:r>
              <a:r>
                <a:rPr lang="fr-FR" sz="1100" i="1" dirty="0" smtClean="0">
                  <a:latin typeface="Garamond" panose="02020404030301010803" pitchFamily="18" charset="0"/>
                </a:rPr>
                <a:t>Montréal</a:t>
              </a:r>
              <a:endParaRPr lang="fr-FR" sz="1100" i="1" dirty="0">
                <a:latin typeface="Garamond" panose="020204040303010108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917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4" r="36023"/>
          <a:stretch/>
        </p:blipFill>
        <p:spPr>
          <a:xfrm flipH="1">
            <a:off x="2244653" y="1615154"/>
            <a:ext cx="2094369" cy="284016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15222" y="1594105"/>
            <a:ext cx="2964298" cy="276706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0945" y="1527430"/>
            <a:ext cx="3219541" cy="3144128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5874511" y="408819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2863541" y="408819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8937855" y="408819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4866456" y="4414570"/>
            <a:ext cx="2068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atin typeface="Garamond" panose="02020404030301010803" pitchFamily="18" charset="0"/>
              </a:rPr>
              <a:t>2D</a:t>
            </a:r>
          </a:p>
          <a:p>
            <a:pPr algn="ctr"/>
            <a:r>
              <a:rPr lang="fr-FR" sz="1600" dirty="0" smtClean="0">
                <a:latin typeface="Garamond" panose="02020404030301010803" pitchFamily="18" charset="0"/>
              </a:rPr>
              <a:t>La rue canyon</a:t>
            </a:r>
            <a:endParaRPr lang="fr-FR" sz="1600" dirty="0">
              <a:latin typeface="Garamond" panose="02020404030301010803" pitchFamily="18" charset="0"/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5304330" y="2004235"/>
            <a:ext cx="1970415" cy="2243129"/>
            <a:chOff x="3135238" y="1984922"/>
            <a:chExt cx="3160701" cy="3598155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  <a:biLevel thresh="75000"/>
            </a:blip>
            <a:stretch>
              <a:fillRect/>
            </a:stretch>
          </p:blipFill>
          <p:spPr>
            <a:xfrm>
              <a:off x="3135238" y="5303042"/>
              <a:ext cx="395380" cy="280035"/>
            </a:xfrm>
            <a:prstGeom prst="rect">
              <a:avLst/>
            </a:prstGeom>
          </p:spPr>
        </p:pic>
        <p:pic>
          <p:nvPicPr>
            <p:cNvPr id="18" name="Image 17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biLevel thresh="75000"/>
            </a:blip>
            <a:srcRect b="3553"/>
            <a:stretch/>
          </p:blipFill>
          <p:spPr>
            <a:xfrm>
              <a:off x="6048419" y="5183028"/>
              <a:ext cx="150126" cy="392906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 rotWithShape="1">
            <a:blip r:embed="rId7">
              <a:biLevel thresh="75000"/>
            </a:blip>
            <a:srcRect b="2819"/>
            <a:stretch/>
          </p:blipFill>
          <p:spPr>
            <a:xfrm>
              <a:off x="4720997" y="5089242"/>
              <a:ext cx="221478" cy="486692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  <a:biLevel thresh="75000"/>
            </a:blip>
            <a:srcRect b="9045"/>
            <a:stretch/>
          </p:blipFill>
          <p:spPr>
            <a:xfrm>
              <a:off x="5263373" y="1984922"/>
              <a:ext cx="239511" cy="444075"/>
            </a:xfrm>
            <a:prstGeom prst="rect">
              <a:avLst/>
            </a:prstGeom>
          </p:spPr>
        </p:pic>
        <p:pic>
          <p:nvPicPr>
            <p:cNvPr id="21" name="Image 20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  <a:biLevel thresh="75000"/>
            </a:blip>
            <a:srcRect l="3107" r="-1" b="4301"/>
            <a:stretch/>
          </p:blipFill>
          <p:spPr>
            <a:xfrm flipH="1">
              <a:off x="5276343" y="2721674"/>
              <a:ext cx="126900" cy="432411"/>
            </a:xfrm>
            <a:prstGeom prst="rect">
              <a:avLst/>
            </a:prstGeom>
          </p:spPr>
        </p:pic>
        <p:grpSp>
          <p:nvGrpSpPr>
            <p:cNvPr id="22" name="Groupe 21"/>
            <p:cNvGrpSpPr/>
            <p:nvPr/>
          </p:nvGrpSpPr>
          <p:grpSpPr>
            <a:xfrm>
              <a:off x="5495233" y="3426638"/>
              <a:ext cx="800706" cy="587763"/>
              <a:chOff x="5495233" y="3426638"/>
              <a:chExt cx="800706" cy="587763"/>
            </a:xfrm>
          </p:grpSpPr>
          <p:pic>
            <p:nvPicPr>
              <p:cNvPr id="24" name="Image 23"/>
              <p:cNvPicPr>
                <a:picLocks noChangeAspect="1"/>
              </p:cNvPicPr>
              <p:nvPr/>
            </p:nvPicPr>
            <p:blipFill rotWithShape="1">
              <a:blip r:embed="rId10">
                <a:clrChange>
                  <a:clrFrom>
                    <a:srgbClr val="CECECE"/>
                  </a:clrFrom>
                  <a:clrTo>
                    <a:srgbClr val="CECECE">
                      <a:alpha val="0"/>
                    </a:srgbClr>
                  </a:clrTo>
                </a:clrChange>
                <a:biLevel thresh="75000"/>
              </a:blip>
              <a:srcRect l="597" t="38309" r="11313" b="-726"/>
              <a:stretch/>
            </p:blipFill>
            <p:spPr>
              <a:xfrm rot="5400000">
                <a:off x="5628259" y="3629594"/>
                <a:ext cx="419035" cy="350579"/>
              </a:xfrm>
              <a:prstGeom prst="rect">
                <a:avLst/>
              </a:prstGeom>
            </p:spPr>
          </p:pic>
          <p:pic>
            <p:nvPicPr>
              <p:cNvPr id="25" name="Image 24"/>
              <p:cNvPicPr>
                <a:picLocks noChangeAspect="1"/>
              </p:cNvPicPr>
              <p:nvPr/>
            </p:nvPicPr>
            <p:blipFill rotWithShape="1">
              <a:blip r:embed="rId10">
                <a:clrChange>
                  <a:clrFrom>
                    <a:srgbClr val="CECECE"/>
                  </a:clrFrom>
                  <a:clrTo>
                    <a:srgbClr val="CECECE">
                      <a:alpha val="0"/>
                    </a:srgbClr>
                  </a:clrTo>
                </a:clrChange>
                <a:biLevel thresh="75000"/>
              </a:blip>
              <a:srcRect l="597" t="38309" r="11313" b="24450"/>
              <a:stretch/>
            </p:blipFill>
            <p:spPr>
              <a:xfrm rot="16200000" flipH="1">
                <a:off x="5893999" y="3700297"/>
                <a:ext cx="419035" cy="209172"/>
              </a:xfrm>
              <a:prstGeom prst="rect">
                <a:avLst/>
              </a:prstGeom>
            </p:spPr>
          </p:pic>
          <p:sp>
            <p:nvSpPr>
              <p:cNvPr id="26" name="Ellipse 25"/>
              <p:cNvSpPr/>
              <p:nvPr/>
            </p:nvSpPr>
            <p:spPr>
              <a:xfrm>
                <a:off x="5495233" y="3426638"/>
                <a:ext cx="239511" cy="14616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" name="Ellipse 26"/>
              <p:cNvSpPr/>
              <p:nvPr/>
            </p:nvSpPr>
            <p:spPr>
              <a:xfrm>
                <a:off x="6184259" y="3725218"/>
                <a:ext cx="111680" cy="20951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23" name="Image 22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  <a:biLevel thresh="75000"/>
            </a:blip>
            <a:srcRect b="9045"/>
            <a:stretch/>
          </p:blipFill>
          <p:spPr>
            <a:xfrm flipH="1">
              <a:off x="5469267" y="1984922"/>
              <a:ext cx="239511" cy="444075"/>
            </a:xfrm>
            <a:prstGeom prst="rect">
              <a:avLst/>
            </a:prstGeom>
          </p:spPr>
        </p:pic>
      </p:grpSp>
      <p:grpSp>
        <p:nvGrpSpPr>
          <p:cNvPr id="28" name="Groupe 27"/>
          <p:cNvGrpSpPr/>
          <p:nvPr/>
        </p:nvGrpSpPr>
        <p:grpSpPr>
          <a:xfrm>
            <a:off x="2203531" y="1941810"/>
            <a:ext cx="1970415" cy="2305554"/>
            <a:chOff x="3135238" y="1884787"/>
            <a:chExt cx="3160701" cy="3698290"/>
          </a:xfrm>
        </p:grpSpPr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  <a:biLevel thresh="75000"/>
            </a:blip>
            <a:stretch>
              <a:fillRect/>
            </a:stretch>
          </p:blipFill>
          <p:spPr>
            <a:xfrm>
              <a:off x="3135238" y="5303042"/>
              <a:ext cx="395380" cy="280035"/>
            </a:xfrm>
            <a:prstGeom prst="rect">
              <a:avLst/>
            </a:prstGeom>
          </p:spPr>
        </p:pic>
        <p:pic>
          <p:nvPicPr>
            <p:cNvPr id="30" name="Image 29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biLevel thresh="75000"/>
            </a:blip>
            <a:srcRect b="3553"/>
            <a:stretch/>
          </p:blipFill>
          <p:spPr>
            <a:xfrm>
              <a:off x="6048419" y="5183028"/>
              <a:ext cx="150126" cy="392906"/>
            </a:xfrm>
            <a:prstGeom prst="rect">
              <a:avLst/>
            </a:prstGeom>
          </p:spPr>
        </p:pic>
        <p:pic>
          <p:nvPicPr>
            <p:cNvPr id="31" name="Image 30"/>
            <p:cNvPicPr>
              <a:picLocks noChangeAspect="1"/>
            </p:cNvPicPr>
            <p:nvPr/>
          </p:nvPicPr>
          <p:blipFill rotWithShape="1">
            <a:blip r:embed="rId7">
              <a:biLevel thresh="75000"/>
            </a:blip>
            <a:srcRect b="2819"/>
            <a:stretch/>
          </p:blipFill>
          <p:spPr>
            <a:xfrm>
              <a:off x="4720997" y="5089242"/>
              <a:ext cx="221478" cy="486692"/>
            </a:xfrm>
            <a:prstGeom prst="rect">
              <a:avLst/>
            </a:prstGeom>
          </p:spPr>
        </p:pic>
        <p:pic>
          <p:nvPicPr>
            <p:cNvPr id="32" name="Image 31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  <a:biLevel thresh="75000"/>
            </a:blip>
            <a:srcRect b="9045"/>
            <a:stretch/>
          </p:blipFill>
          <p:spPr>
            <a:xfrm>
              <a:off x="5368333" y="1884787"/>
              <a:ext cx="239511" cy="444075"/>
            </a:xfrm>
            <a:prstGeom prst="rect">
              <a:avLst/>
            </a:prstGeom>
          </p:spPr>
        </p:pic>
        <p:pic>
          <p:nvPicPr>
            <p:cNvPr id="33" name="Image 32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  <a:biLevel thresh="75000"/>
            </a:blip>
            <a:srcRect l="3107" r="-1" b="4301"/>
            <a:stretch/>
          </p:blipFill>
          <p:spPr>
            <a:xfrm flipH="1">
              <a:off x="5368333" y="2706076"/>
              <a:ext cx="126900" cy="432411"/>
            </a:xfrm>
            <a:prstGeom prst="rect">
              <a:avLst/>
            </a:prstGeom>
          </p:spPr>
        </p:pic>
        <p:grpSp>
          <p:nvGrpSpPr>
            <p:cNvPr id="34" name="Groupe 33"/>
            <p:cNvGrpSpPr/>
            <p:nvPr/>
          </p:nvGrpSpPr>
          <p:grpSpPr>
            <a:xfrm>
              <a:off x="5495233" y="3426638"/>
              <a:ext cx="800706" cy="522772"/>
              <a:chOff x="5495233" y="3426638"/>
              <a:chExt cx="800706" cy="522772"/>
            </a:xfrm>
          </p:grpSpPr>
          <p:pic>
            <p:nvPicPr>
              <p:cNvPr id="36" name="Image 35"/>
              <p:cNvPicPr>
                <a:picLocks noChangeAspect="1"/>
              </p:cNvPicPr>
              <p:nvPr/>
            </p:nvPicPr>
            <p:blipFill rotWithShape="1">
              <a:blip r:embed="rId10">
                <a:clrChange>
                  <a:clrFrom>
                    <a:srgbClr val="CECECE"/>
                  </a:clrFrom>
                  <a:clrTo>
                    <a:srgbClr val="CECECE">
                      <a:alpha val="0"/>
                    </a:srgbClr>
                  </a:clrTo>
                </a:clrChange>
                <a:biLevel thresh="75000"/>
              </a:blip>
              <a:srcRect l="597" t="38309" r="11313" b="-726"/>
              <a:stretch/>
            </p:blipFill>
            <p:spPr>
              <a:xfrm rot="5400000">
                <a:off x="5635353" y="3564603"/>
                <a:ext cx="419035" cy="350579"/>
              </a:xfrm>
              <a:prstGeom prst="rect">
                <a:avLst/>
              </a:prstGeom>
            </p:spPr>
          </p:pic>
          <p:pic>
            <p:nvPicPr>
              <p:cNvPr id="37" name="Image 36"/>
              <p:cNvPicPr>
                <a:picLocks noChangeAspect="1"/>
              </p:cNvPicPr>
              <p:nvPr/>
            </p:nvPicPr>
            <p:blipFill rotWithShape="1">
              <a:blip r:embed="rId10">
                <a:clrChange>
                  <a:clrFrom>
                    <a:srgbClr val="CECECE"/>
                  </a:clrFrom>
                  <a:clrTo>
                    <a:srgbClr val="CECECE">
                      <a:alpha val="0"/>
                    </a:srgbClr>
                  </a:clrTo>
                </a:clrChange>
                <a:biLevel thresh="75000"/>
              </a:blip>
              <a:srcRect l="597" t="38309" r="11313" b="24450"/>
              <a:stretch/>
            </p:blipFill>
            <p:spPr>
              <a:xfrm rot="16200000" flipH="1">
                <a:off x="5901092" y="3635306"/>
                <a:ext cx="419035" cy="209172"/>
              </a:xfrm>
              <a:prstGeom prst="rect">
                <a:avLst/>
              </a:prstGeom>
            </p:spPr>
          </p:pic>
          <p:sp>
            <p:nvSpPr>
              <p:cNvPr id="38" name="Ellipse 37"/>
              <p:cNvSpPr/>
              <p:nvPr/>
            </p:nvSpPr>
            <p:spPr>
              <a:xfrm>
                <a:off x="5495233" y="3426638"/>
                <a:ext cx="239511" cy="14616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" name="Ellipse 38"/>
              <p:cNvSpPr/>
              <p:nvPr/>
            </p:nvSpPr>
            <p:spPr>
              <a:xfrm>
                <a:off x="6184259" y="3725218"/>
                <a:ext cx="111680" cy="20951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35" name="Image 34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  <a:biLevel thresh="75000"/>
            </a:blip>
            <a:srcRect b="9045"/>
            <a:stretch/>
          </p:blipFill>
          <p:spPr>
            <a:xfrm flipH="1">
              <a:off x="5574227" y="1884787"/>
              <a:ext cx="239511" cy="444075"/>
            </a:xfrm>
            <a:prstGeom prst="rect">
              <a:avLst/>
            </a:prstGeom>
          </p:spPr>
        </p:pic>
      </p:grpSp>
      <p:grpSp>
        <p:nvGrpSpPr>
          <p:cNvPr id="40" name="Groupe 39"/>
          <p:cNvGrpSpPr/>
          <p:nvPr/>
        </p:nvGrpSpPr>
        <p:grpSpPr>
          <a:xfrm>
            <a:off x="8309124" y="1938635"/>
            <a:ext cx="1970415" cy="2305554"/>
            <a:chOff x="3135238" y="1884787"/>
            <a:chExt cx="3160701" cy="3698290"/>
          </a:xfrm>
        </p:grpSpPr>
        <p:pic>
          <p:nvPicPr>
            <p:cNvPr id="41" name="Image 4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  <a:biLevel thresh="75000"/>
            </a:blip>
            <a:stretch>
              <a:fillRect/>
            </a:stretch>
          </p:blipFill>
          <p:spPr>
            <a:xfrm>
              <a:off x="3135238" y="5303042"/>
              <a:ext cx="395380" cy="280035"/>
            </a:xfrm>
            <a:prstGeom prst="rect">
              <a:avLst/>
            </a:prstGeom>
          </p:spPr>
        </p:pic>
        <p:pic>
          <p:nvPicPr>
            <p:cNvPr id="42" name="Image 41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biLevel thresh="75000"/>
            </a:blip>
            <a:srcRect b="3553"/>
            <a:stretch/>
          </p:blipFill>
          <p:spPr>
            <a:xfrm>
              <a:off x="6048419" y="5183028"/>
              <a:ext cx="150126" cy="392906"/>
            </a:xfrm>
            <a:prstGeom prst="rect">
              <a:avLst/>
            </a:prstGeom>
          </p:spPr>
        </p:pic>
        <p:pic>
          <p:nvPicPr>
            <p:cNvPr id="43" name="Image 42"/>
            <p:cNvPicPr>
              <a:picLocks noChangeAspect="1"/>
            </p:cNvPicPr>
            <p:nvPr/>
          </p:nvPicPr>
          <p:blipFill rotWithShape="1">
            <a:blip r:embed="rId7">
              <a:biLevel thresh="75000"/>
            </a:blip>
            <a:srcRect b="2819"/>
            <a:stretch/>
          </p:blipFill>
          <p:spPr>
            <a:xfrm>
              <a:off x="4720997" y="5089242"/>
              <a:ext cx="221478" cy="486692"/>
            </a:xfrm>
            <a:prstGeom prst="rect">
              <a:avLst/>
            </a:prstGeom>
          </p:spPr>
        </p:pic>
        <p:pic>
          <p:nvPicPr>
            <p:cNvPr id="44" name="Image 43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  <a:biLevel thresh="75000"/>
            </a:blip>
            <a:srcRect b="9045"/>
            <a:stretch/>
          </p:blipFill>
          <p:spPr>
            <a:xfrm>
              <a:off x="5368333" y="1884787"/>
              <a:ext cx="239511" cy="444075"/>
            </a:xfrm>
            <a:prstGeom prst="rect">
              <a:avLst/>
            </a:prstGeom>
          </p:spPr>
        </p:pic>
        <p:pic>
          <p:nvPicPr>
            <p:cNvPr id="45" name="Image 44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  <a:biLevel thresh="75000"/>
            </a:blip>
            <a:srcRect l="3107" r="-1" b="4301"/>
            <a:stretch/>
          </p:blipFill>
          <p:spPr>
            <a:xfrm flipH="1">
              <a:off x="5368333" y="2706076"/>
              <a:ext cx="126900" cy="432411"/>
            </a:xfrm>
            <a:prstGeom prst="rect">
              <a:avLst/>
            </a:prstGeom>
          </p:spPr>
        </p:pic>
        <p:grpSp>
          <p:nvGrpSpPr>
            <p:cNvPr id="46" name="Groupe 45"/>
            <p:cNvGrpSpPr/>
            <p:nvPr/>
          </p:nvGrpSpPr>
          <p:grpSpPr>
            <a:xfrm>
              <a:off x="5495233" y="3426638"/>
              <a:ext cx="800706" cy="522772"/>
              <a:chOff x="5495233" y="3426638"/>
              <a:chExt cx="800706" cy="522772"/>
            </a:xfrm>
          </p:grpSpPr>
          <p:pic>
            <p:nvPicPr>
              <p:cNvPr id="48" name="Image 47"/>
              <p:cNvPicPr>
                <a:picLocks noChangeAspect="1"/>
              </p:cNvPicPr>
              <p:nvPr/>
            </p:nvPicPr>
            <p:blipFill rotWithShape="1">
              <a:blip r:embed="rId10">
                <a:clrChange>
                  <a:clrFrom>
                    <a:srgbClr val="CECECE"/>
                  </a:clrFrom>
                  <a:clrTo>
                    <a:srgbClr val="CECECE">
                      <a:alpha val="0"/>
                    </a:srgbClr>
                  </a:clrTo>
                </a:clrChange>
                <a:biLevel thresh="75000"/>
              </a:blip>
              <a:srcRect l="597" t="38309" r="11313" b="-726"/>
              <a:stretch/>
            </p:blipFill>
            <p:spPr>
              <a:xfrm rot="5400000">
                <a:off x="5635353" y="3564603"/>
                <a:ext cx="419035" cy="350579"/>
              </a:xfrm>
              <a:prstGeom prst="rect">
                <a:avLst/>
              </a:prstGeom>
            </p:spPr>
          </p:pic>
          <p:pic>
            <p:nvPicPr>
              <p:cNvPr id="49" name="Image 48"/>
              <p:cNvPicPr>
                <a:picLocks noChangeAspect="1"/>
              </p:cNvPicPr>
              <p:nvPr/>
            </p:nvPicPr>
            <p:blipFill rotWithShape="1">
              <a:blip r:embed="rId10">
                <a:clrChange>
                  <a:clrFrom>
                    <a:srgbClr val="CECECE"/>
                  </a:clrFrom>
                  <a:clrTo>
                    <a:srgbClr val="CECECE">
                      <a:alpha val="0"/>
                    </a:srgbClr>
                  </a:clrTo>
                </a:clrChange>
                <a:biLevel thresh="75000"/>
              </a:blip>
              <a:srcRect l="597" t="38309" r="11313" b="24450"/>
              <a:stretch/>
            </p:blipFill>
            <p:spPr>
              <a:xfrm rot="16200000" flipH="1">
                <a:off x="5901092" y="3635306"/>
                <a:ext cx="419035" cy="209172"/>
              </a:xfrm>
              <a:prstGeom prst="rect">
                <a:avLst/>
              </a:prstGeom>
            </p:spPr>
          </p:pic>
          <p:sp>
            <p:nvSpPr>
              <p:cNvPr id="50" name="Ellipse 49"/>
              <p:cNvSpPr/>
              <p:nvPr/>
            </p:nvSpPr>
            <p:spPr>
              <a:xfrm>
                <a:off x="5495233" y="3426638"/>
                <a:ext cx="239511" cy="14616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1" name="Ellipse 50"/>
              <p:cNvSpPr/>
              <p:nvPr/>
            </p:nvSpPr>
            <p:spPr>
              <a:xfrm>
                <a:off x="6184259" y="3725218"/>
                <a:ext cx="111680" cy="20951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47" name="Image 46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  <a:biLevel thresh="75000"/>
            </a:blip>
            <a:srcRect b="9045"/>
            <a:stretch/>
          </p:blipFill>
          <p:spPr>
            <a:xfrm flipH="1">
              <a:off x="5574227" y="1884787"/>
              <a:ext cx="239511" cy="444075"/>
            </a:xfrm>
            <a:prstGeom prst="rect">
              <a:avLst/>
            </a:prstGeom>
          </p:spPr>
        </p:pic>
      </p:grpSp>
      <p:sp>
        <p:nvSpPr>
          <p:cNvPr id="53" name="ZoneTexte 52"/>
          <p:cNvSpPr txBox="1"/>
          <p:nvPr/>
        </p:nvSpPr>
        <p:spPr>
          <a:xfrm>
            <a:off x="7909961" y="4413063"/>
            <a:ext cx="2068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atin typeface="Garamond" panose="02020404030301010803" pitchFamily="18" charset="0"/>
              </a:rPr>
              <a:t>3D</a:t>
            </a:r>
          </a:p>
          <a:p>
            <a:pPr algn="ctr"/>
            <a:r>
              <a:rPr lang="fr-FR" sz="1600" dirty="0" smtClean="0">
                <a:latin typeface="Garamond" panose="02020404030301010803" pitchFamily="18" charset="0"/>
              </a:rPr>
              <a:t>La petite place</a:t>
            </a:r>
            <a:endParaRPr lang="fr-FR" sz="1600" dirty="0">
              <a:latin typeface="Garamond" panose="02020404030301010803" pitchFamily="18" charset="0"/>
            </a:endParaRPr>
          </a:p>
        </p:txBody>
      </p:sp>
      <p:pic>
        <p:nvPicPr>
          <p:cNvPr id="54" name="Image 5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4" r="36023"/>
          <a:stretch/>
        </p:blipFill>
        <p:spPr>
          <a:xfrm flipH="1">
            <a:off x="2259472" y="1635399"/>
            <a:ext cx="2094369" cy="2840161"/>
          </a:xfrm>
          <a:prstGeom prst="rect">
            <a:avLst/>
          </a:prstGeom>
        </p:spPr>
      </p:pic>
      <p:pic>
        <p:nvPicPr>
          <p:cNvPr id="55" name="Image 5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30041" y="1614350"/>
            <a:ext cx="2964298" cy="2767065"/>
          </a:xfrm>
          <a:prstGeom prst="rect">
            <a:avLst/>
          </a:prstGeom>
        </p:spPr>
      </p:pic>
      <p:pic>
        <p:nvPicPr>
          <p:cNvPr id="56" name="Image 5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65764" y="1547675"/>
            <a:ext cx="3219541" cy="3144128"/>
          </a:xfrm>
          <a:prstGeom prst="rect">
            <a:avLst/>
          </a:prstGeom>
        </p:spPr>
      </p:pic>
      <p:sp>
        <p:nvSpPr>
          <p:cNvPr id="57" name="Ellipse 56"/>
          <p:cNvSpPr/>
          <p:nvPr/>
        </p:nvSpPr>
        <p:spPr>
          <a:xfrm>
            <a:off x="5889330" y="4108435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/>
          <p:cNvSpPr/>
          <p:nvPr/>
        </p:nvSpPr>
        <p:spPr>
          <a:xfrm>
            <a:off x="2878360" y="4108435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/>
          <p:cNvSpPr/>
          <p:nvPr/>
        </p:nvSpPr>
        <p:spPr>
          <a:xfrm>
            <a:off x="8952674" y="4108435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3" name="Image 6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1216" y="1525040"/>
            <a:ext cx="2791521" cy="2777423"/>
          </a:xfrm>
          <a:prstGeom prst="rect">
            <a:avLst/>
          </a:prstGeom>
        </p:spPr>
      </p:pic>
      <p:pic>
        <p:nvPicPr>
          <p:cNvPr id="64" name="Image 6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4713" y="1506156"/>
            <a:ext cx="2793532" cy="2800604"/>
          </a:xfrm>
          <a:prstGeom prst="rect">
            <a:avLst/>
          </a:prstGeom>
        </p:spPr>
      </p:pic>
      <p:pic>
        <p:nvPicPr>
          <p:cNvPr id="65" name="Image 6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09011" y="1479207"/>
            <a:ext cx="2841157" cy="2848350"/>
          </a:xfrm>
          <a:prstGeom prst="rect">
            <a:avLst/>
          </a:prstGeom>
        </p:spPr>
      </p:pic>
      <p:pic>
        <p:nvPicPr>
          <p:cNvPr id="66" name="Image 6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2023" y="5207372"/>
            <a:ext cx="3716922" cy="716835"/>
          </a:xfrm>
          <a:prstGeom prst="rect">
            <a:avLst/>
          </a:prstGeom>
        </p:spPr>
      </p:pic>
      <p:sp>
        <p:nvSpPr>
          <p:cNvPr id="67" name="ZoneTexte 66"/>
          <p:cNvSpPr txBox="1"/>
          <p:nvPr/>
        </p:nvSpPr>
        <p:spPr>
          <a:xfrm>
            <a:off x="5169727" y="5955778"/>
            <a:ext cx="1689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Garamond" panose="02020404030301010803" pitchFamily="18" charset="0"/>
              </a:rPr>
              <a:t>Niveau sonore [dB]</a:t>
            </a:r>
            <a:endParaRPr lang="fr-FR" sz="1400" dirty="0">
              <a:latin typeface="Garamond" panose="02020404030301010803" pitchFamily="18" charset="0"/>
            </a:endParaRPr>
          </a:p>
        </p:txBody>
      </p:sp>
      <p:sp>
        <p:nvSpPr>
          <p:cNvPr id="68" name="ZoneTexte 67"/>
          <p:cNvSpPr txBox="1"/>
          <p:nvPr/>
        </p:nvSpPr>
        <p:spPr>
          <a:xfrm>
            <a:off x="1888111" y="4353137"/>
            <a:ext cx="2488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atin typeface="Garamond" panose="02020404030301010803" pitchFamily="18" charset="0"/>
              </a:rPr>
              <a:t> 1D</a:t>
            </a:r>
          </a:p>
          <a:p>
            <a:pPr algn="ctr"/>
            <a:r>
              <a:rPr lang="fr-FR" dirty="0" smtClean="0">
                <a:latin typeface="Garamond" panose="02020404030301010803" pitchFamily="18" charset="0"/>
              </a:rPr>
              <a:t>La façade dégagée</a:t>
            </a:r>
            <a:r>
              <a:rPr lang="fr-FR" sz="2000" b="1" dirty="0" smtClean="0">
                <a:latin typeface="Garamond" panose="02020404030301010803" pitchFamily="18" charset="0"/>
              </a:rPr>
              <a:t> </a:t>
            </a:r>
            <a:endParaRPr lang="fr-FR" sz="2000" b="1" dirty="0">
              <a:latin typeface="Garamond" panose="02020404030301010803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A054-1E13-4C13-89EF-68A015278993}" type="slidenum">
              <a:rPr lang="fr-FR" smtClean="0"/>
              <a:t>20</a:t>
            </a:fld>
            <a:endParaRPr lang="fr-FR"/>
          </a:p>
        </p:txBody>
      </p:sp>
      <p:sp>
        <p:nvSpPr>
          <p:cNvPr id="69" name="ZoneTexte 68"/>
          <p:cNvSpPr txBox="1"/>
          <p:nvPr/>
        </p:nvSpPr>
        <p:spPr>
          <a:xfrm>
            <a:off x="0" y="161708"/>
            <a:ext cx="923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Garamond" panose="02020404030301010803" pitchFamily="18" charset="0"/>
              </a:rPr>
              <a:t>Effet sur les intérieurs</a:t>
            </a:r>
            <a:endParaRPr lang="fr-FR" sz="2400" b="1" dirty="0"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99977" y="4252147"/>
            <a:ext cx="699127" cy="550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ZoneTexte 69"/>
          <p:cNvSpPr txBox="1"/>
          <p:nvPr/>
        </p:nvSpPr>
        <p:spPr>
          <a:xfrm>
            <a:off x="10015055" y="3947988"/>
            <a:ext cx="20689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Garamond" panose="02020404030301010803" pitchFamily="18" charset="0"/>
              </a:rPr>
              <a:t>5 m</a:t>
            </a:r>
            <a:endParaRPr lang="fr-FR" sz="16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86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499" y="1273511"/>
            <a:ext cx="4725330" cy="367674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850133" y="3476935"/>
            <a:ext cx="4728440" cy="26701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952500" y="868685"/>
            <a:ext cx="4521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Garamond" panose="02020404030301010803" pitchFamily="18" charset="0"/>
              </a:rPr>
              <a:t>Implantation de la caméra :</a:t>
            </a:r>
            <a:endParaRPr lang="fr-FR" dirty="0">
              <a:latin typeface="Garamond" panose="02020404030301010803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300028" y="3396944"/>
            <a:ext cx="3311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Garamond" panose="02020404030301010803" pitchFamily="18" charset="0"/>
              </a:rPr>
              <a:t>Energie sonore</a:t>
            </a:r>
            <a:br>
              <a:rPr lang="fr-FR" sz="1400" dirty="0" smtClean="0">
                <a:latin typeface="Garamond" panose="02020404030301010803" pitchFamily="18" charset="0"/>
              </a:rPr>
            </a:br>
            <a:r>
              <a:rPr lang="fr-FR" sz="1400" dirty="0" smtClean="0">
                <a:latin typeface="Garamond" panose="02020404030301010803" pitchFamily="18" charset="0"/>
              </a:rPr>
              <a:t>[1 – 2.6 kHz]</a:t>
            </a:r>
            <a:endParaRPr lang="fr-FR" sz="1400" dirty="0">
              <a:latin typeface="Garamond" panose="02020404030301010803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0" y="157739"/>
            <a:ext cx="923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Garamond" panose="02020404030301010803" pitchFamily="18" charset="0"/>
              </a:rPr>
              <a:t>Mesure acoustique de la fenêtre ouverte</a:t>
            </a:r>
            <a:endParaRPr lang="fr-FR" sz="2400" b="1" dirty="0">
              <a:latin typeface="Garamond" panose="02020404030301010803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09329" y="1781203"/>
            <a:ext cx="423825" cy="382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0" i="0" dirty="0" smtClean="0">
                <a:solidFill>
                  <a:srgbClr val="C00000"/>
                </a:solidFill>
                <a:effectLst/>
                <a:latin typeface="Google Sans"/>
              </a:rPr>
              <a:t>👁</a:t>
            </a:r>
            <a:endParaRPr lang="fr-FR" dirty="0">
              <a:solidFill>
                <a:srgbClr val="C00000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3658929" y="3252099"/>
            <a:ext cx="0" cy="88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947091" y="5045974"/>
            <a:ext cx="725454" cy="473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5047704" y="5106062"/>
            <a:ext cx="2828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Garamond" panose="02020404030301010803" pitchFamily="18" charset="0"/>
              </a:rPr>
              <a:t>70 m</a:t>
            </a:r>
            <a:endParaRPr lang="fr-FR" sz="1600" dirty="0">
              <a:latin typeface="Garamond" panose="02020404030301010803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201840" y="1924310"/>
            <a:ext cx="238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C00000"/>
                </a:solidFill>
                <a:latin typeface="Garamond" panose="02020404030301010803" pitchFamily="18" charset="0"/>
              </a:rPr>
              <a:t>+</a:t>
            </a:r>
            <a:endParaRPr lang="fr-FR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15" name="Secteurs 14"/>
          <p:cNvSpPr/>
          <p:nvPr/>
        </p:nvSpPr>
        <p:spPr>
          <a:xfrm rot="18873263">
            <a:off x="1833121" y="1621958"/>
            <a:ext cx="1114425" cy="974036"/>
          </a:xfrm>
          <a:prstGeom prst="pie">
            <a:avLst>
              <a:gd name="adj1" fmla="val 3123938"/>
              <a:gd name="adj2" fmla="val 8579500"/>
            </a:avLst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3695" y="1246221"/>
            <a:ext cx="3651796" cy="4691239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10347859" y="5656033"/>
            <a:ext cx="282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Garamond" panose="02020404030301010803" pitchFamily="18" charset="0"/>
              </a:rPr>
              <a:t>12.7 </a:t>
            </a:r>
            <a:endParaRPr lang="fr-FR" dirty="0">
              <a:latin typeface="Garamond" panose="02020404030301010803" pitchFamily="18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0347859" y="1061554"/>
            <a:ext cx="282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Garamond" panose="02020404030301010803" pitchFamily="18" charset="0"/>
              </a:rPr>
              <a:t>15.7 dB </a:t>
            </a:r>
            <a:endParaRPr lang="fr-FR" dirty="0">
              <a:latin typeface="Garamond" panose="02020404030301010803" pitchFamily="18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5677830" y="6090352"/>
            <a:ext cx="2745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smtClean="0">
                <a:latin typeface="Garamond" panose="02020404030301010803" pitchFamily="18" charset="0"/>
              </a:rPr>
              <a:t>Bruit extérieur </a:t>
            </a:r>
            <a:endParaRPr lang="fr-FR" sz="1400" i="1" dirty="0">
              <a:latin typeface="Garamond" panose="02020404030301010803" pitchFamily="18" charset="0"/>
            </a:endParaRPr>
          </a:p>
        </p:txBody>
      </p:sp>
      <p:cxnSp>
        <p:nvCxnSpPr>
          <p:cNvPr id="23" name="Connecteur en angle 22"/>
          <p:cNvCxnSpPr/>
          <p:nvPr/>
        </p:nvCxnSpPr>
        <p:spPr>
          <a:xfrm flipV="1">
            <a:off x="7741052" y="5255056"/>
            <a:ext cx="339776" cy="989185"/>
          </a:xfrm>
          <a:prstGeom prst="bentConnector2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space réservé du numéro de diapositive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A054-1E13-4C13-89EF-68A015278993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455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1001093"/>
            <a:ext cx="10448502" cy="5239924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A054-1E13-4C13-89EF-68A015278993}" type="slidenum">
              <a:rPr lang="fr-FR" smtClean="0"/>
              <a:t>22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850133" y="3476935"/>
            <a:ext cx="4728440" cy="26701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9490528" y="3348830"/>
            <a:ext cx="3311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Garamond" panose="02020404030301010803" pitchFamily="18" charset="0"/>
              </a:rPr>
              <a:t>Energie sonore</a:t>
            </a:r>
            <a:br>
              <a:rPr lang="fr-FR" sz="1400" dirty="0" smtClean="0">
                <a:latin typeface="Garamond" panose="02020404030301010803" pitchFamily="18" charset="0"/>
              </a:rPr>
            </a:br>
            <a:r>
              <a:rPr lang="fr-FR" sz="1400" dirty="0" smtClean="0">
                <a:latin typeface="Garamond" panose="02020404030301010803" pitchFamily="18" charset="0"/>
              </a:rPr>
              <a:t>[250 Hz – 10 kHz]</a:t>
            </a:r>
            <a:endParaRPr lang="fr-FR" sz="1400" dirty="0">
              <a:latin typeface="Garamond" panose="02020404030301010803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0347859" y="5656033"/>
            <a:ext cx="282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Garamond" panose="02020404030301010803" pitchFamily="18" charset="0"/>
              </a:rPr>
              <a:t>55</a:t>
            </a:r>
            <a:endParaRPr lang="fr-FR" dirty="0">
              <a:latin typeface="Garamond" panose="02020404030301010803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0347859" y="1061554"/>
            <a:ext cx="282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Garamond" panose="02020404030301010803" pitchFamily="18" charset="0"/>
              </a:rPr>
              <a:t>70 dB </a:t>
            </a:r>
            <a:endParaRPr lang="fr-FR" dirty="0">
              <a:latin typeface="Garamond" panose="02020404030301010803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0" y="157739"/>
            <a:ext cx="923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Garamond" panose="02020404030301010803" pitchFamily="18" charset="0"/>
              </a:rPr>
              <a:t>Mesure panoramique par caméra acoustique</a:t>
            </a:r>
            <a:endParaRPr lang="fr-FR" sz="2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50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A054-1E13-4C13-89EF-68A015278993}" type="slidenum">
              <a:rPr lang="fr-FR" smtClean="0"/>
              <a:t>23</a:t>
            </a:fld>
            <a:endParaRPr lang="fr-FR"/>
          </a:p>
        </p:txBody>
      </p:sp>
      <p:grpSp>
        <p:nvGrpSpPr>
          <p:cNvPr id="20" name="Groupe 19"/>
          <p:cNvGrpSpPr/>
          <p:nvPr/>
        </p:nvGrpSpPr>
        <p:grpSpPr>
          <a:xfrm>
            <a:off x="868756" y="176352"/>
            <a:ext cx="10451909" cy="6582388"/>
            <a:chOff x="373457" y="271602"/>
            <a:chExt cx="8766384" cy="5520881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5803" y="3676709"/>
              <a:ext cx="3051634" cy="1836323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0088" y="276391"/>
              <a:ext cx="1776095" cy="3064453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373457" y="3351949"/>
              <a:ext cx="188935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 smtClean="0">
                  <a:latin typeface="Garamond" panose="02020404030301010803" pitchFamily="18" charset="0"/>
                </a:rPr>
                <a:t>Calle </a:t>
              </a:r>
              <a:r>
                <a:rPr lang="fr-FR" sz="1100" dirty="0" err="1" smtClean="0">
                  <a:latin typeface="Garamond" panose="02020404030301010803" pitchFamily="18" charset="0"/>
                </a:rPr>
                <a:t>Ciego</a:t>
              </a:r>
              <a:r>
                <a:rPr lang="fr-FR" sz="1100" dirty="0" smtClean="0">
                  <a:latin typeface="Garamond" panose="02020404030301010803" pitchFamily="18" charset="0"/>
                </a:rPr>
                <a:t>, </a:t>
              </a:r>
              <a:r>
                <a:rPr lang="fr-FR" sz="1100" i="1" dirty="0" smtClean="0">
                  <a:latin typeface="Garamond" panose="02020404030301010803" pitchFamily="18" charset="0"/>
                </a:rPr>
                <a:t>Jerez de la Frontera </a:t>
              </a:r>
              <a:endParaRPr lang="fr-FR" sz="1100" i="1" dirty="0">
                <a:latin typeface="Garamond" panose="02020404030301010803" pitchFamily="18" charset="0"/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386097" y="5534236"/>
              <a:ext cx="3091340" cy="219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latin typeface="Garamond" panose="02020404030301010803" pitchFamily="18" charset="0"/>
                </a:rPr>
                <a:t>Centre historique</a:t>
              </a:r>
              <a:r>
                <a:rPr lang="fr-FR" sz="1100" i="1" dirty="0" smtClean="0">
                  <a:latin typeface="Garamond" panose="02020404030301010803" pitchFamily="18" charset="0"/>
                </a:rPr>
                <a:t>, San </a:t>
              </a:r>
              <a:r>
                <a:rPr lang="fr-FR" sz="1100" i="1" dirty="0" err="1" smtClean="0">
                  <a:latin typeface="Garamond" panose="02020404030301010803" pitchFamily="18" charset="0"/>
                </a:rPr>
                <a:t>Sebasti</a:t>
              </a:r>
              <a:r>
                <a:rPr lang="fr-FR" sz="1100" i="1" dirty="0" err="1">
                  <a:latin typeface="Garamond" panose="02020404030301010803" pitchFamily="18" charset="0"/>
                </a:rPr>
                <a:t>á</a:t>
              </a:r>
              <a:r>
                <a:rPr lang="fr-FR" sz="1100" i="1" dirty="0" err="1" smtClean="0">
                  <a:latin typeface="Garamond" panose="02020404030301010803" pitchFamily="18" charset="0"/>
                </a:rPr>
                <a:t>n</a:t>
              </a:r>
              <a:endParaRPr lang="fr-FR" sz="1100" i="1" dirty="0">
                <a:latin typeface="Garamond" panose="02020404030301010803" pitchFamily="18" charset="0"/>
              </a:endParaRPr>
            </a:p>
          </p:txBody>
        </p:sp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4"/>
            <a:srcRect b="5411"/>
            <a:stretch/>
          </p:blipFill>
          <p:spPr>
            <a:xfrm>
              <a:off x="2594519" y="279998"/>
              <a:ext cx="1902006" cy="3064453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49524" y="281747"/>
              <a:ext cx="1992540" cy="3068158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4837100" y="3351949"/>
              <a:ext cx="1992540" cy="2194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100" dirty="0" smtClean="0">
                  <a:latin typeface="Garamond" panose="02020404030301010803" pitchFamily="18" charset="0"/>
                </a:rPr>
                <a:t>Newbury Street, </a:t>
              </a:r>
              <a:r>
                <a:rPr lang="fr-FR" sz="1100" i="1" dirty="0" smtClean="0">
                  <a:latin typeface="Garamond" panose="02020404030301010803" pitchFamily="18" charset="0"/>
                </a:rPr>
                <a:t>Boston </a:t>
              </a:r>
              <a:endParaRPr lang="fr-FR" sz="1100" i="1" dirty="0">
                <a:latin typeface="Garamond" panose="02020404030301010803" pitchFamily="18" charset="0"/>
              </a:endParaRPr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17332" y="3676014"/>
              <a:ext cx="3076595" cy="1827808"/>
            </a:xfrm>
            <a:prstGeom prst="rect">
              <a:avLst/>
            </a:prstGeom>
          </p:spPr>
        </p:pic>
        <p:sp>
          <p:nvSpPr>
            <p:cNvPr id="14" name="ZoneTexte 13"/>
            <p:cNvSpPr txBox="1"/>
            <p:nvPr/>
          </p:nvSpPr>
          <p:spPr>
            <a:xfrm>
              <a:off x="3628826" y="5504110"/>
              <a:ext cx="309023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latin typeface="Garamond" panose="02020404030301010803" pitchFamily="18" charset="0"/>
                </a:rPr>
                <a:t>Calle República, </a:t>
              </a:r>
              <a:r>
                <a:rPr lang="fr-FR" sz="1100" i="1" dirty="0" err="1" smtClean="0">
                  <a:latin typeface="Garamond" panose="02020404030301010803" pitchFamily="18" charset="0"/>
                </a:rPr>
                <a:t>Valletta</a:t>
              </a:r>
              <a:endParaRPr lang="fr-FR" sz="1100" i="1" dirty="0">
                <a:latin typeface="Garamond" panose="02020404030301010803" pitchFamily="18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574024" y="3351949"/>
              <a:ext cx="1902006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419" sz="1100" dirty="0" smtClean="0">
                  <a:latin typeface="Garamond" panose="02020404030301010803" pitchFamily="18" charset="0"/>
                </a:rPr>
                <a:t>Galería</a:t>
              </a:r>
              <a:r>
                <a:rPr lang="fr-FR" sz="1100" dirty="0" smtClean="0">
                  <a:latin typeface="Garamond" panose="02020404030301010803" pitchFamily="18" charset="0"/>
                </a:rPr>
                <a:t> San </a:t>
              </a:r>
              <a:r>
                <a:rPr lang="es-419" sz="1100" dirty="0" smtClean="0">
                  <a:latin typeface="Garamond" panose="02020404030301010803" pitchFamily="18" charset="0"/>
                </a:rPr>
                <a:t>Federico</a:t>
              </a:r>
              <a:r>
                <a:rPr lang="fr-FR" sz="1100" dirty="0" smtClean="0">
                  <a:latin typeface="Garamond" panose="02020404030301010803" pitchFamily="18" charset="0"/>
                </a:rPr>
                <a:t>, </a:t>
              </a:r>
              <a:r>
                <a:rPr lang="es-419" sz="1100" i="1" dirty="0" smtClean="0">
                  <a:latin typeface="Garamond" panose="02020404030301010803" pitchFamily="18" charset="0"/>
                </a:rPr>
                <a:t>Turín</a:t>
              </a:r>
              <a:r>
                <a:rPr lang="fr-FR" sz="1100" i="1" dirty="0" smtClean="0">
                  <a:latin typeface="Garamond" panose="02020404030301010803" pitchFamily="18" charset="0"/>
                </a:rPr>
                <a:t> </a:t>
              </a:r>
              <a:endParaRPr lang="fr-FR" sz="1100" i="1" dirty="0">
                <a:latin typeface="Garamond" panose="02020404030301010803" pitchFamily="18" charset="0"/>
              </a:endParaRPr>
            </a:p>
          </p:txBody>
        </p:sp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18147" y="271602"/>
              <a:ext cx="1903261" cy="306437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7825526" y="3351949"/>
              <a:ext cx="747809" cy="2194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100" dirty="0" smtClean="0">
                  <a:latin typeface="Garamond" panose="02020404030301010803" pitchFamily="18" charset="0"/>
                </a:rPr>
                <a:t>Canal, </a:t>
              </a:r>
              <a:r>
                <a:rPr lang="es-419" sz="1100" i="1" dirty="0" err="1" smtClean="0">
                  <a:latin typeface="Garamond" panose="02020404030301010803" pitchFamily="18" charset="0"/>
                </a:rPr>
                <a:t>Venise</a:t>
              </a:r>
              <a:endParaRPr lang="es-419" sz="1100" i="1" dirty="0">
                <a:latin typeface="Garamond" panose="02020404030301010803" pitchFamily="18" charset="0"/>
              </a:endParaRPr>
            </a:p>
          </p:txBody>
        </p:sp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29640" y="3683396"/>
              <a:ext cx="2218374" cy="1825943"/>
            </a:xfrm>
            <a:prstGeom prst="rect">
              <a:avLst/>
            </a:prstGeom>
          </p:spPr>
        </p:pic>
        <p:sp>
          <p:nvSpPr>
            <p:cNvPr id="19" name="ZoneTexte 18"/>
            <p:cNvSpPr txBox="1"/>
            <p:nvPr/>
          </p:nvSpPr>
          <p:spPr>
            <a:xfrm>
              <a:off x="7447687" y="5530873"/>
              <a:ext cx="169215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 smtClean="0">
                  <a:latin typeface="Garamond" panose="02020404030301010803" pitchFamily="18" charset="0"/>
                </a:rPr>
                <a:t>Habitat 67, </a:t>
              </a:r>
              <a:r>
                <a:rPr lang="fr-FR" sz="1100" i="1" dirty="0" smtClean="0">
                  <a:latin typeface="Garamond" panose="02020404030301010803" pitchFamily="18" charset="0"/>
                </a:rPr>
                <a:t>Montréal</a:t>
              </a:r>
              <a:endParaRPr lang="fr-FR" sz="1100" i="1" dirty="0">
                <a:latin typeface="Garamond" panose="020204040303010108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00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A054-1E13-4C13-89EF-68A015278993}" type="slidenum">
              <a:rPr lang="fr-FR" smtClean="0"/>
              <a:t>24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8436" y="0"/>
            <a:ext cx="133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73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475" y="192812"/>
            <a:ext cx="3536588" cy="296526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2812"/>
            <a:ext cx="4181475" cy="469582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8063" y="0"/>
            <a:ext cx="4371975" cy="37719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1601" y="3153257"/>
            <a:ext cx="4076336" cy="34707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6526" y="4762139"/>
            <a:ext cx="388683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The acoustic model of the Greek theatre</a:t>
            </a:r>
            <a:r>
              <a:rPr lang="en-US" dirty="0"/>
              <a:t>, B. </a:t>
            </a:r>
            <a:r>
              <a:rPr lang="en-US" dirty="0" err="1"/>
              <a:t>Beckers</a:t>
            </a:r>
            <a:r>
              <a:rPr lang="en-US" dirty="0"/>
              <a:t> &amp; N. Borgia, Proceedings of the International Conference on Protection of Historical Buildings, June 21-24, Rome, Italy, PROHITECH, vol. 9, pp. 1115-1120, 2009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7934961" y="4677415"/>
            <a:ext cx="437197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Gradini che si inclinano sempre di più man mano che ci si allontana dal palco promuovono la riflessione sull'orchestra</a:t>
            </a:r>
            <a:r>
              <a:rPr lang="it-IT" dirty="0" smtClean="0"/>
              <a:t>.</a:t>
            </a:r>
          </a:p>
          <a:p>
            <a:endParaRPr lang="it-IT" dirty="0"/>
          </a:p>
          <a:p>
            <a:r>
              <a:rPr lang="en-US" dirty="0"/>
              <a:t>Tiers that slope more and more as one moves away from the stage promote reflection on the orchestra.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2214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A054-1E13-4C13-89EF-68A015278993}" type="slidenum">
              <a:rPr lang="fr-FR" smtClean="0"/>
              <a:t>4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12" y="1421228"/>
            <a:ext cx="10402888" cy="447066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98285" y="1051896"/>
            <a:ext cx="5065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Garamond" panose="02020404030301010803" pitchFamily="18" charset="0"/>
              </a:rPr>
              <a:t>Carte du nombre de réflexions</a:t>
            </a:r>
            <a:endParaRPr lang="fr-FR" dirty="0">
              <a:latin typeface="Garamond" panose="02020404030301010803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52675" y="1514475"/>
            <a:ext cx="1771650" cy="257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0" y="89585"/>
            <a:ext cx="923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Garamond" panose="02020404030301010803" pitchFamily="18" charset="0"/>
              </a:rPr>
              <a:t>Radit2D: aide à la conception par la méthode des images</a:t>
            </a:r>
            <a:endParaRPr lang="fr-FR" sz="2400" b="1" dirty="0">
              <a:latin typeface="Garamond" panose="02020404030301010803" pitchFamily="18" charset="0"/>
            </a:endParaRPr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4100853"/>
              </p:ext>
            </p:extLst>
          </p:nvPr>
        </p:nvGraphicFramePr>
        <p:xfrm>
          <a:off x="0" y="6583680"/>
          <a:ext cx="10515600" cy="27432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11316638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s-ES" sz="1200" dirty="0" smtClean="0">
                          <a:latin typeface="Garamond" panose="02020404030301010803" pitchFamily="18" charset="0"/>
                        </a:rPr>
                        <a:t>F. </a:t>
                      </a:r>
                      <a:r>
                        <a:rPr lang="es-ES" sz="1200" dirty="0" err="1" smtClean="0">
                          <a:latin typeface="Garamond" panose="02020404030301010803" pitchFamily="18" charset="0"/>
                        </a:rPr>
                        <a:t>Raffaele</a:t>
                      </a:r>
                      <a:r>
                        <a:rPr lang="es-ES" sz="1200" dirty="0" smtClean="0">
                          <a:latin typeface="Garamond" panose="02020404030301010803" pitchFamily="18" charset="0"/>
                        </a:rPr>
                        <a:t>, </a:t>
                      </a:r>
                      <a:r>
                        <a:rPr lang="es-ES" sz="1200" i="1" dirty="0" smtClean="0">
                          <a:latin typeface="Garamond" panose="02020404030301010803" pitchFamily="18" charset="0"/>
                        </a:rPr>
                        <a:t>El </a:t>
                      </a:r>
                      <a:r>
                        <a:rPr lang="es-ES" sz="1200" i="1" dirty="0">
                          <a:latin typeface="Garamond" panose="02020404030301010803" pitchFamily="18" charset="0"/>
                        </a:rPr>
                        <a:t>teatro </a:t>
                      </a:r>
                      <a:r>
                        <a:rPr lang="es-ES" sz="1200" i="1" dirty="0" err="1">
                          <a:latin typeface="Garamond" panose="02020404030301010803" pitchFamily="18" charset="0"/>
                        </a:rPr>
                        <a:t>Goldoni</a:t>
                      </a:r>
                      <a:r>
                        <a:rPr lang="es-ES" sz="1200" i="1" dirty="0">
                          <a:latin typeface="Garamond" panose="02020404030301010803" pitchFamily="18" charset="0"/>
                        </a:rPr>
                        <a:t> de Livorno y la acústica de salas a la italiana</a:t>
                      </a:r>
                      <a:r>
                        <a:rPr lang="es-ES" sz="1200" dirty="0">
                          <a:latin typeface="Garamond" panose="02020404030301010803" pitchFamily="18" charset="0"/>
                        </a:rPr>
                        <a:t>, </a:t>
                      </a:r>
                      <a:r>
                        <a:rPr lang="es-ES" sz="1200" dirty="0" smtClean="0">
                          <a:latin typeface="Garamond" panose="02020404030301010803" pitchFamily="18" charset="0"/>
                        </a:rPr>
                        <a:t>Fundación </a:t>
                      </a:r>
                      <a:r>
                        <a:rPr lang="es-ES" sz="1200" dirty="0">
                          <a:latin typeface="Garamond" panose="02020404030301010803" pitchFamily="18" charset="0"/>
                        </a:rPr>
                        <a:t>UPC, Barcelona, </a:t>
                      </a:r>
                      <a:r>
                        <a:rPr lang="es-ES" sz="1200" dirty="0" err="1">
                          <a:latin typeface="Garamond" panose="02020404030301010803" pitchFamily="18" charset="0"/>
                        </a:rPr>
                        <a:t>October</a:t>
                      </a:r>
                      <a:r>
                        <a:rPr lang="es-ES" sz="1200" dirty="0">
                          <a:latin typeface="Garamond" panose="02020404030301010803" pitchFamily="18" charset="0"/>
                        </a:rPr>
                        <a:t> </a:t>
                      </a:r>
                      <a:r>
                        <a:rPr lang="es-ES" sz="1200" b="1" dirty="0">
                          <a:latin typeface="Garamond" panose="02020404030301010803" pitchFamily="18" charset="0"/>
                        </a:rPr>
                        <a:t>2007</a:t>
                      </a:r>
                      <a:r>
                        <a:rPr lang="es-ES" sz="1200" dirty="0">
                          <a:latin typeface="Garamond" panose="02020404030301010803" pitchFamily="18" charset="0"/>
                        </a:rPr>
                        <a:t>.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6201696"/>
                  </a:ext>
                </a:extLst>
              </a:tr>
            </a:tbl>
          </a:graphicData>
        </a:graphic>
      </p:graphicFrame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4177841"/>
              </p:ext>
            </p:extLst>
          </p:nvPr>
        </p:nvGraphicFramePr>
        <p:xfrm>
          <a:off x="0" y="6290285"/>
          <a:ext cx="10515600" cy="27432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11316638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Radit2D, B. </a:t>
                      </a:r>
                      <a:r>
                        <a:rPr lang="en-US" sz="12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Beckers</a:t>
                      </a:r>
                      <a:r>
                        <a:rPr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 and L. Masset, www.heliodon.net</a:t>
                      </a:r>
                      <a:endParaRPr lang="es-ES" sz="1200" baseline="0" dirty="0" smtClean="0">
                        <a:latin typeface="Garamond" panose="02020404030301010803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6201696"/>
                  </a:ext>
                </a:extLst>
              </a:tr>
            </a:tbl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6700157" y="1056042"/>
            <a:ext cx="5065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Garamond" panose="02020404030301010803" pitchFamily="18" charset="0"/>
              </a:rPr>
              <a:t>Diagramme polaire</a:t>
            </a:r>
            <a:endParaRPr lang="fr-FR" dirty="0">
              <a:latin typeface="Garamond" panose="02020404030301010803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92602" y="1643062"/>
            <a:ext cx="3071973" cy="329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8446213" y="5407065"/>
            <a:ext cx="3071973" cy="329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916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028" y="1325448"/>
            <a:ext cx="8427944" cy="474050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0" y="89585"/>
            <a:ext cx="923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Garamond" panose="02020404030301010803" pitchFamily="18" charset="0"/>
              </a:rPr>
              <a:t>Lancer de rayons: origine des réflexions incidentes</a:t>
            </a:r>
            <a:endParaRPr lang="fr-FR" sz="2400" b="1" dirty="0">
              <a:latin typeface="Garamond" panose="02020404030301010803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743450" y="6064477"/>
            <a:ext cx="2705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Garamond" panose="02020404030301010803" pitchFamily="18" charset="0"/>
              </a:rPr>
              <a:t>Intensité des réflexions</a:t>
            </a:r>
            <a:endParaRPr lang="fr-FR" sz="1400" dirty="0">
              <a:latin typeface="Garamond" panose="02020404030301010803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76375" y="1123950"/>
            <a:ext cx="7410450" cy="40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5881687" y="1019145"/>
            <a:ext cx="3133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Garamond" panose="02020404030301010803" pitchFamily="18" charset="0"/>
              </a:rPr>
              <a:t>Sur 2 500 récepteurs</a:t>
            </a:r>
            <a:endParaRPr lang="fr-FR" dirty="0">
              <a:latin typeface="Garamond" panose="02020404030301010803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724025" y="1019145"/>
            <a:ext cx="3133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Garamond" panose="02020404030301010803" pitchFamily="18" charset="0"/>
              </a:rPr>
              <a:t>Sur 1 récepteur</a:t>
            </a:r>
            <a:endParaRPr lang="fr-FR" dirty="0">
              <a:latin typeface="Garamond" panose="02020404030301010803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498930"/>
            <a:ext cx="1219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i="0" dirty="0" smtClean="0">
                <a:solidFill>
                  <a:srgbClr val="222222"/>
                </a:solidFill>
                <a:effectLst/>
                <a:latin typeface="Garamond" panose="02020404030301010803" pitchFamily="18" charset="0"/>
              </a:rPr>
              <a:t>de Bort, I., </a:t>
            </a:r>
            <a:r>
              <a:rPr lang="en-US" sz="1200" b="0" i="0" dirty="0" err="1" smtClean="0">
                <a:solidFill>
                  <a:srgbClr val="222222"/>
                </a:solidFill>
                <a:effectLst/>
                <a:latin typeface="Garamond" panose="02020404030301010803" pitchFamily="18" charset="0"/>
              </a:rPr>
              <a:t>Acuña</a:t>
            </a:r>
            <a:r>
              <a:rPr lang="en-US" sz="1200" b="0" i="0" dirty="0" smtClean="0">
                <a:solidFill>
                  <a:srgbClr val="222222"/>
                </a:solidFill>
                <a:effectLst/>
                <a:latin typeface="Garamond" panose="02020404030301010803" pitchFamily="18" charset="0"/>
              </a:rPr>
              <a:t> Paz y </a:t>
            </a:r>
            <a:r>
              <a:rPr lang="en-US" sz="1200" b="0" i="0" dirty="0" err="1" smtClean="0">
                <a:solidFill>
                  <a:srgbClr val="222222"/>
                </a:solidFill>
                <a:effectLst/>
                <a:latin typeface="Garamond" panose="02020404030301010803" pitchFamily="18" charset="0"/>
              </a:rPr>
              <a:t>Miño</a:t>
            </a:r>
            <a:r>
              <a:rPr lang="en-US" sz="1200" b="0" i="0" dirty="0" smtClean="0">
                <a:solidFill>
                  <a:srgbClr val="222222"/>
                </a:solidFill>
                <a:effectLst/>
                <a:latin typeface="Garamond" panose="02020404030301010803" pitchFamily="18" charset="0"/>
              </a:rPr>
              <a:t>, J., &amp; </a:t>
            </a:r>
            <a:r>
              <a:rPr lang="en-US" sz="1200" b="0" i="0" dirty="0" err="1" smtClean="0">
                <a:solidFill>
                  <a:srgbClr val="222222"/>
                </a:solidFill>
                <a:effectLst/>
                <a:latin typeface="Garamond" panose="02020404030301010803" pitchFamily="18" charset="0"/>
              </a:rPr>
              <a:t>Beckers</a:t>
            </a:r>
            <a:r>
              <a:rPr lang="en-US" sz="1200" b="0" i="0" dirty="0" smtClean="0">
                <a:solidFill>
                  <a:srgbClr val="222222"/>
                </a:solidFill>
                <a:effectLst/>
                <a:latin typeface="Garamond" panose="02020404030301010803" pitchFamily="18" charset="0"/>
              </a:rPr>
              <a:t>, B. (2023). Graphical representation of multiple sound reflections as an aid to enhance clarity across a whole audience. </a:t>
            </a:r>
            <a:r>
              <a:rPr lang="en-US" sz="1200" b="0" i="1" dirty="0" smtClean="0">
                <a:solidFill>
                  <a:srgbClr val="222222"/>
                </a:solidFill>
                <a:effectLst/>
                <a:latin typeface="Garamond" panose="02020404030301010803" pitchFamily="18" charset="0"/>
              </a:rPr>
              <a:t>Applied Acoustics</a:t>
            </a:r>
            <a:r>
              <a:rPr lang="en-US" sz="1200" b="0" i="0" dirty="0" smtClean="0">
                <a:solidFill>
                  <a:srgbClr val="222222"/>
                </a:solidFill>
                <a:effectLst/>
                <a:latin typeface="Garamond" panose="02020404030301010803" pitchFamily="18" charset="0"/>
              </a:rPr>
              <a:t>, </a:t>
            </a:r>
            <a:r>
              <a:rPr lang="en-US" sz="1200" b="0" i="1" dirty="0" smtClean="0">
                <a:solidFill>
                  <a:srgbClr val="222222"/>
                </a:solidFill>
                <a:effectLst/>
                <a:latin typeface="Garamond" panose="02020404030301010803" pitchFamily="18" charset="0"/>
              </a:rPr>
              <a:t>206</a:t>
            </a:r>
            <a:r>
              <a:rPr lang="en-US" sz="1200" b="0" i="0" dirty="0" smtClean="0">
                <a:solidFill>
                  <a:srgbClr val="222222"/>
                </a:solidFill>
                <a:effectLst/>
                <a:latin typeface="Garamond" panose="02020404030301010803" pitchFamily="18" charset="0"/>
              </a:rPr>
              <a:t>, 109305.</a:t>
            </a:r>
            <a:endParaRPr lang="fr-FR" sz="1200" dirty="0">
              <a:latin typeface="Garamond" panose="02020404030301010803" pitchFamily="18" charset="0"/>
            </a:endParaRPr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>
          <a:xfrm>
            <a:off x="8610600" y="6240238"/>
            <a:ext cx="2743200" cy="365125"/>
          </a:xfrm>
        </p:spPr>
        <p:txBody>
          <a:bodyPr/>
          <a:lstStyle/>
          <a:p>
            <a:fld id="{F4BBA054-1E13-4C13-89EF-68A015278993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615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29" y="562429"/>
            <a:ext cx="7903595" cy="568070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0" y="89585"/>
            <a:ext cx="923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Garamond" panose="02020404030301010803" pitchFamily="18" charset="0"/>
              </a:rPr>
              <a:t>Projection de Mollweide</a:t>
            </a:r>
            <a:endParaRPr lang="fr-FR" sz="2400" b="1" dirty="0">
              <a:latin typeface="Garamond" panose="020204040303010108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1936" y="489694"/>
            <a:ext cx="4503314" cy="215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106253" y="3341857"/>
            <a:ext cx="4397632" cy="17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8793481" y="3430756"/>
            <a:ext cx="372456" cy="3792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657456" y="1774681"/>
            <a:ext cx="155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Garamond" panose="02020404030301010803" pitchFamily="18" charset="0"/>
              </a:rPr>
              <a:t>Photographie</a:t>
            </a:r>
            <a:endParaRPr lang="fr-FR" dirty="0">
              <a:latin typeface="Garamond" panose="02020404030301010803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657456" y="4568200"/>
            <a:ext cx="155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Garamond" panose="02020404030301010803" pitchFamily="18" charset="0"/>
              </a:rPr>
              <a:t>Rendu réaliste</a:t>
            </a:r>
            <a:endParaRPr lang="fr-FR" dirty="0">
              <a:latin typeface="Garamond" panose="02020404030301010803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17618" y="528346"/>
            <a:ext cx="334361" cy="389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0" y="6501126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200" b="0" i="0" dirty="0" err="1" smtClean="0">
                <a:solidFill>
                  <a:srgbClr val="222222"/>
                </a:solidFill>
                <a:effectLst/>
                <a:latin typeface="Garamond" panose="02020404030301010803" pitchFamily="18" charset="0"/>
              </a:rPr>
              <a:t>Lapaine</a:t>
            </a:r>
            <a:r>
              <a:rPr lang="fr-FR" sz="1200" b="0" i="0" dirty="0" smtClean="0">
                <a:solidFill>
                  <a:srgbClr val="222222"/>
                </a:solidFill>
                <a:effectLst/>
                <a:latin typeface="Garamond" panose="02020404030301010803" pitchFamily="18" charset="0"/>
              </a:rPr>
              <a:t>, M. (2011). Mollweide </a:t>
            </a:r>
            <a:r>
              <a:rPr lang="fr-FR" sz="1200" b="0" i="0" dirty="0" err="1" smtClean="0">
                <a:solidFill>
                  <a:srgbClr val="222222"/>
                </a:solidFill>
                <a:effectLst/>
                <a:latin typeface="Garamond" panose="02020404030301010803" pitchFamily="18" charset="0"/>
              </a:rPr>
              <a:t>map</a:t>
            </a:r>
            <a:r>
              <a:rPr lang="fr-FR" sz="1200" b="0" i="0" dirty="0" smtClean="0">
                <a:solidFill>
                  <a:srgbClr val="222222"/>
                </a:solidFill>
                <a:effectLst/>
                <a:latin typeface="Garamond" panose="02020404030301010803" pitchFamily="18" charset="0"/>
              </a:rPr>
              <a:t> projection. </a:t>
            </a:r>
            <a:r>
              <a:rPr lang="fr-FR" sz="1200" b="0" i="1" dirty="0" err="1" smtClean="0">
                <a:solidFill>
                  <a:srgbClr val="222222"/>
                </a:solidFill>
                <a:effectLst/>
                <a:latin typeface="Garamond" panose="02020404030301010803" pitchFamily="18" charset="0"/>
              </a:rPr>
              <a:t>KoG</a:t>
            </a:r>
            <a:r>
              <a:rPr lang="fr-FR" sz="1200" b="0" i="0" dirty="0" smtClean="0">
                <a:solidFill>
                  <a:srgbClr val="222222"/>
                </a:solidFill>
                <a:effectLst/>
                <a:latin typeface="Garamond" panose="02020404030301010803" pitchFamily="18" charset="0"/>
              </a:rPr>
              <a:t>, </a:t>
            </a:r>
            <a:r>
              <a:rPr lang="fr-FR" sz="1200" b="0" i="1" dirty="0" smtClean="0">
                <a:solidFill>
                  <a:srgbClr val="222222"/>
                </a:solidFill>
                <a:effectLst/>
                <a:latin typeface="Garamond" panose="02020404030301010803" pitchFamily="18" charset="0"/>
              </a:rPr>
              <a:t>15</a:t>
            </a:r>
            <a:r>
              <a:rPr lang="fr-FR" sz="1200" b="0" i="0" dirty="0" smtClean="0">
                <a:solidFill>
                  <a:srgbClr val="222222"/>
                </a:solidFill>
                <a:effectLst/>
                <a:latin typeface="Garamond" panose="02020404030301010803" pitchFamily="18" charset="0"/>
              </a:rPr>
              <a:t>(15.), 7-16.</a:t>
            </a:r>
            <a:endParaRPr lang="fr-FR" sz="1200" dirty="0">
              <a:latin typeface="Garamond" panose="02020404030301010803" pitchFamily="18" charset="0"/>
            </a:endParaRPr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A054-1E13-4C13-89EF-68A015278993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969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860" y="562429"/>
            <a:ext cx="7892280" cy="5919210"/>
          </a:xfrm>
        </p:spPr>
      </p:pic>
      <p:sp>
        <p:nvSpPr>
          <p:cNvPr id="6" name="ZoneTexte 5"/>
          <p:cNvSpPr txBox="1"/>
          <p:nvPr/>
        </p:nvSpPr>
        <p:spPr>
          <a:xfrm>
            <a:off x="648754" y="1004824"/>
            <a:ext cx="2612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Garamond" panose="02020404030301010803" pitchFamily="18" charset="0"/>
              </a:rPr>
              <a:t>1 récepteur</a:t>
            </a:r>
            <a:endParaRPr lang="fr-FR" dirty="0">
              <a:latin typeface="Garamond" panose="02020404030301010803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89325" y="391640"/>
            <a:ext cx="4454475" cy="313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3489324" y="3344069"/>
            <a:ext cx="4454475" cy="16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617764" y="3505995"/>
            <a:ext cx="2612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Garamond" panose="02020404030301010803" pitchFamily="18" charset="0"/>
              </a:rPr>
              <a:t>2 500 récepteurs</a:t>
            </a:r>
            <a:endParaRPr lang="fr-FR" dirty="0">
              <a:latin typeface="Garamond" panose="02020404030301010803" pitchFamily="18" charset="0"/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flipH="1">
            <a:off x="1924048" y="2620054"/>
            <a:ext cx="1" cy="6480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4743450" y="6526311"/>
            <a:ext cx="2705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Garamond" panose="02020404030301010803" pitchFamily="18" charset="0"/>
              </a:rPr>
              <a:t>Intensité des réflexions</a:t>
            </a:r>
            <a:endParaRPr lang="fr-FR" sz="1400" dirty="0">
              <a:latin typeface="Garamond" panose="02020404030301010803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-1" y="89585"/>
            <a:ext cx="11756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Garamond" panose="02020404030301010803" pitchFamily="18" charset="0"/>
              </a:rPr>
              <a:t>Représentation graphique des réflexions multiples pour l’aide à la conception acoustique</a:t>
            </a:r>
            <a:endParaRPr lang="fr-FR" sz="2400" b="1" dirty="0">
              <a:latin typeface="Garamond" panose="02020404030301010803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A054-1E13-4C13-89EF-68A015278993}" type="slidenum">
              <a:rPr lang="fr-FR" smtClean="0"/>
              <a:t>7</a:t>
            </a:fld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283" y="3816768"/>
            <a:ext cx="1799533" cy="1804888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727042" y="4614961"/>
            <a:ext cx="906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C00000"/>
                </a:solidFill>
              </a:rPr>
              <a:t>+</a:t>
            </a:r>
            <a:r>
              <a:rPr lang="fr-FR" dirty="0">
                <a:solidFill>
                  <a:srgbClr val="C00000"/>
                </a:solidFill>
              </a:rPr>
              <a:t>👁</a:t>
            </a:r>
          </a:p>
        </p:txBody>
      </p:sp>
      <p:sp>
        <p:nvSpPr>
          <p:cNvPr id="14" name="Ellipse 13"/>
          <p:cNvSpPr/>
          <p:nvPr/>
        </p:nvSpPr>
        <p:spPr>
          <a:xfrm>
            <a:off x="1650998" y="1694108"/>
            <a:ext cx="546101" cy="545804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1777272" y="1779041"/>
            <a:ext cx="906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+</a:t>
            </a:r>
            <a:r>
              <a:rPr lang="fr-FR" dirty="0">
                <a:solidFill>
                  <a:srgbClr val="C00000"/>
                </a:solidFill>
              </a:rPr>
              <a:t>👁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705293" y="1409483"/>
            <a:ext cx="4375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latin typeface="Garamond" panose="02020404030301010803" pitchFamily="18" charset="0"/>
              </a:rPr>
              <a:t>R</a:t>
            </a:r>
            <a:r>
              <a:rPr lang="fr-FR" sz="1050" baseline="-25000" dirty="0" smtClean="0">
                <a:latin typeface="Garamond" panose="02020404030301010803" pitchFamily="18" charset="0"/>
              </a:rPr>
              <a:t>1</a:t>
            </a:r>
            <a:endParaRPr lang="fr-FR" sz="1050" baseline="-250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39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442" y="562429"/>
            <a:ext cx="7895573" cy="59216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617764" y="1734004"/>
                <a:ext cx="2612572" cy="657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latin typeface="Garamond" panose="02020404030301010803" pitchFamily="18" charset="0"/>
                  </a:rPr>
                  <a:t>Premières réflexions </a:t>
                </a:r>
              </a:p>
              <a:p>
                <a:pPr algn="ctr"/>
                <a:r>
                  <a:rPr lang="fr-FR" dirty="0" smtClean="0">
                    <a:latin typeface="Garamond" panose="02020404030301010803" pitchFamily="18" charset="0"/>
                  </a:rPr>
                  <a:t>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50</m:t>
                        </m:r>
                      </m:sup>
                    </m:sSubSup>
                  </m:oMath>
                </a14:m>
                <a:r>
                  <a:rPr lang="fr-FR" dirty="0" smtClean="0">
                    <a:latin typeface="Garamond" panose="02020404030301010803" pitchFamily="18" charset="0"/>
                  </a:rPr>
                  <a:t>)</a:t>
                </a:r>
                <a:endParaRPr lang="fr-FR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764" y="1734004"/>
                <a:ext cx="2612572" cy="657424"/>
              </a:xfrm>
              <a:prstGeom prst="rect">
                <a:avLst/>
              </a:prstGeom>
              <a:blipFill>
                <a:blip r:embed="rId3"/>
                <a:stretch>
                  <a:fillRect t="-4630" b="-1481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3489325" y="391640"/>
            <a:ext cx="4454475" cy="313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3489324" y="3344069"/>
            <a:ext cx="4454475" cy="16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617764" y="4543879"/>
                <a:ext cx="261257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latin typeface="Garamond" panose="02020404030301010803" pitchFamily="18" charset="0"/>
                  </a:rPr>
                  <a:t>Réflexions tardives</a:t>
                </a:r>
              </a:p>
              <a:p>
                <a:pPr algn="ctr"/>
                <a:r>
                  <a:rPr lang="fr-FR" dirty="0" smtClean="0">
                    <a:latin typeface="Garamond" panose="02020404030301010803" pitchFamily="18" charset="0"/>
                  </a:rPr>
                  <a:t>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50</m:t>
                        </m:r>
                      </m:sub>
                      <m:sup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</m:sSubSup>
                  </m:oMath>
                </a14:m>
                <a:r>
                  <a:rPr lang="fr-FR" dirty="0" smtClean="0">
                    <a:latin typeface="Garamond" panose="02020404030301010803" pitchFamily="18" charset="0"/>
                  </a:rPr>
                  <a:t>)</a:t>
                </a:r>
                <a:endParaRPr lang="fr-FR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764" y="4543879"/>
                <a:ext cx="2612572" cy="646331"/>
              </a:xfrm>
              <a:prstGeom prst="rect">
                <a:avLst/>
              </a:prstGeom>
              <a:blipFill>
                <a:blip r:embed="rId4"/>
                <a:stretch>
                  <a:fillRect t="-4717" b="-1509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/>
          <p:cNvSpPr txBox="1"/>
          <p:nvPr/>
        </p:nvSpPr>
        <p:spPr>
          <a:xfrm>
            <a:off x="4743450" y="6526311"/>
            <a:ext cx="2705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Garamond" panose="02020404030301010803" pitchFamily="18" charset="0"/>
              </a:rPr>
              <a:t>Intensité des réflexions</a:t>
            </a:r>
            <a:endParaRPr lang="fr-FR" sz="1400" dirty="0">
              <a:latin typeface="Garamond" panose="020204040303010108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9374272" y="3193759"/>
                <a:ext cx="1876026" cy="6258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50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=10</m:t>
                      </m:r>
                      <m:func>
                        <m:func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sub>
                          </m:sSub>
                        </m:fName>
                        <m:e>
                          <m:f>
                            <m:f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50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50</m:t>
                                  </m:r>
                                </m:sub>
                                <m:sup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∞</m:t>
                                  </m:r>
                                </m:sup>
                              </m:sSubSup>
                            </m:den>
                          </m:f>
                        </m:e>
                      </m:func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4272" y="3193759"/>
                <a:ext cx="1876026" cy="6258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ZoneTexte 16"/>
          <p:cNvSpPr txBox="1"/>
          <p:nvPr/>
        </p:nvSpPr>
        <p:spPr>
          <a:xfrm>
            <a:off x="9005999" y="2751693"/>
            <a:ext cx="2612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Garamond" panose="02020404030301010803" pitchFamily="18" charset="0"/>
              </a:rPr>
              <a:t>Clarté de la parole : </a:t>
            </a:r>
            <a:endParaRPr lang="fr-FR" b="1" dirty="0">
              <a:latin typeface="Garamond" panose="02020404030301010803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153957" y="2615406"/>
            <a:ext cx="2381250" cy="1457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-1" y="89585"/>
            <a:ext cx="11756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Garamond" panose="02020404030301010803" pitchFamily="18" charset="0"/>
              </a:rPr>
              <a:t>Représentation graphique des réflexions multiples pour l’aide à la conception acoustique</a:t>
            </a:r>
            <a:endParaRPr lang="fr-FR" sz="2400" b="1" dirty="0">
              <a:latin typeface="Garamond" panose="02020404030301010803" pitchFamily="18" charset="0"/>
            </a:endParaRPr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A054-1E13-4C13-89EF-68A015278993}" type="slidenum">
              <a:rPr lang="fr-FR" smtClean="0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085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ZoneTexte 76"/>
          <p:cNvSpPr txBox="1"/>
          <p:nvPr/>
        </p:nvSpPr>
        <p:spPr>
          <a:xfrm>
            <a:off x="7089953" y="6046371"/>
            <a:ext cx="34809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Garamond" panose="02020404030301010803" pitchFamily="18" charset="0"/>
              </a:rPr>
              <a:t>C</a:t>
            </a:r>
            <a:r>
              <a:rPr lang="fr-FR" baseline="-25000" dirty="0" smtClean="0">
                <a:latin typeface="Garamond" panose="02020404030301010803" pitchFamily="18" charset="0"/>
              </a:rPr>
              <a:t>50</a:t>
            </a:r>
            <a:r>
              <a:rPr lang="fr-FR" dirty="0" smtClean="0">
                <a:latin typeface="Garamond" panose="02020404030301010803" pitchFamily="18" charset="0"/>
              </a:rPr>
              <a:t> </a:t>
            </a:r>
            <a:br>
              <a:rPr lang="fr-FR" dirty="0" smtClean="0">
                <a:latin typeface="Garamond" panose="02020404030301010803" pitchFamily="18" charset="0"/>
              </a:rPr>
            </a:br>
            <a:r>
              <a:rPr lang="fr-FR" dirty="0" smtClean="0">
                <a:latin typeface="Garamond" panose="02020404030301010803" pitchFamily="18" charset="0"/>
              </a:rPr>
              <a:t>[dB]</a:t>
            </a:r>
            <a:br>
              <a:rPr lang="fr-FR" dirty="0" smtClean="0">
                <a:latin typeface="Garamond" panose="02020404030301010803" pitchFamily="18" charset="0"/>
              </a:rPr>
            </a:br>
            <a:endParaRPr lang="fr-FR" dirty="0">
              <a:latin typeface="Garamond" panose="02020404030301010803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8773" y="522874"/>
            <a:ext cx="4721751" cy="333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3315021" y="3061191"/>
            <a:ext cx="4143573" cy="151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25" y="594169"/>
            <a:ext cx="4251764" cy="5558847"/>
          </a:xfrm>
          <a:prstGeom prst="rect">
            <a:avLst/>
          </a:prstGeom>
        </p:spPr>
      </p:pic>
      <p:sp>
        <p:nvSpPr>
          <p:cNvPr id="31" name="ZoneTexte 30"/>
          <p:cNvSpPr txBox="1"/>
          <p:nvPr/>
        </p:nvSpPr>
        <p:spPr>
          <a:xfrm>
            <a:off x="811765" y="57199"/>
            <a:ext cx="3480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Garamond" panose="02020404030301010803" pitchFamily="18" charset="0"/>
              </a:rPr>
              <a:t>Configurations</a:t>
            </a:r>
            <a:endParaRPr lang="fr-FR" sz="2400" b="1" dirty="0">
              <a:latin typeface="Garamond" panose="02020404030301010803" pitchFamily="18" charset="0"/>
            </a:endParaRPr>
          </a:p>
        </p:txBody>
      </p:sp>
      <p:grpSp>
        <p:nvGrpSpPr>
          <p:cNvPr id="73" name="Groupe 72"/>
          <p:cNvGrpSpPr/>
          <p:nvPr/>
        </p:nvGrpSpPr>
        <p:grpSpPr>
          <a:xfrm>
            <a:off x="8653240" y="9075"/>
            <a:ext cx="2775058" cy="6870156"/>
            <a:chOff x="4681180" y="5773"/>
            <a:chExt cx="2775058" cy="6870156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47997" y="636817"/>
              <a:ext cx="1769484" cy="1886451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66617" y="2463911"/>
              <a:ext cx="1732244" cy="1903909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65718" y="4289047"/>
              <a:ext cx="1721131" cy="1863969"/>
            </a:xfrm>
            <a:prstGeom prst="rect">
              <a:avLst/>
            </a:prstGeom>
          </p:spPr>
        </p:pic>
        <p:sp>
          <p:nvSpPr>
            <p:cNvPr id="30" name="ZoneTexte 29"/>
            <p:cNvSpPr txBox="1"/>
            <p:nvPr/>
          </p:nvSpPr>
          <p:spPr>
            <a:xfrm>
              <a:off x="4681180" y="5773"/>
              <a:ext cx="27750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latin typeface="Garamond" panose="02020404030301010803" pitchFamily="18" charset="0"/>
                </a:rPr>
                <a:t>S</a:t>
              </a:r>
              <a:r>
                <a:rPr lang="fr-FR" sz="2400" b="1" dirty="0" smtClean="0">
                  <a:latin typeface="Garamond" panose="02020404030301010803" pitchFamily="18" charset="0"/>
                </a:rPr>
                <a:t>imulation</a:t>
              </a:r>
              <a:endParaRPr lang="fr-FR" sz="2400" b="1" dirty="0">
                <a:latin typeface="Garamond" panose="02020404030301010803" pitchFamily="18" charset="0"/>
              </a:endParaRPr>
            </a:p>
          </p:txBody>
        </p:sp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70994" y="6153016"/>
              <a:ext cx="1715853" cy="424201"/>
            </a:xfrm>
            <a:prstGeom prst="rect">
              <a:avLst/>
            </a:prstGeom>
          </p:spPr>
        </p:pic>
        <p:sp>
          <p:nvSpPr>
            <p:cNvPr id="35" name="ZoneTexte 34"/>
            <p:cNvSpPr txBox="1"/>
            <p:nvPr/>
          </p:nvSpPr>
          <p:spPr>
            <a:xfrm>
              <a:off x="4882766" y="6506597"/>
              <a:ext cx="5711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Garamond" panose="02020404030301010803" pitchFamily="18" charset="0"/>
                </a:rPr>
                <a:t>-2</a:t>
              </a:r>
              <a:endParaRPr lang="fr-FR" dirty="0">
                <a:latin typeface="Garamond" panose="02020404030301010803" pitchFamily="18" charset="0"/>
              </a:endParaRP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6464927" y="6483811"/>
              <a:ext cx="8325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Garamond" panose="02020404030301010803" pitchFamily="18" charset="0"/>
                </a:rPr>
                <a:t>10</a:t>
              </a:r>
              <a:endParaRPr lang="fr-FR" dirty="0">
                <a:latin typeface="Garamond" panose="02020404030301010803" pitchFamily="18" charset="0"/>
              </a:endParaRP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5712489" y="6504443"/>
              <a:ext cx="5711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Garamond" panose="02020404030301010803" pitchFamily="18" charset="0"/>
                </a:rPr>
                <a:t>4</a:t>
              </a:r>
              <a:endParaRPr lang="fr-FR" dirty="0">
                <a:latin typeface="Garamond" panose="02020404030301010803" pitchFamily="18" charset="0"/>
              </a:endParaRPr>
            </a:p>
          </p:txBody>
        </p:sp>
      </p:grpSp>
      <p:sp>
        <p:nvSpPr>
          <p:cNvPr id="57" name="Rectangle 56"/>
          <p:cNvSpPr/>
          <p:nvPr/>
        </p:nvSpPr>
        <p:spPr>
          <a:xfrm>
            <a:off x="260915" y="700682"/>
            <a:ext cx="342900" cy="4607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0" name="Groupe 69"/>
          <p:cNvGrpSpPr/>
          <p:nvPr/>
        </p:nvGrpSpPr>
        <p:grpSpPr>
          <a:xfrm>
            <a:off x="5082534" y="258197"/>
            <a:ext cx="3181350" cy="6302679"/>
            <a:chOff x="6835751" y="275538"/>
            <a:chExt cx="3181350" cy="6302679"/>
          </a:xfrm>
        </p:grpSpPr>
        <p:grpSp>
          <p:nvGrpSpPr>
            <p:cNvPr id="28" name="Groupe 27"/>
            <p:cNvGrpSpPr/>
            <p:nvPr/>
          </p:nvGrpSpPr>
          <p:grpSpPr>
            <a:xfrm>
              <a:off x="6835751" y="1551702"/>
              <a:ext cx="3181350" cy="5026515"/>
              <a:chOff x="7379153" y="828675"/>
              <a:chExt cx="3181350" cy="5026515"/>
            </a:xfrm>
          </p:grpSpPr>
          <p:pic>
            <p:nvPicPr>
              <p:cNvPr id="14" name="Image 1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79153" y="939791"/>
                <a:ext cx="3181350" cy="4714875"/>
              </a:xfrm>
              <a:prstGeom prst="rect">
                <a:avLst/>
              </a:prstGeom>
            </p:spPr>
          </p:pic>
          <p:pic>
            <p:nvPicPr>
              <p:cNvPr id="20" name="Image 19"/>
              <p:cNvPicPr>
                <a:picLocks noChangeAspect="1"/>
              </p:cNvPicPr>
              <p:nvPr/>
            </p:nvPicPr>
            <p:blipFill rotWithShape="1">
              <a:blip r:embed="rId7"/>
              <a:srcRect l="51597" t="6958" r="30610" b="6654"/>
              <a:stretch/>
            </p:blipFill>
            <p:spPr>
              <a:xfrm>
                <a:off x="8248469" y="1267042"/>
                <a:ext cx="566057" cy="4073072"/>
              </a:xfrm>
              <a:prstGeom prst="rect">
                <a:avLst/>
              </a:prstGeom>
            </p:spPr>
          </p:pic>
          <p:pic>
            <p:nvPicPr>
              <p:cNvPr id="16" name="Image 15"/>
              <p:cNvPicPr>
                <a:picLocks noChangeAspect="1"/>
              </p:cNvPicPr>
              <p:nvPr/>
            </p:nvPicPr>
            <p:blipFill rotWithShape="1">
              <a:blip r:embed="rId8"/>
              <a:srcRect b="4249"/>
              <a:stretch/>
            </p:blipFill>
            <p:spPr>
              <a:xfrm>
                <a:off x="9027109" y="1987588"/>
                <a:ext cx="466725" cy="3292437"/>
              </a:xfrm>
              <a:prstGeom prst="rect">
                <a:avLst/>
              </a:prstGeom>
            </p:spPr>
          </p:pic>
          <p:pic>
            <p:nvPicPr>
              <p:cNvPr id="21" name="Image 20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781683" y="1017630"/>
                <a:ext cx="590550" cy="4619625"/>
              </a:xfrm>
              <a:prstGeom prst="rect">
                <a:avLst/>
              </a:prstGeom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8072438" y="828675"/>
                <a:ext cx="285750" cy="2333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7479140" y="2360988"/>
                <a:ext cx="444415" cy="16873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" name="Rectangle 24"/>
              <p:cNvSpPr/>
              <p:nvPr/>
            </p:nvSpPr>
            <p:spPr>
              <a:xfrm rot="5400000">
                <a:off x="9114154" y="4511934"/>
                <a:ext cx="444415" cy="22420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47" name="Image 46"/>
            <p:cNvPicPr>
              <a:picLocks noChangeAspect="1"/>
            </p:cNvPicPr>
            <p:nvPr/>
          </p:nvPicPr>
          <p:blipFill rotWithShape="1">
            <a:blip r:embed="rId7"/>
            <a:srcRect b="70679"/>
            <a:stretch/>
          </p:blipFill>
          <p:spPr>
            <a:xfrm>
              <a:off x="6835751" y="555542"/>
              <a:ext cx="3181350" cy="1382438"/>
            </a:xfrm>
            <a:prstGeom prst="rect">
              <a:avLst/>
            </a:prstGeom>
          </p:spPr>
        </p:pic>
        <p:sp>
          <p:nvSpPr>
            <p:cNvPr id="54" name="ZoneTexte 53"/>
            <p:cNvSpPr txBox="1"/>
            <p:nvPr/>
          </p:nvSpPr>
          <p:spPr>
            <a:xfrm>
              <a:off x="7114048" y="275538"/>
              <a:ext cx="421468" cy="61863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>
                <a:lnSpc>
                  <a:spcPct val="200000"/>
                </a:lnSpc>
              </a:pPr>
              <a:r>
                <a:rPr lang="fr-FR" dirty="0" smtClean="0">
                  <a:latin typeface="Garamond" panose="02020404030301010803" pitchFamily="18" charset="0"/>
                </a:rPr>
                <a:t>10</a:t>
              </a:r>
            </a:p>
            <a:p>
              <a:pPr algn="r">
                <a:lnSpc>
                  <a:spcPct val="200000"/>
                </a:lnSpc>
              </a:pPr>
              <a:r>
                <a:rPr lang="fr-FR" dirty="0" smtClean="0">
                  <a:latin typeface="Garamond" panose="02020404030301010803" pitchFamily="18" charset="0"/>
                </a:rPr>
                <a:t>9</a:t>
              </a:r>
            </a:p>
            <a:p>
              <a:pPr algn="r">
                <a:lnSpc>
                  <a:spcPct val="200000"/>
                </a:lnSpc>
              </a:pPr>
              <a:r>
                <a:rPr lang="fr-FR" dirty="0" smtClean="0">
                  <a:latin typeface="Garamond" panose="02020404030301010803" pitchFamily="18" charset="0"/>
                </a:rPr>
                <a:t>8</a:t>
              </a:r>
            </a:p>
            <a:p>
              <a:pPr algn="r">
                <a:lnSpc>
                  <a:spcPct val="200000"/>
                </a:lnSpc>
              </a:pPr>
              <a:r>
                <a:rPr lang="fr-FR" dirty="0" smtClean="0">
                  <a:latin typeface="Garamond" panose="02020404030301010803" pitchFamily="18" charset="0"/>
                </a:rPr>
                <a:t>7</a:t>
              </a:r>
            </a:p>
            <a:p>
              <a:pPr algn="r">
                <a:lnSpc>
                  <a:spcPct val="200000"/>
                </a:lnSpc>
              </a:pPr>
              <a:r>
                <a:rPr lang="fr-FR" dirty="0" smtClean="0">
                  <a:latin typeface="Garamond" panose="02020404030301010803" pitchFamily="18" charset="0"/>
                </a:rPr>
                <a:t>6</a:t>
              </a:r>
            </a:p>
            <a:p>
              <a:pPr algn="r">
                <a:lnSpc>
                  <a:spcPct val="200000"/>
                </a:lnSpc>
              </a:pPr>
              <a:r>
                <a:rPr lang="fr-FR" dirty="0" smtClean="0">
                  <a:latin typeface="Garamond" panose="02020404030301010803" pitchFamily="18" charset="0"/>
                </a:rPr>
                <a:t>5</a:t>
              </a:r>
            </a:p>
            <a:p>
              <a:pPr algn="r">
                <a:lnSpc>
                  <a:spcPct val="200000"/>
                </a:lnSpc>
              </a:pPr>
              <a:r>
                <a:rPr lang="fr-FR" dirty="0" smtClean="0">
                  <a:latin typeface="Garamond" panose="02020404030301010803" pitchFamily="18" charset="0"/>
                </a:rPr>
                <a:t>4</a:t>
              </a:r>
            </a:p>
            <a:p>
              <a:pPr algn="r">
                <a:lnSpc>
                  <a:spcPct val="200000"/>
                </a:lnSpc>
              </a:pPr>
              <a:r>
                <a:rPr lang="fr-FR" dirty="0" smtClean="0">
                  <a:latin typeface="Garamond" panose="02020404030301010803" pitchFamily="18" charset="0"/>
                </a:rPr>
                <a:t>3</a:t>
              </a:r>
            </a:p>
            <a:p>
              <a:pPr algn="r">
                <a:lnSpc>
                  <a:spcPct val="200000"/>
                </a:lnSpc>
              </a:pPr>
              <a:r>
                <a:rPr lang="fr-FR" dirty="0" smtClean="0">
                  <a:latin typeface="Garamond" panose="02020404030301010803" pitchFamily="18" charset="0"/>
                </a:rPr>
                <a:t>2</a:t>
              </a:r>
            </a:p>
            <a:p>
              <a:pPr algn="r">
                <a:lnSpc>
                  <a:spcPct val="200000"/>
                </a:lnSpc>
              </a:pPr>
              <a:r>
                <a:rPr lang="fr-FR" dirty="0" smtClean="0">
                  <a:latin typeface="Garamond" panose="02020404030301010803" pitchFamily="18" charset="0"/>
                </a:rPr>
                <a:t>1</a:t>
              </a:r>
            </a:p>
            <a:p>
              <a:pPr algn="r">
                <a:lnSpc>
                  <a:spcPct val="200000"/>
                </a:lnSpc>
              </a:pPr>
              <a:r>
                <a:rPr lang="fr-FR" dirty="0">
                  <a:latin typeface="Garamond" panose="02020404030301010803" pitchFamily="18" charset="0"/>
                </a:rPr>
                <a:t>0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7529036" y="449029"/>
              <a:ext cx="285750" cy="2357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ZoneTexte 61"/>
            <p:cNvSpPr txBox="1"/>
            <p:nvPr/>
          </p:nvSpPr>
          <p:spPr>
            <a:xfrm>
              <a:off x="7782120" y="6113416"/>
              <a:ext cx="3430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chemeClr val="bg1">
                      <a:lumMod val="65000"/>
                    </a:schemeClr>
                  </a:solidFill>
                  <a:latin typeface="Garamond" panose="02020404030301010803" pitchFamily="18" charset="0"/>
                </a:rPr>
                <a:t>A</a:t>
              </a:r>
              <a:endParaRPr lang="fr-FR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63" name="ZoneTexte 62"/>
            <p:cNvSpPr txBox="1"/>
            <p:nvPr/>
          </p:nvSpPr>
          <p:spPr>
            <a:xfrm>
              <a:off x="8579801" y="6113416"/>
              <a:ext cx="3430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chemeClr val="bg1">
                      <a:lumMod val="65000"/>
                    </a:schemeClr>
                  </a:solidFill>
                  <a:latin typeface="Garamond" panose="02020404030301010803" pitchFamily="18" charset="0"/>
                </a:rPr>
                <a:t>B</a:t>
              </a:r>
              <a:endParaRPr lang="fr-FR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64" name="ZoneTexte 63"/>
            <p:cNvSpPr txBox="1"/>
            <p:nvPr/>
          </p:nvSpPr>
          <p:spPr>
            <a:xfrm>
              <a:off x="9377482" y="6113416"/>
              <a:ext cx="3430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chemeClr val="bg1">
                      <a:lumMod val="65000"/>
                    </a:schemeClr>
                  </a:solidFill>
                  <a:latin typeface="Garamond" panose="02020404030301010803" pitchFamily="18" charset="0"/>
                </a:rPr>
                <a:t>C</a:t>
              </a:r>
              <a:endParaRPr lang="fr-FR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65" name="Rectangle 64"/>
          <p:cNvSpPr/>
          <p:nvPr/>
        </p:nvSpPr>
        <p:spPr>
          <a:xfrm>
            <a:off x="1626037" y="3105034"/>
            <a:ext cx="290513" cy="289989"/>
          </a:xfrm>
          <a:prstGeom prst="rect">
            <a:avLst/>
          </a:prstGeom>
          <a:solidFill>
            <a:srgbClr val="D3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Rectangle 65"/>
          <p:cNvSpPr/>
          <p:nvPr/>
        </p:nvSpPr>
        <p:spPr>
          <a:xfrm>
            <a:off x="1626037" y="1283564"/>
            <a:ext cx="290513" cy="273657"/>
          </a:xfrm>
          <a:prstGeom prst="rect">
            <a:avLst/>
          </a:prstGeom>
          <a:solidFill>
            <a:srgbClr val="D1D1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/>
          <p:cNvSpPr/>
          <p:nvPr/>
        </p:nvSpPr>
        <p:spPr>
          <a:xfrm>
            <a:off x="1625399" y="5110046"/>
            <a:ext cx="69030" cy="78582"/>
          </a:xfrm>
          <a:prstGeom prst="rect">
            <a:avLst/>
          </a:prstGeom>
          <a:solidFill>
            <a:srgbClr val="B07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/>
          <p:cNvSpPr/>
          <p:nvPr/>
        </p:nvSpPr>
        <p:spPr>
          <a:xfrm>
            <a:off x="1649072" y="4898970"/>
            <a:ext cx="286830" cy="207692"/>
          </a:xfrm>
          <a:prstGeom prst="rect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ZoneTexte 71"/>
          <p:cNvSpPr txBox="1"/>
          <p:nvPr/>
        </p:nvSpPr>
        <p:spPr>
          <a:xfrm>
            <a:off x="5566170" y="9933"/>
            <a:ext cx="2775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Garamond" panose="02020404030301010803" pitchFamily="18" charset="0"/>
              </a:rPr>
              <a:t>Mesure</a:t>
            </a:r>
            <a:endParaRPr lang="fr-FR" sz="2400" b="1" dirty="0">
              <a:latin typeface="Garamond" panose="02020404030301010803" pitchFamily="18" charset="0"/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5172334" y="343798"/>
            <a:ext cx="3480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Garamond" panose="02020404030301010803" pitchFamily="18" charset="0"/>
              </a:rPr>
              <a:t>4 points à 1 kHz</a:t>
            </a:r>
            <a:br>
              <a:rPr lang="fr-FR" dirty="0" smtClean="0">
                <a:latin typeface="Garamond" panose="02020404030301010803" pitchFamily="18" charset="0"/>
              </a:rPr>
            </a:br>
            <a:endParaRPr lang="fr-FR" dirty="0">
              <a:latin typeface="Garamond" panose="02020404030301010803" pitchFamily="18" charset="0"/>
            </a:endParaRPr>
          </a:p>
        </p:txBody>
      </p:sp>
      <p:sp>
        <p:nvSpPr>
          <p:cNvPr id="74" name="ZoneTexte 73"/>
          <p:cNvSpPr txBox="1"/>
          <p:nvPr/>
        </p:nvSpPr>
        <p:spPr>
          <a:xfrm>
            <a:off x="3497668" y="3078198"/>
            <a:ext cx="34809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Garamond" panose="02020404030301010803" pitchFamily="18" charset="0"/>
              </a:rPr>
              <a:t>C</a:t>
            </a:r>
            <a:r>
              <a:rPr lang="fr-FR" baseline="-25000" dirty="0" smtClean="0">
                <a:latin typeface="Garamond" panose="02020404030301010803" pitchFamily="18" charset="0"/>
              </a:rPr>
              <a:t>50</a:t>
            </a:r>
            <a:r>
              <a:rPr lang="fr-FR" dirty="0" smtClean="0">
                <a:latin typeface="Garamond" panose="02020404030301010803" pitchFamily="18" charset="0"/>
              </a:rPr>
              <a:t> </a:t>
            </a:r>
            <a:br>
              <a:rPr lang="fr-FR" dirty="0" smtClean="0">
                <a:latin typeface="Garamond" panose="02020404030301010803" pitchFamily="18" charset="0"/>
              </a:rPr>
            </a:br>
            <a:r>
              <a:rPr lang="fr-FR" dirty="0" smtClean="0">
                <a:latin typeface="Garamond" panose="02020404030301010803" pitchFamily="18" charset="0"/>
              </a:rPr>
              <a:t>[dB]</a:t>
            </a:r>
            <a:br>
              <a:rPr lang="fr-FR" dirty="0" smtClean="0">
                <a:latin typeface="Garamond" panose="02020404030301010803" pitchFamily="18" charset="0"/>
              </a:rPr>
            </a:br>
            <a:endParaRPr lang="fr-FR" dirty="0">
              <a:latin typeface="Garamond" panose="02020404030301010803" pitchFamily="18" charset="0"/>
            </a:endParaRPr>
          </a:p>
        </p:txBody>
      </p:sp>
      <p:sp>
        <p:nvSpPr>
          <p:cNvPr id="75" name="ZoneTexte 74"/>
          <p:cNvSpPr txBox="1"/>
          <p:nvPr/>
        </p:nvSpPr>
        <p:spPr>
          <a:xfrm>
            <a:off x="8229686" y="337684"/>
            <a:ext cx="3480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Garamond" panose="02020404030301010803" pitchFamily="18" charset="0"/>
              </a:rPr>
              <a:t>2 500 récepteurs</a:t>
            </a:r>
            <a:endParaRPr lang="fr-FR" dirty="0">
              <a:latin typeface="Garamond" panose="02020404030301010803" pitchFamily="18" charset="0"/>
            </a:endParaRPr>
          </a:p>
        </p:txBody>
      </p:sp>
      <p:sp>
        <p:nvSpPr>
          <p:cNvPr id="83" name="ZoneTexte 82"/>
          <p:cNvSpPr txBox="1"/>
          <p:nvPr/>
        </p:nvSpPr>
        <p:spPr>
          <a:xfrm>
            <a:off x="151734" y="1220539"/>
            <a:ext cx="343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</a:rPr>
              <a:t>A</a:t>
            </a:r>
            <a:endParaRPr lang="fr-FR" dirty="0">
              <a:solidFill>
                <a:schemeClr val="bg1">
                  <a:lumMod val="6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84" name="ZoneTexte 83"/>
          <p:cNvSpPr txBox="1"/>
          <p:nvPr/>
        </p:nvSpPr>
        <p:spPr>
          <a:xfrm>
            <a:off x="151734" y="3160818"/>
            <a:ext cx="343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</a:rPr>
              <a:t>B</a:t>
            </a:r>
            <a:endParaRPr lang="fr-FR" dirty="0">
              <a:solidFill>
                <a:schemeClr val="bg1">
                  <a:lumMod val="6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85" name="ZoneTexte 84"/>
          <p:cNvSpPr txBox="1"/>
          <p:nvPr/>
        </p:nvSpPr>
        <p:spPr>
          <a:xfrm>
            <a:off x="151734" y="5052683"/>
            <a:ext cx="343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</a:rPr>
              <a:t>C</a:t>
            </a:r>
            <a:endParaRPr lang="fr-FR" dirty="0">
              <a:solidFill>
                <a:schemeClr val="bg1">
                  <a:lumMod val="6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89" name="ZoneTexte 88"/>
          <p:cNvSpPr txBox="1"/>
          <p:nvPr/>
        </p:nvSpPr>
        <p:spPr>
          <a:xfrm>
            <a:off x="8728461" y="1220539"/>
            <a:ext cx="343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</a:rPr>
              <a:t>A</a:t>
            </a:r>
            <a:endParaRPr lang="fr-FR" dirty="0">
              <a:solidFill>
                <a:schemeClr val="bg1">
                  <a:lumMod val="6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90" name="ZoneTexte 89"/>
          <p:cNvSpPr txBox="1"/>
          <p:nvPr/>
        </p:nvSpPr>
        <p:spPr>
          <a:xfrm>
            <a:off x="8728461" y="3160818"/>
            <a:ext cx="343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</a:rPr>
              <a:t>B</a:t>
            </a:r>
            <a:endParaRPr lang="fr-FR" dirty="0">
              <a:solidFill>
                <a:schemeClr val="bg1">
                  <a:lumMod val="6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91" name="ZoneTexte 90"/>
          <p:cNvSpPr txBox="1"/>
          <p:nvPr/>
        </p:nvSpPr>
        <p:spPr>
          <a:xfrm>
            <a:off x="8728461" y="5052683"/>
            <a:ext cx="343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</a:rPr>
              <a:t>C</a:t>
            </a:r>
            <a:endParaRPr lang="fr-FR" dirty="0">
              <a:solidFill>
                <a:schemeClr val="bg1">
                  <a:lumMod val="6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93" name="Espace réservé du numéro de diapositive 9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A054-1E13-4C13-89EF-68A015278993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052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3448</TotalTime>
  <Words>680</Words>
  <Application>Microsoft Office PowerPoint</Application>
  <PresentationFormat>Grand écran</PresentationFormat>
  <Paragraphs>196</Paragraphs>
  <Slides>24</Slides>
  <Notes>4</Notes>
  <HiddenSlides>0</HiddenSlides>
  <MMClips>1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Consolas</vt:lpstr>
      <vt:lpstr>Garamond</vt:lpstr>
      <vt:lpstr>Google Sans</vt:lpstr>
      <vt:lpstr>Times New Roman</vt:lpstr>
      <vt:lpstr>Thème Office</vt:lpstr>
      <vt:lpstr>Visualisation du champ sonore en milieu urbain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Ines De Bort</dc:creator>
  <cp:lastModifiedBy>BENOIT BECKERS</cp:lastModifiedBy>
  <cp:revision>40</cp:revision>
  <dcterms:created xsi:type="dcterms:W3CDTF">2023-06-01T09:32:08Z</dcterms:created>
  <dcterms:modified xsi:type="dcterms:W3CDTF">2023-06-08T06:39:30Z</dcterms:modified>
</cp:coreProperties>
</file>